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99" r:id="rId3"/>
    <p:sldId id="300" r:id="rId4"/>
    <p:sldId id="301" r:id="rId5"/>
    <p:sldId id="302" r:id="rId6"/>
    <p:sldId id="303" r:id="rId7"/>
    <p:sldId id="313" r:id="rId8"/>
    <p:sldId id="314" r:id="rId9"/>
    <p:sldId id="261" r:id="rId10"/>
    <p:sldId id="304" r:id="rId11"/>
    <p:sldId id="305" r:id="rId12"/>
    <p:sldId id="266" r:id="rId13"/>
    <p:sldId id="307" r:id="rId14"/>
    <p:sldId id="283" r:id="rId15"/>
    <p:sldId id="284" r:id="rId16"/>
    <p:sldId id="308" r:id="rId17"/>
    <p:sldId id="276" r:id="rId18"/>
    <p:sldId id="294" r:id="rId19"/>
    <p:sldId id="278" r:id="rId20"/>
    <p:sldId id="286" r:id="rId21"/>
    <p:sldId id="272" r:id="rId22"/>
    <p:sldId id="309" r:id="rId23"/>
    <p:sldId id="310" r:id="rId24"/>
    <p:sldId id="311" r:id="rId25"/>
    <p:sldId id="312" r:id="rId26"/>
    <p:sldId id="295" r:id="rId27"/>
    <p:sldId id="296" r:id="rId28"/>
    <p:sldId id="297" r:id="rId29"/>
    <p:sldId id="298" r:id="rId30"/>
    <p:sldId id="289" r:id="rId31"/>
    <p:sldId id="280" r:id="rId32"/>
    <p:sldId id="275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599" autoAdjust="0"/>
  </p:normalViewPr>
  <p:slideViewPr>
    <p:cSldViewPr snapToGrid="0" snapToObjects="1">
      <p:cViewPr>
        <p:scale>
          <a:sx n="81" d="100"/>
          <a:sy n="81" d="100"/>
        </p:scale>
        <p:origin x="-276" y="-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486912"/>
        <c:axId val="32488448"/>
      </c:barChart>
      <c:catAx>
        <c:axId val="3248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</a:defRPr>
            </a:pPr>
            <a:endParaRPr lang="it-IT"/>
          </a:p>
        </c:txPr>
        <c:crossAx val="32488448"/>
        <c:crosses val="autoZero"/>
        <c:auto val="1"/>
        <c:lblAlgn val="ctr"/>
        <c:lblOffset val="100"/>
        <c:noMultiLvlLbl val="0"/>
      </c:catAx>
      <c:valAx>
        <c:axId val="32488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48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652928"/>
        <c:axId val="36654464"/>
      </c:barChart>
      <c:catAx>
        <c:axId val="3665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</a:defRPr>
            </a:pPr>
            <a:endParaRPr lang="it-IT"/>
          </a:p>
        </c:txPr>
        <c:crossAx val="36654464"/>
        <c:crosses val="autoZero"/>
        <c:auto val="1"/>
        <c:lblAlgn val="ctr"/>
        <c:lblOffset val="100"/>
        <c:noMultiLvlLbl val="0"/>
      </c:catAx>
      <c:valAx>
        <c:axId val="36654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652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Patenti nautiche rilasciate per la prima volta negli anni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Patenti nautiche rilasciate per la prima volta dagli Uffici Marittimi</c:v>
                </c:pt>
              </c:strCache>
            </c:strRef>
          </c:tx>
          <c:invertIfNegative val="0"/>
          <c:cat>
            <c:numRef>
              <c:f>Foglio1!$A$2:$A$12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20458</c:v>
                </c:pt>
                <c:pt idx="1">
                  <c:v>19305</c:v>
                </c:pt>
                <c:pt idx="2">
                  <c:v>16534</c:v>
                </c:pt>
                <c:pt idx="3">
                  <c:v>17318</c:v>
                </c:pt>
                <c:pt idx="4">
                  <c:v>16526</c:v>
                </c:pt>
                <c:pt idx="5">
                  <c:v>14321</c:v>
                </c:pt>
                <c:pt idx="6">
                  <c:v>14094</c:v>
                </c:pt>
                <c:pt idx="7">
                  <c:v>14000</c:v>
                </c:pt>
                <c:pt idx="8">
                  <c:v>12693</c:v>
                </c:pt>
                <c:pt idx="9">
                  <c:v>11314</c:v>
                </c:pt>
                <c:pt idx="10">
                  <c:v>11891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846976"/>
        <c:axId val="36852864"/>
      </c:barChart>
      <c:catAx>
        <c:axId val="3684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6852864"/>
        <c:crosses val="autoZero"/>
        <c:auto val="1"/>
        <c:lblAlgn val="ctr"/>
        <c:lblOffset val="100"/>
        <c:noMultiLvlLbl val="0"/>
      </c:catAx>
      <c:valAx>
        <c:axId val="36852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846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accent1">
              <a:lumMod val="50000"/>
            </a:schemeClr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7185408"/>
        <c:axId val="37186944"/>
      </c:barChart>
      <c:catAx>
        <c:axId val="3718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</a:defRPr>
            </a:pPr>
            <a:endParaRPr lang="it-IT"/>
          </a:p>
        </c:txPr>
        <c:crossAx val="37186944"/>
        <c:crosses val="autoZero"/>
        <c:auto val="1"/>
        <c:lblAlgn val="ctr"/>
        <c:lblOffset val="100"/>
        <c:noMultiLvlLbl val="0"/>
      </c:catAx>
      <c:valAx>
        <c:axId val="3718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185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New Orders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Foglio1!$B$2:$B$7</c:f>
              <c:numCache>
                <c:formatCode>General</c:formatCode>
                <c:ptCount val="6"/>
                <c:pt idx="0">
                  <c:v>117</c:v>
                </c:pt>
                <c:pt idx="1">
                  <c:v>122</c:v>
                </c:pt>
                <c:pt idx="2">
                  <c:v>153</c:v>
                </c:pt>
                <c:pt idx="3">
                  <c:v>138</c:v>
                </c:pt>
                <c:pt idx="4">
                  <c:v>115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Yacht in construction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Foglio1!$C$2:$C$7</c:f>
              <c:numCache>
                <c:formatCode>General</c:formatCode>
                <c:ptCount val="6"/>
                <c:pt idx="0">
                  <c:v>261</c:v>
                </c:pt>
                <c:pt idx="1">
                  <c:v>256</c:v>
                </c:pt>
                <c:pt idx="2">
                  <c:v>264</c:v>
                </c:pt>
                <c:pt idx="3">
                  <c:v>282</c:v>
                </c:pt>
                <c:pt idx="4">
                  <c:v>377</c:v>
                </c:pt>
                <c:pt idx="5">
                  <c:v>413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Yacht delivered</c:v>
                </c:pt>
              </c:strCache>
            </c:strRef>
          </c:tx>
          <c:invertIfNegative val="0"/>
          <c:dPt>
            <c:idx val="5"/>
            <c:invertIfNegative val="0"/>
            <c:bubble3D val="0"/>
            <c:spPr>
              <a:solidFill>
                <a:srgbClr val="92D050"/>
              </a:solidFill>
              <a:ln w="57150">
                <a:noFill/>
                <a:prstDash val="sysDash"/>
              </a:ln>
            </c:spPr>
          </c:dPt>
          <c:dLbls>
            <c:dLbl>
              <c:idx val="5"/>
              <c:layout>
                <c:manualLayout>
                  <c:x val="2.1604938271605052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Foglio1!$D$2:$D$7</c:f>
              <c:numCache>
                <c:formatCode>General</c:formatCode>
                <c:ptCount val="6"/>
                <c:pt idx="0">
                  <c:v>146</c:v>
                </c:pt>
                <c:pt idx="1">
                  <c:v>155</c:v>
                </c:pt>
                <c:pt idx="2">
                  <c:v>149</c:v>
                </c:pt>
                <c:pt idx="3">
                  <c:v>142</c:v>
                </c:pt>
                <c:pt idx="4">
                  <c:v>139</c:v>
                </c:pt>
                <c:pt idx="5">
                  <c:v>124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899072"/>
        <c:axId val="36900224"/>
      </c:barChart>
      <c:catAx>
        <c:axId val="3689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6900224"/>
        <c:crosses val="autoZero"/>
        <c:auto val="1"/>
        <c:lblAlgn val="ctr"/>
        <c:lblOffset val="100"/>
        <c:noMultiLvlLbl val="0"/>
      </c:catAx>
      <c:valAx>
        <c:axId val="36900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8990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4794178197887313E-2"/>
          <c:y val="2.7232955576649343E-2"/>
          <c:w val="0.80231214153786334"/>
          <c:h val="6.649236858542591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tx2"/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Crescita flotta grandi yacht nel ventennio</c:v>
                </c:pt>
              </c:strCache>
            </c:strRef>
          </c:tx>
          <c:invertIfNegative val="0"/>
          <c:dPt>
            <c:idx val="12"/>
            <c:invertIfNegative val="0"/>
            <c:bubble3D val="0"/>
          </c:dPt>
          <c:dPt>
            <c:idx val="13"/>
            <c:invertIfNegative val="0"/>
            <c:bubble3D val="0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Foglio1!$A$2:$A$15</c:f>
              <c:strCache>
                <c:ptCount val="14"/>
                <c:pt idx="0">
                  <c:v>1999</c:v>
                </c:pt>
                <c:pt idx="1">
                  <c:v>2001</c:v>
                </c:pt>
                <c:pt idx="2">
                  <c:v>2003</c:v>
                </c:pt>
                <c:pt idx="3">
                  <c:v>2005</c:v>
                </c:pt>
                <c:pt idx="4">
                  <c:v>2007</c:v>
                </c:pt>
                <c:pt idx="5">
                  <c:v>2009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Exp. 2018</c:v>
                </c:pt>
              </c:strCache>
            </c:strRef>
          </c:cat>
          <c:val>
            <c:numRef>
              <c:f>Foglio1!$B$2:$B$15</c:f>
              <c:numCache>
                <c:formatCode>General</c:formatCode>
                <c:ptCount val="14"/>
                <c:pt idx="0">
                  <c:v>2031</c:v>
                </c:pt>
                <c:pt idx="1">
                  <c:v>2267</c:v>
                </c:pt>
                <c:pt idx="2">
                  <c:v>2555</c:v>
                </c:pt>
                <c:pt idx="3">
                  <c:v>2921</c:v>
                </c:pt>
                <c:pt idx="4">
                  <c:v>3400</c:v>
                </c:pt>
                <c:pt idx="5">
                  <c:v>3893</c:v>
                </c:pt>
                <c:pt idx="6">
                  <c:v>4278</c:v>
                </c:pt>
                <c:pt idx="7">
                  <c:v>4463</c:v>
                </c:pt>
                <c:pt idx="8">
                  <c:v>4617</c:v>
                </c:pt>
                <c:pt idx="9">
                  <c:v>4770</c:v>
                </c:pt>
                <c:pt idx="10">
                  <c:v>4912</c:v>
                </c:pt>
                <c:pt idx="11">
                  <c:v>5051</c:v>
                </c:pt>
                <c:pt idx="12">
                  <c:v>5185</c:v>
                </c:pt>
                <c:pt idx="13">
                  <c:v>5250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2240256"/>
        <c:axId val="42615936"/>
      </c:barChart>
      <c:catAx>
        <c:axId val="422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2615936"/>
        <c:crosses val="autoZero"/>
        <c:auto val="1"/>
        <c:lblAlgn val="ctr"/>
        <c:lblOffset val="100"/>
        <c:noMultiLvlLbl val="0"/>
      </c:catAx>
      <c:valAx>
        <c:axId val="42615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240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tx2"/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70-90 M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Pt>
            <c:idx val="4"/>
            <c:invertIfNegative val="0"/>
            <c:bubble3D val="0"/>
          </c:dPt>
          <c:cat>
            <c:strRef>
              <c:f>Foglio1!$A$2:$A$12</c:f>
              <c:strCache>
                <c:ptCount val="11"/>
                <c:pt idx="0">
                  <c:v>Pre 2008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50</c:v>
                </c:pt>
                <c:pt idx="1">
                  <c:v>65</c:v>
                </c:pt>
                <c:pt idx="2">
                  <c:v>69</c:v>
                </c:pt>
                <c:pt idx="3">
                  <c:v>78</c:v>
                </c:pt>
                <c:pt idx="4">
                  <c:v>87</c:v>
                </c:pt>
                <c:pt idx="5">
                  <c:v>95</c:v>
                </c:pt>
                <c:pt idx="6">
                  <c:v>105</c:v>
                </c:pt>
                <c:pt idx="7">
                  <c:v>109</c:v>
                </c:pt>
                <c:pt idx="8">
                  <c:v>116</c:v>
                </c:pt>
                <c:pt idx="9">
                  <c:v>122</c:v>
                </c:pt>
                <c:pt idx="10">
                  <c:v>127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90+ M 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Pre 2008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Foglio1!$C$2:$C$12</c:f>
              <c:numCache>
                <c:formatCode>General</c:formatCode>
                <c:ptCount val="11"/>
                <c:pt idx="0">
                  <c:v>34</c:v>
                </c:pt>
                <c:pt idx="1">
                  <c:v>40</c:v>
                </c:pt>
                <c:pt idx="2">
                  <c:v>40</c:v>
                </c:pt>
                <c:pt idx="3">
                  <c:v>45</c:v>
                </c:pt>
                <c:pt idx="4">
                  <c:v>46</c:v>
                </c:pt>
                <c:pt idx="5">
                  <c:v>48</c:v>
                </c:pt>
                <c:pt idx="6">
                  <c:v>50</c:v>
                </c:pt>
                <c:pt idx="7">
                  <c:v>55</c:v>
                </c:pt>
                <c:pt idx="8">
                  <c:v>61</c:v>
                </c:pt>
                <c:pt idx="9">
                  <c:v>65</c:v>
                </c:pt>
                <c:pt idx="10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7512320"/>
        <c:axId val="37534720"/>
      </c:barChart>
      <c:catAx>
        <c:axId val="3751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Candara" panose="020E0502030303020204" pitchFamily="34" charset="0"/>
              </a:defRPr>
            </a:pPr>
            <a:endParaRPr lang="it-IT"/>
          </a:p>
        </c:txPr>
        <c:crossAx val="37534720"/>
        <c:crosses val="autoZero"/>
        <c:auto val="1"/>
        <c:lblAlgn val="ctr"/>
        <c:lblOffset val="100"/>
        <c:noMultiLvlLbl val="0"/>
      </c:catAx>
      <c:valAx>
        <c:axId val="375347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>
                <a:latin typeface="Candara" panose="020E0502030303020204" pitchFamily="34" charset="0"/>
              </a:defRPr>
            </a:pPr>
            <a:endParaRPr lang="it-IT"/>
          </a:p>
        </c:txPr>
        <c:crossAx val="375123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6564486730825313"/>
          <c:y val="2.4187559642003292E-2"/>
          <c:w val="0.29213558374647614"/>
          <c:h val="7.2701212979425597E-2"/>
        </c:manualLayout>
      </c:layout>
      <c:overlay val="0"/>
      <c:txPr>
        <a:bodyPr/>
        <a:lstStyle/>
        <a:p>
          <a:pPr>
            <a:defRPr b="1">
              <a:latin typeface="Candara" panose="020E0502030303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1">
              <a:lumMod val="50000"/>
            </a:schemeClr>
          </a:solidFill>
        </a:defRPr>
      </a:pPr>
      <a:endParaRPr lang="it-IT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Global Fleet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30-40 M</c:v>
                </c:pt>
                <c:pt idx="1">
                  <c:v>40-50 M</c:v>
                </c:pt>
                <c:pt idx="2">
                  <c:v>50-60 M</c:v>
                </c:pt>
                <c:pt idx="3">
                  <c:v>60-70 M</c:v>
                </c:pt>
                <c:pt idx="4">
                  <c:v>70-90 M</c:v>
                </c:pt>
                <c:pt idx="5">
                  <c:v>90 M +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 formatCode="0.00%">
                  <c:v>0.51700000000000002</c:v>
                </c:pt>
                <c:pt idx="1">
                  <c:v>0.17</c:v>
                </c:pt>
                <c:pt idx="2" formatCode="0.00%">
                  <c:v>5.8999999999999997E-2</c:v>
                </c:pt>
                <c:pt idx="3" formatCode="0.00%">
                  <c:v>0.03</c:v>
                </c:pt>
                <c:pt idx="4" formatCode="0.00%">
                  <c:v>2.5000000000000001E-2</c:v>
                </c:pt>
                <c:pt idx="5" formatCode="0.00%">
                  <c:v>1.4E-2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Yacht in construction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980658063082594E-2"/>
                  <c:y val="-2.420754992364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2757328038819954E-2"/>
                  <c:y val="-4.149865701196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30-40 M</c:v>
                </c:pt>
                <c:pt idx="1">
                  <c:v>40-50 M</c:v>
                </c:pt>
                <c:pt idx="2">
                  <c:v>50-60 M</c:v>
                </c:pt>
                <c:pt idx="3">
                  <c:v>60-70 M</c:v>
                </c:pt>
                <c:pt idx="4">
                  <c:v>70-90 M</c:v>
                </c:pt>
                <c:pt idx="5">
                  <c:v>90 M +</c:v>
                </c:pt>
              </c:strCache>
            </c:strRef>
          </c:cat>
          <c:val>
            <c:numRef>
              <c:f>Foglio1!$C$2:$C$7</c:f>
              <c:numCache>
                <c:formatCode>0.00%</c:formatCode>
                <c:ptCount val="6"/>
                <c:pt idx="0">
                  <c:v>0.39500000000000002</c:v>
                </c:pt>
                <c:pt idx="1">
                  <c:v>0.23200000000000001</c:v>
                </c:pt>
                <c:pt idx="2">
                  <c:v>9.4E-2</c:v>
                </c:pt>
                <c:pt idx="3">
                  <c:v>6.0999999999999999E-2</c:v>
                </c:pt>
                <c:pt idx="4">
                  <c:v>9.1999999999999998E-2</c:v>
                </c:pt>
                <c:pt idx="5">
                  <c:v>4.8000000000000001E-2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3733888"/>
        <c:axId val="88491520"/>
      </c:barChart>
      <c:catAx>
        <c:axId val="83733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8491520"/>
        <c:crosses val="autoZero"/>
        <c:auto val="1"/>
        <c:lblAlgn val="ctr"/>
        <c:lblOffset val="100"/>
        <c:noMultiLvlLbl val="0"/>
      </c:catAx>
      <c:valAx>
        <c:axId val="884915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8373388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tx2"/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Major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Refit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works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expected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in 2018-2020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Interventi major refit nel triennio 2018-2020</c:v>
                </c:pt>
              </c:strCache>
            </c:strRef>
          </c:tx>
          <c:explosion val="25"/>
          <c:dPt>
            <c:idx val="0"/>
            <c:bubble3D val="0"/>
            <c:explosion val="1"/>
          </c:dPt>
          <c:dPt>
            <c:idx val="1"/>
            <c:bubble3D val="0"/>
            <c:explosion val="62"/>
          </c:dPt>
          <c:dPt>
            <c:idx val="3"/>
            <c:bubble3D val="0"/>
          </c:dPt>
          <c:dLbls>
            <c:txPr>
              <a:bodyPr/>
              <a:lstStyle/>
              <a:p>
                <a:pPr>
                  <a:defRPr sz="1400" b="1">
                    <a:solidFill>
                      <a:schemeClr val="accent1">
                        <a:lumMod val="50000"/>
                      </a:schemeClr>
                    </a:solidFill>
                    <a:latin typeface="GothamBold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Foglio1!$A$2:$A$8</c:f>
              <c:strCache>
                <c:ptCount val="7"/>
                <c:pt idx="0">
                  <c:v>West Med</c:v>
                </c:pt>
                <c:pt idx="1">
                  <c:v>East Med</c:v>
                </c:pt>
                <c:pt idx="2">
                  <c:v>UK &amp; Nord EU</c:v>
                </c:pt>
                <c:pt idx="3">
                  <c:v>Oceania</c:v>
                </c:pt>
                <c:pt idx="4">
                  <c:v>Asia</c:v>
                </c:pt>
                <c:pt idx="5">
                  <c:v>USA</c:v>
                </c:pt>
                <c:pt idx="6">
                  <c:v>Incerto</c:v>
                </c:pt>
              </c:strCache>
            </c:strRef>
          </c:cat>
          <c:val>
            <c:numRef>
              <c:f>Foglio1!$B$2:$B$8</c:f>
              <c:numCache>
                <c:formatCode>0%</c:formatCode>
                <c:ptCount val="7"/>
                <c:pt idx="0">
                  <c:v>0.28999999999999998</c:v>
                </c:pt>
                <c:pt idx="1">
                  <c:v>0.04</c:v>
                </c:pt>
                <c:pt idx="2">
                  <c:v>0.14000000000000001</c:v>
                </c:pt>
                <c:pt idx="3">
                  <c:v>0.06</c:v>
                </c:pt>
                <c:pt idx="4">
                  <c:v>0.06</c:v>
                </c:pt>
                <c:pt idx="5">
                  <c:v>0.02</c:v>
                </c:pt>
                <c:pt idx="6">
                  <c:v>0.39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explosion val="25"/>
          <c:dPt>
            <c:idx val="0"/>
            <c:bubble3D val="0"/>
          </c:dPt>
          <c:dLbls>
            <c:dLbl>
              <c:idx val="0"/>
              <c:layout>
                <c:manualLayout>
                  <c:x val="-0.10766519441102289"/>
                  <c:y val="0.2575555817170624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2501566019851346E-3"/>
                  <c:y val="-0.139206395246994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  <a:latin typeface="Candara" panose="020E0502030303020204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Foglio1!$A$2:$A$5</c:f>
              <c:strCache>
                <c:ptCount val="2"/>
                <c:pt idx="0">
                  <c:v>MED</c:v>
                </c:pt>
                <c:pt idx="1">
                  <c:v>ROW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0.44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23791391186827"/>
          <c:y val="0.14972853562511274"/>
          <c:w val="0.67358029833617306"/>
          <c:h val="0.77399863282739756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3.3429903331428985E-2"/>
                  <c:y val="2.08640227192130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3.1665185975632774E-2"/>
                  <c:y val="7.23296483778110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  <a:latin typeface="Candara" panose="020E0502030303020204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Foglio1!$A$2:$A$3</c:f>
              <c:strCache>
                <c:ptCount val="2"/>
                <c:pt idx="0">
                  <c:v>MED</c:v>
                </c:pt>
                <c:pt idx="1">
                  <c:v>ROW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Fatturato</a:t>
            </a:r>
            <a:r>
              <a:rPr lang="en-US" dirty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nautica</a:t>
            </a:r>
            <a:r>
              <a:rPr lang="en-US" dirty="0" smtClean="0"/>
              <a:t> in Italia  </a:t>
            </a:r>
            <a:r>
              <a:rPr lang="en-US" dirty="0"/>
              <a:t>(</a:t>
            </a:r>
            <a:r>
              <a:rPr lang="en-US" dirty="0" err="1"/>
              <a:t>miliardi</a:t>
            </a:r>
            <a:r>
              <a:rPr lang="en-US" dirty="0"/>
              <a:t> di euro)</a:t>
            </a:r>
          </a:p>
        </c:rich>
      </c:tx>
      <c:layout>
        <c:manualLayout>
          <c:xMode val="edge"/>
          <c:yMode val="edge"/>
          <c:x val="0.20560395109355664"/>
          <c:y val="0.16740136218386281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Fatturato nautico italiano</c:v>
                </c:pt>
              </c:strCache>
            </c:strRef>
          </c:tx>
          <c:spPr>
            <a:solidFill>
              <a:srgbClr val="C00000"/>
            </a:solidFill>
            <a:ln w="38100"/>
          </c:spPr>
          <c:invertIfNegative val="0"/>
          <c:dPt>
            <c:idx val="10"/>
            <c:invertIfNegative val="0"/>
            <c:bubble3D val="0"/>
            <c:spPr>
              <a:solidFill>
                <a:srgbClr val="FFC000"/>
              </a:solidFill>
              <a:ln w="38100">
                <a:solidFill>
                  <a:srgbClr val="FFC000"/>
                </a:solidFill>
              </a:ln>
            </c:spPr>
          </c:dPt>
          <c:cat>
            <c:strRef>
              <c:f>Foglio1!$A$2:$A$12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Stima 2018</c:v>
                </c:pt>
              </c:strCache>
            </c:str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6.1</c:v>
                </c:pt>
                <c:pt idx="1">
                  <c:v>4.25</c:v>
                </c:pt>
                <c:pt idx="2">
                  <c:v>3.36</c:v>
                </c:pt>
                <c:pt idx="3">
                  <c:v>3.12</c:v>
                </c:pt>
                <c:pt idx="4">
                  <c:v>2.5</c:v>
                </c:pt>
                <c:pt idx="5">
                  <c:v>2.4300000000000002</c:v>
                </c:pt>
                <c:pt idx="6">
                  <c:v>2.48</c:v>
                </c:pt>
                <c:pt idx="7">
                  <c:v>2.9</c:v>
                </c:pt>
                <c:pt idx="8">
                  <c:v>3.4</c:v>
                </c:pt>
                <c:pt idx="9">
                  <c:v>4</c:v>
                </c:pt>
                <c:pt idx="10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663808"/>
        <c:axId val="32669696"/>
      </c:barChart>
      <c:catAx>
        <c:axId val="3266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2669696"/>
        <c:crosses val="autoZero"/>
        <c:auto val="1"/>
        <c:lblAlgn val="ctr"/>
        <c:lblOffset val="100"/>
        <c:noMultiLvlLbl val="0"/>
      </c:catAx>
      <c:valAx>
        <c:axId val="326696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2663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accent1">
              <a:lumMod val="50000"/>
            </a:schemeClr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188336795233822E-2"/>
          <c:y val="7.9561518018465768E-2"/>
          <c:w val="0.96944444444444444"/>
          <c:h val="0.76144774118665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cat>
            <c:numRef>
              <c:f>Foglio1!$A$2:$A$11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Foglio1!$B$2:$B$11</c:f>
              <c:numCache>
                <c:formatCode>General</c:formatCode>
                <c:ptCount val="10"/>
                <c:pt idx="0">
                  <c:v>5700</c:v>
                </c:pt>
                <c:pt idx="1">
                  <c:v>6200</c:v>
                </c:pt>
                <c:pt idx="2">
                  <c:v>6498</c:v>
                </c:pt>
                <c:pt idx="3">
                  <c:v>6764</c:v>
                </c:pt>
                <c:pt idx="4">
                  <c:v>6360</c:v>
                </c:pt>
                <c:pt idx="5">
                  <c:v>6180</c:v>
                </c:pt>
                <c:pt idx="6">
                  <c:v>6350</c:v>
                </c:pt>
                <c:pt idx="7">
                  <c:v>6798</c:v>
                </c:pt>
                <c:pt idx="8">
                  <c:v>7450</c:v>
                </c:pt>
                <c:pt idx="9">
                  <c:v>8200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0849408"/>
        <c:axId val="110859392"/>
      </c:barChart>
      <c:catAx>
        <c:axId val="11084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0859392"/>
        <c:crosses val="autoZero"/>
        <c:auto val="1"/>
        <c:lblAlgn val="ctr"/>
        <c:lblOffset val="100"/>
        <c:noMultiLvlLbl val="0"/>
      </c:catAx>
      <c:valAx>
        <c:axId val="110859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84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accent1">
              <a:lumMod val="50000"/>
            </a:schemeClr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Locations "Homeport" per gli yacht che navigano nel Med</a:t>
            </a:r>
          </a:p>
        </c:rich>
      </c:tx>
      <c:layout>
        <c:manualLayout>
          <c:xMode val="edge"/>
          <c:yMode val="edge"/>
          <c:x val="0.17122029427579433"/>
          <c:y val="1.793586023398530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Locations "Homeport" per gli yacht che navigano nel Med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Foglio1!$A$2:$A$6</c:f>
              <c:strCache>
                <c:ptCount val="5"/>
                <c:pt idx="0">
                  <c:v>Mediterraneo</c:v>
                </c:pt>
                <c:pt idx="1">
                  <c:v>USA</c:v>
                </c:pt>
                <c:pt idx="2">
                  <c:v>Nord Europa</c:v>
                </c:pt>
                <c:pt idx="3">
                  <c:v>Caraibi</c:v>
                </c:pt>
                <c:pt idx="4">
                  <c:v>Altri</c:v>
                </c:pt>
              </c:strCache>
            </c:strRef>
          </c:cat>
          <c:val>
            <c:numRef>
              <c:f>Foglio1!$B$2:$B$6</c:f>
              <c:numCache>
                <c:formatCode>0%</c:formatCode>
                <c:ptCount val="5"/>
                <c:pt idx="0">
                  <c:v>0.75</c:v>
                </c:pt>
                <c:pt idx="1">
                  <c:v>0.14000000000000001</c:v>
                </c:pt>
                <c:pt idx="2">
                  <c:v>0.04</c:v>
                </c:pt>
                <c:pt idx="3">
                  <c:v>0.01</c:v>
                </c:pt>
                <c:pt idx="4">
                  <c:v>0.06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0937600"/>
        <c:axId val="110944640"/>
      </c:barChart>
      <c:catAx>
        <c:axId val="110937600"/>
        <c:scaling>
          <c:orientation val="minMax"/>
        </c:scaling>
        <c:delete val="0"/>
        <c:axPos val="b"/>
        <c:majorTickMark val="none"/>
        <c:minorTickMark val="none"/>
        <c:tickLblPos val="nextTo"/>
        <c:crossAx val="110944640"/>
        <c:crosses val="autoZero"/>
        <c:auto val="1"/>
        <c:lblAlgn val="ctr"/>
        <c:lblOffset val="100"/>
        <c:noMultiLvlLbl val="0"/>
      </c:catAx>
      <c:valAx>
        <c:axId val="1109446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093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sz="2400" dirty="0" smtClean="0"/>
              <a:t>Super Yacht </a:t>
            </a:r>
            <a:r>
              <a:rPr lang="it-IT" sz="2400" dirty="0" err="1" smtClean="0"/>
              <a:t>annual</a:t>
            </a:r>
            <a:r>
              <a:rPr lang="it-IT" sz="2400" dirty="0" smtClean="0"/>
              <a:t> </a:t>
            </a:r>
            <a:r>
              <a:rPr lang="it-IT" sz="2400" dirty="0" err="1" smtClean="0"/>
              <a:t>expenditure</a:t>
            </a:r>
            <a:r>
              <a:rPr lang="it-IT" sz="2400" dirty="0" smtClean="0"/>
              <a:t> </a:t>
            </a:r>
            <a:r>
              <a:rPr lang="it-IT" sz="2400" dirty="0" smtClean="0"/>
              <a:t>(</a:t>
            </a:r>
            <a:r>
              <a:rPr lang="it-IT" sz="2400" dirty="0" err="1" smtClean="0"/>
              <a:t>millions</a:t>
            </a:r>
            <a:r>
              <a:rPr lang="it-IT" sz="2400" dirty="0" smtClean="0"/>
              <a:t> euro</a:t>
            </a:r>
            <a:r>
              <a:rPr lang="it-IT" sz="2400" dirty="0" smtClean="0"/>
              <a:t>) </a:t>
            </a:r>
            <a:endParaRPr lang="it-IT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Spesa annuale dei grandi yacht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1"/>
          </c:dPt>
          <c:dPt>
            <c:idx val="1"/>
            <c:invertIfNegative val="0"/>
            <c:bubble3D val="0"/>
            <c:explosion val="62"/>
          </c:dPt>
          <c:dPt>
            <c:idx val="3"/>
            <c:invertIfNegative val="0"/>
            <c:bubble3D val="0"/>
          </c:dPt>
          <c:cat>
            <c:strRef>
              <c:f>Foglio1!$A$2:$A$4</c:f>
              <c:strCache>
                <c:ptCount val="3"/>
                <c:pt idx="0">
                  <c:v>30-60 M</c:v>
                </c:pt>
                <c:pt idx="1">
                  <c:v>60-80 M</c:v>
                </c:pt>
                <c:pt idx="2">
                  <c:v>80+ M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2.35</c:v>
                </c:pt>
                <c:pt idx="1">
                  <c:v>3.95</c:v>
                </c:pt>
                <c:pt idx="2">
                  <c:v>6.75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155136"/>
        <c:axId val="118156672"/>
      </c:barChart>
      <c:catAx>
        <c:axId val="1181551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it-IT"/>
          </a:p>
        </c:txPr>
        <c:crossAx val="118156672"/>
        <c:crosses val="autoZero"/>
        <c:auto val="1"/>
        <c:lblAlgn val="ctr"/>
        <c:lblOffset val="100"/>
        <c:noMultiLvlLbl val="0"/>
      </c:catAx>
      <c:valAx>
        <c:axId val="1181566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118155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accent1">
              <a:lumMod val="50000"/>
            </a:schemeClr>
          </a:solidFill>
        </a:defRPr>
      </a:pPr>
      <a:endParaRPr lang="it-IT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sz="2800" dirty="0" err="1" smtClean="0">
                <a:solidFill>
                  <a:schemeClr val="accent1">
                    <a:lumMod val="50000"/>
                  </a:schemeClr>
                </a:solidFill>
              </a:rPr>
              <a:t>Employment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</a:rPr>
              <a:t> by a super yacht </a:t>
            </a:r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Crew Members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1"/>
          </c:dPt>
          <c:dPt>
            <c:idx val="1"/>
            <c:invertIfNegative val="0"/>
            <c:bubble3D val="0"/>
            <c:explosion val="62"/>
          </c:dPt>
          <c:dPt>
            <c:idx val="3"/>
            <c:invertIfNegative val="0"/>
            <c:bubble3D val="0"/>
          </c:dPt>
          <c:dLbls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Foglio1!$A$2:$A$4</c:f>
              <c:strCache>
                <c:ptCount val="3"/>
                <c:pt idx="0">
                  <c:v>30-60 M</c:v>
                </c:pt>
                <c:pt idx="1">
                  <c:v>60-80 M</c:v>
                </c:pt>
                <c:pt idx="2">
                  <c:v>80+ M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Total employees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Foglio1!$A$2:$A$4</c:f>
              <c:strCache>
                <c:ptCount val="3"/>
                <c:pt idx="0">
                  <c:v>30-60 M</c:v>
                </c:pt>
                <c:pt idx="1">
                  <c:v>60-80 M</c:v>
                </c:pt>
                <c:pt idx="2">
                  <c:v>80+ M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75</c:v>
                </c:pt>
                <c:pt idx="1">
                  <c:v>140</c:v>
                </c:pt>
                <c:pt idx="2">
                  <c:v>250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8336128"/>
        <c:axId val="118346112"/>
      </c:barChart>
      <c:catAx>
        <c:axId val="1183361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it-IT"/>
          </a:p>
        </c:txPr>
        <c:crossAx val="118346112"/>
        <c:crosses val="autoZero"/>
        <c:auto val="1"/>
        <c:lblAlgn val="ctr"/>
        <c:lblOffset val="100"/>
        <c:noMultiLvlLbl val="0"/>
      </c:catAx>
      <c:valAx>
        <c:axId val="118346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3361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8832785423570686E-2"/>
          <c:y val="0.36086690850775033"/>
          <c:w val="0.61488277872581731"/>
          <c:h val="7.7118846698192953E-2"/>
        </c:manualLayout>
      </c:layout>
      <c:overlay val="0"/>
      <c:txPr>
        <a:bodyPr/>
        <a:lstStyle/>
        <a:p>
          <a:pPr>
            <a:defRPr sz="2000" b="1">
              <a:solidFill>
                <a:schemeClr val="accent1">
                  <a:lumMod val="50000"/>
                </a:schemeClr>
              </a:solidFill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Senza Ospiti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plosion val="1"/>
          </c:dPt>
          <c:dPt>
            <c:idx val="1"/>
            <c:invertIfNegative val="0"/>
            <c:bubble3D val="0"/>
            <c:explosion val="62"/>
          </c:dPt>
          <c:dPt>
            <c:idx val="3"/>
            <c:invertIfNegative val="0"/>
            <c:bubble3D val="0"/>
          </c:dPt>
          <c:dLbls>
            <c:dLbl>
              <c:idx val="5"/>
              <c:delete val="1"/>
            </c:dLbl>
            <c:dLbl>
              <c:idx val="6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Foglio1!$A$2:$A$13</c:f>
              <c:strCache>
                <c:ptCount val="12"/>
                <c:pt idx="0">
                  <c:v>Cayman Is.</c:v>
                </c:pt>
                <c:pt idx="1">
                  <c:v>Marshall</c:v>
                </c:pt>
                <c:pt idx="2">
                  <c:v>Malta</c:v>
                </c:pt>
                <c:pt idx="3">
                  <c:v>UK</c:v>
                </c:pt>
                <c:pt idx="4">
                  <c:v>Jamaica</c:v>
                </c:pt>
                <c:pt idx="5">
                  <c:v>Cook</c:v>
                </c:pt>
                <c:pt idx="6">
                  <c:v>BVI</c:v>
                </c:pt>
                <c:pt idx="7">
                  <c:v>USA</c:v>
                </c:pt>
                <c:pt idx="8">
                  <c:v>Lussemburgo</c:v>
                </c:pt>
                <c:pt idx="9">
                  <c:v>Jersey</c:v>
                </c:pt>
                <c:pt idx="10">
                  <c:v>Italia</c:v>
                </c:pt>
                <c:pt idx="11">
                  <c:v>Bermuda</c:v>
                </c:pt>
              </c:strCache>
            </c:strRef>
          </c:cat>
          <c:val>
            <c:numRef>
              <c:f>Foglio1!$B$2:$B$13</c:f>
              <c:numCache>
                <c:formatCode>0.00%</c:formatCode>
                <c:ptCount val="12"/>
                <c:pt idx="0">
                  <c:v>0.20100000000000001</c:v>
                </c:pt>
                <c:pt idx="1">
                  <c:v>9.8000000000000004E-2</c:v>
                </c:pt>
                <c:pt idx="2">
                  <c:v>7.9000000000000001E-2</c:v>
                </c:pt>
                <c:pt idx="3">
                  <c:v>6.7000000000000004E-2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2.4E-2</c:v>
                </c:pt>
                <c:pt idx="8">
                  <c:v>2.4E-2</c:v>
                </c:pt>
                <c:pt idx="9">
                  <c:v>2.4E-2</c:v>
                </c:pt>
                <c:pt idx="10">
                  <c:v>2.4E-2</c:v>
                </c:pt>
                <c:pt idx="11">
                  <c:v>2.4E-2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0990464"/>
        <c:axId val="118181888"/>
      </c:barChart>
      <c:catAx>
        <c:axId val="1109904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accent1">
                    <a:lumMod val="50000"/>
                  </a:schemeClr>
                </a:solidFill>
              </a:defRPr>
            </a:pPr>
            <a:endParaRPr lang="it-IT"/>
          </a:p>
        </c:txPr>
        <c:crossAx val="118181888"/>
        <c:crosses val="autoZero"/>
        <c:auto val="1"/>
        <c:lblAlgn val="ctr"/>
        <c:lblOffset val="100"/>
        <c:noMultiLvlLbl val="0"/>
      </c:catAx>
      <c:valAx>
        <c:axId val="11818188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1099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Valore della produzione cantieristica italiana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Valore della produzione cantieristica italiana</c:v>
                </c:pt>
              </c:strCache>
            </c:strRef>
          </c:tx>
          <c:spPr>
            <a:solidFill>
              <a:srgbClr val="FF0000"/>
            </a:solidFill>
            <a:ln w="38100"/>
          </c:spPr>
          <c:invertIfNegative val="0"/>
          <c:dPt>
            <c:idx val="10"/>
            <c:invertIfNegative val="0"/>
            <c:bubble3D val="0"/>
            <c:spPr>
              <a:solidFill>
                <a:srgbClr val="FFC000"/>
              </a:solidFill>
              <a:ln w="38100"/>
            </c:spPr>
          </c:dPt>
          <c:cat>
            <c:strRef>
              <c:f>Foglio1!$A$2:$A$12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Stima 2018</c:v>
                </c:pt>
              </c:strCache>
            </c:str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3.6</c:v>
                </c:pt>
                <c:pt idx="1">
                  <c:v>2.7</c:v>
                </c:pt>
                <c:pt idx="2">
                  <c:v>2</c:v>
                </c:pt>
                <c:pt idx="3">
                  <c:v>1.8</c:v>
                </c:pt>
                <c:pt idx="4">
                  <c:v>1.4</c:v>
                </c:pt>
                <c:pt idx="5">
                  <c:v>1.4</c:v>
                </c:pt>
                <c:pt idx="6">
                  <c:v>1.5</c:v>
                </c:pt>
                <c:pt idx="7">
                  <c:v>1.7</c:v>
                </c:pt>
                <c:pt idx="8">
                  <c:v>2</c:v>
                </c:pt>
                <c:pt idx="9">
                  <c:v>2.2999999999999998</c:v>
                </c:pt>
                <c:pt idx="10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053376"/>
        <c:axId val="36054912"/>
      </c:barChart>
      <c:catAx>
        <c:axId val="3605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it-IT"/>
          </a:p>
        </c:txPr>
        <c:crossAx val="36054912"/>
        <c:crosses val="autoZero"/>
        <c:auto val="1"/>
        <c:lblAlgn val="ctr"/>
        <c:lblOffset val="100"/>
        <c:noMultiLvlLbl val="0"/>
      </c:catAx>
      <c:valAx>
        <c:axId val="360549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accent1">
                    <a:lumMod val="50000"/>
                  </a:schemeClr>
                </a:solidFill>
              </a:defRPr>
            </a:pPr>
            <a:endParaRPr lang="it-IT"/>
          </a:p>
        </c:txPr>
        <c:crossAx val="3605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129024"/>
        <c:axId val="36130816"/>
      </c:barChart>
      <c:catAx>
        <c:axId val="3612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</a:defRPr>
            </a:pPr>
            <a:endParaRPr lang="it-IT"/>
          </a:p>
        </c:txPr>
        <c:crossAx val="36130816"/>
        <c:crosses val="autoZero"/>
        <c:auto val="1"/>
        <c:lblAlgn val="ctr"/>
        <c:lblOffset val="100"/>
        <c:noMultiLvlLbl val="0"/>
      </c:catAx>
      <c:valAx>
        <c:axId val="36130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129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Quota Export valore produzione cantieristica italiana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Foglio1!$A$2:$A$11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Foglio1!$B$2:$B$11</c:f>
              <c:numCache>
                <c:formatCode>General</c:formatCode>
                <c:ptCount val="10"/>
                <c:pt idx="0">
                  <c:v>65</c:v>
                </c:pt>
                <c:pt idx="1">
                  <c:v>67</c:v>
                </c:pt>
                <c:pt idx="2">
                  <c:v>70</c:v>
                </c:pt>
                <c:pt idx="3">
                  <c:v>80</c:v>
                </c:pt>
                <c:pt idx="4">
                  <c:v>87</c:v>
                </c:pt>
                <c:pt idx="5">
                  <c:v>92</c:v>
                </c:pt>
                <c:pt idx="6">
                  <c:v>93</c:v>
                </c:pt>
                <c:pt idx="7">
                  <c:v>90</c:v>
                </c:pt>
                <c:pt idx="8">
                  <c:v>88</c:v>
                </c:pt>
                <c:pt idx="9">
                  <c:v>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150272"/>
        <c:axId val="36168448"/>
      </c:barChart>
      <c:catAx>
        <c:axId val="3615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6168448"/>
        <c:crosses val="autoZero"/>
        <c:auto val="1"/>
        <c:lblAlgn val="ctr"/>
        <c:lblOffset val="100"/>
        <c:noMultiLvlLbl val="0"/>
      </c:catAx>
      <c:valAx>
        <c:axId val="36168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150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accent1">
              <a:lumMod val="50000"/>
            </a:schemeClr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819328"/>
        <c:axId val="36820864"/>
      </c:barChart>
      <c:catAx>
        <c:axId val="3681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</a:defRPr>
            </a:pPr>
            <a:endParaRPr lang="it-IT"/>
          </a:p>
        </c:txPr>
        <c:crossAx val="36820864"/>
        <c:crosses val="autoZero"/>
        <c:auto val="1"/>
        <c:lblAlgn val="ctr"/>
        <c:lblOffset val="100"/>
        <c:noMultiLvlLbl val="0"/>
      </c:catAx>
      <c:valAx>
        <c:axId val="36820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819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Il parco nautico del Paese conta in totale circa 580.000 unità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i="0" baseline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rPr>
                      <a:t>544.000  (92%)</a:t>
                    </a:r>
                    <a:endParaRPr lang="it-IT" sz="1400">
                      <a:effectLst/>
                      <a:latin typeface="Calibri" panose="020F050202020403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Foglio1!$A$2:$A$6</c:f>
              <c:strCache>
                <c:ptCount val="5"/>
                <c:pt idx="0">
                  <c:v>L &lt; 10M</c:v>
                </c:pt>
                <c:pt idx="1">
                  <c:v>10-12 M</c:v>
                </c:pt>
                <c:pt idx="2">
                  <c:v>12-18 M</c:v>
                </c:pt>
                <c:pt idx="3">
                  <c:v>18-24 M</c:v>
                </c:pt>
                <c:pt idx="4">
                  <c:v>L &gt; 24 M</c:v>
                </c:pt>
              </c:strCache>
            </c:strRef>
          </c:cat>
          <c:val>
            <c:numRef>
              <c:f>Foglio1!$B$2:$B$6</c:f>
              <c:numCache>
                <c:formatCode>#,##0</c:formatCode>
                <c:ptCount val="5"/>
                <c:pt idx="0">
                  <c:v>134000</c:v>
                </c:pt>
                <c:pt idx="1">
                  <c:v>22310</c:v>
                </c:pt>
                <c:pt idx="2">
                  <c:v>20000</c:v>
                </c:pt>
                <c:pt idx="3">
                  <c:v>3314</c:v>
                </c:pt>
                <c:pt idx="4" formatCode="General">
                  <c:v>233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98144"/>
        <c:axId val="36600832"/>
      </c:barChart>
      <c:catAx>
        <c:axId val="365981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endParaRPr lang="it-IT"/>
          </a:p>
        </c:txPr>
        <c:crossAx val="36600832"/>
        <c:crosses val="autoZero"/>
        <c:auto val="1"/>
        <c:lblAlgn val="ctr"/>
        <c:lblOffset val="100"/>
        <c:noMultiLvlLbl val="0"/>
      </c:catAx>
      <c:valAx>
        <c:axId val="366008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365981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139631828347575"/>
          <c:y val="0.38159911060364771"/>
          <c:w val="0.88860368171652426"/>
          <c:h val="8.9003012039826898E-2"/>
        </c:manualLayout>
      </c:layout>
      <c:overlay val="0"/>
      <c:txPr>
        <a:bodyPr/>
        <a:lstStyle/>
        <a:p>
          <a:pPr>
            <a:defRPr sz="1800">
              <a:solidFill>
                <a:schemeClr val="accent1">
                  <a:lumMod val="50000"/>
                </a:schemeClr>
              </a:solidFill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2000" b="1">
          <a:solidFill>
            <a:srgbClr val="C00000"/>
          </a:solidFill>
          <a:latin typeface="Candara" panose="020E0502030303020204" pitchFamily="34" charset="0"/>
        </a:defRPr>
      </a:pPr>
      <a:endParaRPr lang="it-IT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625408"/>
        <c:axId val="36635392"/>
      </c:barChart>
      <c:catAx>
        <c:axId val="3662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</a:defRPr>
            </a:pPr>
            <a:endParaRPr lang="it-IT"/>
          </a:p>
        </c:txPr>
        <c:crossAx val="36635392"/>
        <c:crosses val="autoZero"/>
        <c:auto val="1"/>
        <c:lblAlgn val="ctr"/>
        <c:lblOffset val="100"/>
        <c:noMultiLvlLbl val="0"/>
      </c:catAx>
      <c:valAx>
        <c:axId val="36635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625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>
          <a:solidFill>
            <a:schemeClr val="bg1"/>
          </a:solidFill>
          <a:latin typeface="GothamBold"/>
        </a:defRPr>
      </a:pPr>
      <a:endParaRPr lang="it-I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Flotta Nautica immatricolata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Foglio1!$A$2:$A$8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Foglio1!$B$2:$B$8</c:f>
              <c:numCache>
                <c:formatCode>General</c:formatCode>
                <c:ptCount val="7"/>
                <c:pt idx="0">
                  <c:v>106332</c:v>
                </c:pt>
                <c:pt idx="1">
                  <c:v>104738</c:v>
                </c:pt>
                <c:pt idx="2">
                  <c:v>103493</c:v>
                </c:pt>
                <c:pt idx="3">
                  <c:v>103584</c:v>
                </c:pt>
                <c:pt idx="4">
                  <c:v>102219</c:v>
                </c:pt>
                <c:pt idx="5">
                  <c:v>101055</c:v>
                </c:pt>
                <c:pt idx="6">
                  <c:v>97513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696832"/>
        <c:axId val="36698368"/>
      </c:barChart>
      <c:catAx>
        <c:axId val="3669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6698368"/>
        <c:crosses val="autoZero"/>
        <c:auto val="1"/>
        <c:lblAlgn val="ctr"/>
        <c:lblOffset val="100"/>
        <c:noMultiLvlLbl val="0"/>
      </c:catAx>
      <c:valAx>
        <c:axId val="36698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69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accent1">
              <a:lumMod val="50000"/>
            </a:schemeClr>
          </a:solidFill>
          <a:latin typeface="Candara" panose="020E0502030303020204" pitchFamily="34" charset="0"/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768C3-1197-5E4C-9490-3CFD673BF42B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EBBE6-355A-FB47-A0BD-745E206AC8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9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70B73-D4B7-472F-AAFB-DCF29A569BF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03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85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867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71439"/>
            <a:ext cx="10962217" cy="15398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1" y="1600201"/>
            <a:ext cx="10962217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09601" y="6356350"/>
            <a:ext cx="2834217" cy="35718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23/11/10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8737601" y="6356350"/>
            <a:ext cx="2834217" cy="357188"/>
          </a:xfrm>
        </p:spPr>
        <p:txBody>
          <a:bodyPr/>
          <a:lstStyle>
            <a:lvl1pPr>
              <a:defRPr/>
            </a:lvl1pPr>
          </a:lstStyle>
          <a:p>
            <a:fld id="{2C17658F-0D7E-4031-B10D-2CF538F8DCB3}" type="slidenum">
              <a:rPr lang="en-GB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1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13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43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14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87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12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08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67820-F8E4-624D-8095-64D9223988F7}" type="datetimeFigureOut">
              <a:rPr lang="it-IT" smtClean="0"/>
              <a:t>07/11/2018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584BE-DCED-7E43-B898-11ACE10AD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04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19908" y="2636911"/>
            <a:ext cx="103163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An overview of the Yachting Industry and the Italian Yachting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28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/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Lorenzo </a:t>
            </a:r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Pollicardo</a:t>
            </a:r>
            <a:endParaRPr lang="it-IT" sz="28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/>
            <a:r>
              <a:rPr lang="it-IT" sz="28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Secretary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General Nautica </a:t>
            </a:r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Italiana</a:t>
            </a:r>
          </a:p>
          <a:p>
            <a:pPr algn="r"/>
            <a:endParaRPr lang="it-IT" sz="2000" b="1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7" descr="Risultati immagini per nautica itali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38" y="456920"/>
            <a:ext cx="240364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i immagini per lex traspor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25" y="659423"/>
            <a:ext cx="3295877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924326007"/>
              </p:ext>
            </p:extLst>
          </p:nvPr>
        </p:nvGraphicFramePr>
        <p:xfrm>
          <a:off x="1199456" y="1052736"/>
          <a:ext cx="998510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tangolo 1"/>
          <p:cNvSpPr/>
          <p:nvPr/>
        </p:nvSpPr>
        <p:spPr>
          <a:xfrm>
            <a:off x="1227655" y="260647"/>
            <a:ext cx="5333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3200" dirty="0" err="1">
                <a:solidFill>
                  <a:schemeClr val="tx2"/>
                </a:solidFill>
                <a:latin typeface="Candara" panose="020E0502030303020204" pitchFamily="34" charset="0"/>
              </a:rPr>
              <a:t>Superyacht</a:t>
            </a:r>
            <a:r>
              <a:rPr lang="it-IT" sz="3200" dirty="0">
                <a:solidFill>
                  <a:schemeClr val="tx2"/>
                </a:solidFill>
                <a:latin typeface="Candara" panose="020E0502030303020204" pitchFamily="34" charset="0"/>
              </a:rPr>
              <a:t> global </a:t>
            </a:r>
            <a:r>
              <a:rPr lang="it-IT" sz="3200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orderbook</a:t>
            </a:r>
            <a:endParaRPr lang="it-IT" sz="3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2316785810"/>
              </p:ext>
            </p:extLst>
          </p:nvPr>
        </p:nvGraphicFramePr>
        <p:xfrm>
          <a:off x="623393" y="1340768"/>
          <a:ext cx="10753193" cy="381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42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47" y="147"/>
            <a:ext cx="123073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3582" y="119682"/>
            <a:ext cx="11249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</a:t>
            </a:r>
            <a:r>
              <a:rPr lang="it-IT" sz="3200" b="1" dirty="0" err="1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Italian</a:t>
            </a:r>
            <a:r>
              <a:rPr lang="it-IT" sz="3200" b="1" dirty="0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 leadership</a:t>
            </a:r>
            <a:endParaRPr lang="it-IT" sz="320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0" y="686190"/>
            <a:ext cx="5615947" cy="1878715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All time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Yacht delivered  1,588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Average</a:t>
            </a:r>
            <a:r>
              <a:rPr lang="it-IT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Length</a:t>
            </a:r>
            <a:r>
              <a:rPr lang="it-IT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39 m</a:t>
            </a:r>
            <a:endParaRPr lang="it-IT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6345536" y="1196899"/>
            <a:ext cx="5846465" cy="1800053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Currently</a:t>
            </a:r>
            <a:r>
              <a:rPr lang="it-IT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Yacht in </a:t>
            </a:r>
            <a:r>
              <a:rPr lang="it-IT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construction</a:t>
            </a:r>
            <a:r>
              <a:rPr lang="it-IT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175</a:t>
            </a:r>
            <a:endParaRPr lang="it-IT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Average Length  45 m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39350" y="4603028"/>
            <a:ext cx="5854269" cy="185030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Leadership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31,6%  of the Global </a:t>
            </a:r>
            <a:r>
              <a:rPr lang="it-IT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Fleet</a:t>
            </a:r>
            <a:endParaRPr lang="it-IT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41,3% yacht in </a:t>
            </a:r>
            <a:r>
              <a:rPr lang="it-IT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construction</a:t>
            </a:r>
            <a:endParaRPr lang="it-IT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55573" y="476672"/>
            <a:ext cx="9025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Gotham Bold"/>
              </a:rPr>
              <a:t>Navetta 42</a:t>
            </a:r>
          </a:p>
          <a:p>
            <a:r>
              <a:rPr lang="en-US" sz="3200" b="1" dirty="0">
                <a:solidFill>
                  <a:schemeClr val="bg1"/>
                </a:solidFill>
                <a:latin typeface="Gotham Bold"/>
              </a:rPr>
              <a:t>The </a:t>
            </a:r>
            <a:r>
              <a:rPr lang="en-US" sz="3200" b="1" dirty="0" smtClean="0">
                <a:solidFill>
                  <a:schemeClr val="bg1"/>
                </a:solidFill>
                <a:latin typeface="Gotham Bold"/>
              </a:rPr>
              <a:t>Ferretti Custom </a:t>
            </a:r>
            <a:r>
              <a:rPr lang="en-US" sz="3200" b="1" dirty="0">
                <a:solidFill>
                  <a:schemeClr val="bg1"/>
                </a:solidFill>
                <a:latin typeface="Gotham Bold"/>
              </a:rPr>
              <a:t>Line flagship</a:t>
            </a:r>
            <a:endParaRPr lang="it-IT" sz="3200" b="1" dirty="0">
              <a:solidFill>
                <a:schemeClr val="bg1"/>
              </a:solidFill>
              <a:latin typeface="Gotham Bold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r="11216"/>
          <a:stretch/>
        </p:blipFill>
        <p:spPr bwMode="auto">
          <a:xfrm>
            <a:off x="1" y="0"/>
            <a:ext cx="121801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2651" y="184284"/>
            <a:ext cx="4548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Super </a:t>
            </a:r>
            <a:r>
              <a:rPr lang="en-US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yacht global fleet </a:t>
            </a:r>
            <a:endParaRPr lang="it-IT" sz="32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5361" y="258058"/>
            <a:ext cx="7478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SY global </a:t>
            </a:r>
            <a:r>
              <a:rPr lang="it-IT" sz="3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fleet</a:t>
            </a:r>
            <a:r>
              <a:rPr lang="it-IT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it-IT" sz="3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growth</a:t>
            </a:r>
            <a:r>
              <a:rPr lang="it-IT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in the last 20 </a:t>
            </a:r>
            <a:r>
              <a:rPr lang="it-IT" sz="3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years</a:t>
            </a:r>
            <a:endParaRPr lang="it-IT" sz="3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1409893622"/>
              </p:ext>
            </p:extLst>
          </p:nvPr>
        </p:nvGraphicFramePr>
        <p:xfrm>
          <a:off x="527382" y="1484784"/>
          <a:ext cx="11137237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8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35618" y="541366"/>
            <a:ext cx="4902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Super yacht </a:t>
            </a:r>
            <a:r>
              <a:rPr lang="it-IT" sz="2800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bigger</a:t>
            </a:r>
            <a:r>
              <a:rPr lang="it-IT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 and </a:t>
            </a:r>
            <a:r>
              <a:rPr lang="it-IT" sz="2800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bigger</a:t>
            </a:r>
            <a:r>
              <a:rPr lang="it-IT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endParaRPr lang="it-IT" sz="28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8" y="1064586"/>
            <a:ext cx="9566030" cy="432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2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162814" y="541366"/>
            <a:ext cx="4047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Giga yacht </a:t>
            </a:r>
            <a:r>
              <a:rPr lang="it-IT" sz="2800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fleet</a:t>
            </a:r>
            <a:r>
              <a:rPr lang="it-IT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it-IT" sz="2800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growing</a:t>
            </a:r>
            <a:r>
              <a:rPr lang="it-IT" sz="2800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endParaRPr lang="it-IT" sz="28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8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780684"/>
              </p:ext>
            </p:extLst>
          </p:nvPr>
        </p:nvGraphicFramePr>
        <p:xfrm>
          <a:off x="1644946" y="131663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674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35360" y="260646"/>
            <a:ext cx="738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Super Yacht global </a:t>
            </a:r>
            <a:r>
              <a:rPr lang="it-IT" sz="3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fleet</a:t>
            </a:r>
            <a:r>
              <a:rPr lang="it-IT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it-IT" sz="3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length</a:t>
            </a:r>
            <a:r>
              <a:rPr lang="it-IT" sz="3200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it-IT" sz="3200" b="1" dirty="0" err="1" smtClean="0">
                <a:solidFill>
                  <a:schemeClr val="tx2"/>
                </a:solidFill>
                <a:latin typeface="Candara" panose="020E0502030303020204" pitchFamily="34" charset="0"/>
              </a:rPr>
              <a:t>evolution</a:t>
            </a:r>
            <a:endParaRPr lang="it-IT" sz="3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3313929690"/>
              </p:ext>
            </p:extLst>
          </p:nvPr>
        </p:nvGraphicFramePr>
        <p:xfrm>
          <a:off x="143339" y="1268760"/>
          <a:ext cx="11905323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07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orenzo\Desktop\amic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5"/>
            <a:ext cx="12233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2064" y="-6825"/>
            <a:ext cx="5568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sz="40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Refit </a:t>
            </a:r>
            <a:r>
              <a:rPr lang="en-GB" sz="4000" b="1" dirty="0">
                <a:solidFill>
                  <a:prstClr val="white"/>
                </a:solidFill>
                <a:latin typeface="Candara" panose="020E0502030303020204" pitchFamily="34" charset="0"/>
              </a:rPr>
              <a:t>&amp; </a:t>
            </a:r>
            <a:r>
              <a:rPr lang="en-GB" sz="40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Repair industry </a:t>
            </a:r>
            <a:endParaRPr lang="it-IT" sz="4000" b="1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67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orenzo\AppData\Local\Temp\WLMDSS.tmp\WLM60F6.tmp\EUROPA-AP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" y="21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5360" y="294557"/>
            <a:ext cx="11345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kern="0" dirty="0" err="1" smtClean="0">
                <a:solidFill>
                  <a:schemeClr val="tx2"/>
                </a:solidFill>
                <a:latin typeface="GothamBold"/>
              </a:rPr>
              <a:t>Refit</a:t>
            </a:r>
            <a:r>
              <a:rPr lang="it-IT" sz="3200" b="1" kern="0" dirty="0" smtClean="0">
                <a:solidFill>
                  <a:schemeClr val="tx2"/>
                </a:solidFill>
                <a:latin typeface="GothamBold"/>
              </a:rPr>
              <a:t> </a:t>
            </a:r>
            <a:r>
              <a:rPr lang="it-IT" sz="3200" b="1" kern="0" dirty="0" smtClean="0">
                <a:solidFill>
                  <a:schemeClr val="tx2"/>
                </a:solidFill>
                <a:latin typeface="GothamBold"/>
              </a:rPr>
              <a:t>&amp; </a:t>
            </a:r>
            <a:r>
              <a:rPr lang="it-IT" sz="3200" b="1" kern="0" dirty="0" err="1" smtClean="0">
                <a:solidFill>
                  <a:schemeClr val="tx2"/>
                </a:solidFill>
                <a:latin typeface="GothamBold"/>
              </a:rPr>
              <a:t>Repair</a:t>
            </a:r>
            <a:r>
              <a:rPr lang="it-IT" sz="3200" b="1" kern="0" dirty="0" smtClean="0">
                <a:solidFill>
                  <a:schemeClr val="tx2"/>
                </a:solidFill>
                <a:latin typeface="GothamBold"/>
              </a:rPr>
              <a:t> </a:t>
            </a:r>
            <a:r>
              <a:rPr lang="it-IT" sz="3200" b="1" kern="0" dirty="0" err="1" smtClean="0">
                <a:solidFill>
                  <a:schemeClr val="tx2"/>
                </a:solidFill>
                <a:latin typeface="GothamBold"/>
              </a:rPr>
              <a:t>Industry</a:t>
            </a:r>
            <a:r>
              <a:rPr lang="it-IT" sz="3200" b="1" kern="0" dirty="0" smtClean="0">
                <a:solidFill>
                  <a:schemeClr val="tx2"/>
                </a:solidFill>
                <a:latin typeface="GothamBold"/>
              </a:rPr>
              <a:t> global </a:t>
            </a:r>
            <a:r>
              <a:rPr lang="it-IT" sz="3200" b="1" kern="0" dirty="0" err="1" smtClean="0">
                <a:solidFill>
                  <a:schemeClr val="tx2"/>
                </a:solidFill>
                <a:latin typeface="GothamBold"/>
              </a:rPr>
              <a:t>hub</a:t>
            </a:r>
            <a:endParaRPr lang="it-IT" sz="3200" dirty="0">
              <a:solidFill>
                <a:schemeClr val="tx2"/>
              </a:solidFill>
              <a:latin typeface="GothamBold"/>
            </a:endParaRPr>
          </a:p>
        </p:txBody>
      </p:sp>
    </p:spTree>
    <p:extLst>
      <p:ext uri="{BB962C8B-B14F-4D97-AF65-F5344CB8AC3E}">
        <p14:creationId xmlns:p14="http://schemas.microsoft.com/office/powerpoint/2010/main" val="251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2110679283"/>
              </p:ext>
            </p:extLst>
          </p:nvPr>
        </p:nvGraphicFramePr>
        <p:xfrm>
          <a:off x="2387588" y="1232919"/>
          <a:ext cx="741682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20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414816"/>
            <a:ext cx="11844465" cy="66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2423" y="414816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Italian</a:t>
            </a:r>
            <a:r>
              <a:rPr lang="it-IT" sz="3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yachting market</a:t>
            </a:r>
            <a:endParaRPr lang="it-IT" sz="3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3" y="-24736"/>
            <a:ext cx="12748063" cy="74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16633"/>
            <a:ext cx="6179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it-IT" sz="3200" b="1" dirty="0" smtClean="0">
                <a:solidFill>
                  <a:schemeClr val="bg1"/>
                </a:solidFill>
                <a:latin typeface="GothamBold"/>
              </a:rPr>
              <a:t>Med Area hub for super yacht</a:t>
            </a:r>
            <a:endParaRPr lang="it-IT" sz="3200" dirty="0">
              <a:solidFill>
                <a:schemeClr val="bg1"/>
              </a:solidFill>
              <a:latin typeface="GothamBold"/>
            </a:endParaRPr>
          </a:p>
        </p:txBody>
      </p:sp>
    </p:spTree>
    <p:extLst>
      <p:ext uri="{BB962C8B-B14F-4D97-AF65-F5344CB8AC3E}">
        <p14:creationId xmlns:p14="http://schemas.microsoft.com/office/powerpoint/2010/main" val="575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2143" y="310431"/>
            <a:ext cx="858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GothamBold"/>
              </a:rPr>
              <a:t>Dove stazionano e navigano i grandi yacht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GothamBold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239609"/>
              </p:ext>
            </p:extLst>
          </p:nvPr>
        </p:nvGraphicFramePr>
        <p:xfrm>
          <a:off x="1007435" y="2142148"/>
          <a:ext cx="4512501" cy="2943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Segnaposto contenut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688991"/>
              </p:ext>
            </p:extLst>
          </p:nvPr>
        </p:nvGraphicFramePr>
        <p:xfrm>
          <a:off x="6864086" y="2219970"/>
          <a:ext cx="4238261" cy="276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ttangolo 2"/>
          <p:cNvSpPr/>
          <p:nvPr/>
        </p:nvSpPr>
        <p:spPr>
          <a:xfrm>
            <a:off x="2622929" y="1772816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GothamBold"/>
              </a:rPr>
              <a:t>Home </a:t>
            </a:r>
            <a:r>
              <a:rPr lang="it-IT" b="1" dirty="0" smtClean="0">
                <a:solidFill>
                  <a:schemeClr val="tx2"/>
                </a:solidFill>
                <a:latin typeface="GothamBold"/>
              </a:rPr>
              <a:t>Port</a:t>
            </a:r>
            <a:endParaRPr lang="it-IT" b="1" dirty="0">
              <a:solidFill>
                <a:schemeClr val="tx2"/>
              </a:solidFill>
              <a:latin typeface="GothamBold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23024" y="1772816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GothamBold"/>
              </a:rPr>
              <a:t>Season </a:t>
            </a:r>
            <a:r>
              <a:rPr lang="it-IT" b="1" dirty="0" err="1" smtClean="0">
                <a:solidFill>
                  <a:schemeClr val="tx2"/>
                </a:solidFill>
                <a:latin typeface="GothamBold"/>
              </a:rPr>
              <a:t>destination</a:t>
            </a:r>
            <a:endParaRPr lang="it-IT" b="1" dirty="0">
              <a:solidFill>
                <a:schemeClr val="tx2"/>
              </a:solidFill>
              <a:latin typeface="GothamBold"/>
            </a:endParaRPr>
          </a:p>
        </p:txBody>
      </p:sp>
    </p:spTree>
    <p:extLst>
      <p:ext uri="{BB962C8B-B14F-4D97-AF65-F5344CB8AC3E}">
        <p14:creationId xmlns:p14="http://schemas.microsoft.com/office/powerpoint/2010/main" val="23803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3" descr="brad &amp; geo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43339" y="188640"/>
            <a:ext cx="1080052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 dirty="0" smtClean="0">
                <a:latin typeface="Candara" pitchFamily="-65" charset="0"/>
                <a:cs typeface="Times New Roman" pitchFamily="-65" charset="0"/>
              </a:rPr>
              <a:t>Charter Yacht International Market</a:t>
            </a:r>
            <a:endParaRPr lang="it-IT" sz="4000" b="1" dirty="0">
              <a:latin typeface="Candara" pitchFamily="-65" charset="0"/>
              <a:cs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39350" y="107922"/>
            <a:ext cx="8260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Calls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super yacht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in </a:t>
            </a:r>
            <a:r>
              <a:rPr lang="it-IT" sz="32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Italy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*            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*(credit </a:t>
            </a:r>
            <a:r>
              <a:rPr lang="it-IT" sz="20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Federagenti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)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3559769150"/>
              </p:ext>
            </p:extLst>
          </p:nvPr>
        </p:nvGraphicFramePr>
        <p:xfrm>
          <a:off x="527382" y="1123465"/>
          <a:ext cx="10561173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049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3339" y="107922"/>
            <a:ext cx="7055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Italy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leader in 2018 for super yacht </a:t>
            </a:r>
            <a:r>
              <a:rPr lang="it-IT" sz="32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calls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magin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692696"/>
            <a:ext cx="9697077" cy="327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 b="90"/>
          <a:stretch/>
        </p:blipFill>
        <p:spPr bwMode="auto">
          <a:xfrm>
            <a:off x="909735" y="3961598"/>
            <a:ext cx="9698767" cy="2484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51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3339" y="118861"/>
            <a:ext cx="6795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Med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Area home </a:t>
            </a:r>
            <a:r>
              <a:rPr lang="it-IT" sz="32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port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for super yacht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777453"/>
              </p:ext>
            </p:extLst>
          </p:nvPr>
        </p:nvGraphicFramePr>
        <p:xfrm>
          <a:off x="1199456" y="1049435"/>
          <a:ext cx="1008112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97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arterby.com/wordpress/wp-content/uploads/2012/10/porto-cervo_7-e1349109402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5360" y="116632"/>
            <a:ext cx="114252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err="1" smtClean="0">
                <a:solidFill>
                  <a:prstClr val="white"/>
                </a:solidFill>
                <a:latin typeface="Candara" panose="020E0502030303020204" pitchFamily="34" charset="0"/>
              </a:rPr>
              <a:t>Economic</a:t>
            </a:r>
            <a:r>
              <a:rPr lang="it-IT" sz="40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impact of super yacht </a:t>
            </a:r>
            <a:r>
              <a:rPr lang="it-IT" sz="4000" b="1" dirty="0" err="1" smtClean="0">
                <a:solidFill>
                  <a:prstClr val="white"/>
                </a:solidFill>
                <a:latin typeface="Candara" panose="020E0502030303020204" pitchFamily="34" charset="0"/>
              </a:rPr>
              <a:t>industry</a:t>
            </a:r>
            <a:r>
              <a:rPr lang="it-IT" sz="4000" b="1" dirty="0" smtClean="0">
                <a:solidFill>
                  <a:prstClr val="white"/>
                </a:solidFill>
                <a:latin typeface="Candara" panose="020E0502030303020204" pitchFamily="34" charset="0"/>
              </a:rPr>
              <a:t> </a:t>
            </a:r>
            <a:endParaRPr lang="it-IT" sz="40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graphicFrame>
        <p:nvGraphicFramePr>
          <p:cNvPr id="6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333905"/>
              </p:ext>
            </p:extLst>
          </p:nvPr>
        </p:nvGraphicFramePr>
        <p:xfrm>
          <a:off x="1863969" y="1223909"/>
          <a:ext cx="8077200" cy="4410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153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orthropandjohnson.com/img/pp/img-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84" y="-1323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5509" y="116633"/>
            <a:ext cx="8499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000000"/>
              </a:buClr>
              <a:buSzPct val="100000"/>
            </a:pPr>
            <a:r>
              <a:rPr lang="en-GB" altLang="it-IT" sz="40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Employment by super yacht industry</a:t>
            </a:r>
            <a:r>
              <a:rPr lang="en-GB" altLang="it-IT" sz="3200" b="1" dirty="0" smtClean="0">
                <a:solidFill>
                  <a:srgbClr val="1F497D"/>
                </a:solidFill>
                <a:latin typeface="Candara" panose="020E0502030303020204" pitchFamily="34" charset="0"/>
              </a:rPr>
              <a:t> </a:t>
            </a:r>
            <a:endParaRPr lang="it-IT" sz="3200" b="1" dirty="0">
              <a:solidFill>
                <a:srgbClr val="1F497D"/>
              </a:solidFill>
              <a:latin typeface="Candara" panose="020E0502030303020204" pitchFamily="34" charset="0"/>
              <a:cs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graphicFrame>
        <p:nvGraphicFramePr>
          <p:cNvPr id="8" name="Segnaposto contenut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804269"/>
              </p:ext>
            </p:extLst>
          </p:nvPr>
        </p:nvGraphicFramePr>
        <p:xfrm>
          <a:off x="1374267" y="687615"/>
          <a:ext cx="944346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21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1334456265"/>
              </p:ext>
            </p:extLst>
          </p:nvPr>
        </p:nvGraphicFramePr>
        <p:xfrm>
          <a:off x="1199456" y="1052736"/>
          <a:ext cx="998510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tangolo 1"/>
          <p:cNvSpPr/>
          <p:nvPr/>
        </p:nvSpPr>
        <p:spPr>
          <a:xfrm>
            <a:off x="143339" y="260646"/>
            <a:ext cx="7090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Stato complessivo della nautica in Italia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2291354042"/>
              </p:ext>
            </p:extLst>
          </p:nvPr>
        </p:nvGraphicFramePr>
        <p:xfrm>
          <a:off x="623392" y="1052736"/>
          <a:ext cx="11137237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12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964" cy="7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39350" y="24867"/>
            <a:ext cx="3093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othamBold"/>
              </a:rPr>
              <a:t>Super Yacht Flag</a:t>
            </a:r>
            <a:endParaRPr lang="it-IT" sz="2800" b="1" dirty="0">
              <a:latin typeface="GothamBold"/>
            </a:endParaRPr>
          </a:p>
        </p:txBody>
      </p:sp>
    </p:spTree>
    <p:extLst>
      <p:ext uri="{BB962C8B-B14F-4D97-AF65-F5344CB8AC3E}">
        <p14:creationId xmlns:p14="http://schemas.microsoft.com/office/powerpoint/2010/main" val="17626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88987" y="630087"/>
            <a:ext cx="5307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3600" b="1" i="0" u="none" strike="noStrike" kern="1200" baseline="0">
                <a:solidFill>
                  <a:prstClr val="white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it-IT" sz="2400" dirty="0" smtClean="0">
                <a:solidFill>
                  <a:schemeClr val="accent1">
                    <a:lumMod val="50000"/>
                  </a:schemeClr>
                </a:solidFill>
                <a:latin typeface="GothamBold"/>
                <a:ea typeface="Verdana" panose="020B0604030504040204" pitchFamily="34" charset="0"/>
                <a:cs typeface="Verdana" panose="020B0604030504040204" pitchFamily="34" charset="0"/>
              </a:rPr>
              <a:t>Super Yacht </a:t>
            </a:r>
            <a:r>
              <a:rPr lang="it-IT" sz="2400" dirty="0" err="1" smtClean="0">
                <a:solidFill>
                  <a:schemeClr val="accent1">
                    <a:lumMod val="50000"/>
                  </a:schemeClr>
                </a:solidFill>
                <a:latin typeface="GothamBold"/>
                <a:ea typeface="Verdana" panose="020B0604030504040204" pitchFamily="34" charset="0"/>
                <a:cs typeface="Verdana" panose="020B0604030504040204" pitchFamily="34" charset="0"/>
              </a:rPr>
              <a:t>Flag</a:t>
            </a:r>
            <a:r>
              <a:rPr lang="it-IT" sz="2400" dirty="0" smtClean="0">
                <a:solidFill>
                  <a:schemeClr val="accent1">
                    <a:lumMod val="50000"/>
                  </a:schemeClr>
                </a:solidFill>
                <a:latin typeface="GothamBold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it-IT" sz="2400" dirty="0" smtClean="0">
              <a:solidFill>
                <a:schemeClr val="accent1">
                  <a:lumMod val="50000"/>
                </a:schemeClr>
              </a:solidFill>
              <a:latin typeface="GothamBold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 sz="3600" b="1" i="0" u="none" strike="noStrike" kern="1200" baseline="0">
                <a:solidFill>
                  <a:prstClr val="white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latin typeface="GothamBold"/>
                <a:ea typeface="Verdana" panose="020B0604030504040204" pitchFamily="34" charset="0"/>
                <a:cs typeface="Verdana" panose="020B0604030504040204" pitchFamily="34" charset="0"/>
              </a:rPr>
              <a:t>*(sample yacht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  <a:latin typeface="GothamBold"/>
                <a:ea typeface="Verdana" panose="020B0604030504040204" pitchFamily="34" charset="0"/>
                <a:cs typeface="Verdana" panose="020B0604030504040204" pitchFamily="34" charset="0"/>
              </a:rPr>
              <a:t>delivered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latin typeface="GothamBold"/>
                <a:ea typeface="Verdana" panose="020B0604030504040204" pitchFamily="34" charset="0"/>
                <a:cs typeface="Verdana" panose="020B0604030504040204" pitchFamily="34" charset="0"/>
              </a:rPr>
              <a:t> 2008-2017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3007345475"/>
              </p:ext>
            </p:extLst>
          </p:nvPr>
        </p:nvGraphicFramePr>
        <p:xfrm>
          <a:off x="1648235" y="1645750"/>
          <a:ext cx="8496944" cy="384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39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"/>
            <a:ext cx="123952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936" y="3442854"/>
            <a:ext cx="8352928" cy="141277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Grazie per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l’attenzione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mag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5096595"/>
            <a:ext cx="11237976" cy="1281345"/>
          </a:xfrm>
          <a:prstGeom prst="rect">
            <a:avLst/>
          </a:prstGeom>
        </p:spPr>
      </p:pic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2476153492"/>
              </p:ext>
            </p:extLst>
          </p:nvPr>
        </p:nvGraphicFramePr>
        <p:xfrm>
          <a:off x="1657249" y="1088740"/>
          <a:ext cx="7957053" cy="468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87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2525165744"/>
              </p:ext>
            </p:extLst>
          </p:nvPr>
        </p:nvGraphicFramePr>
        <p:xfrm>
          <a:off x="1199456" y="1052736"/>
          <a:ext cx="998510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tangolo 1"/>
          <p:cNvSpPr/>
          <p:nvPr/>
        </p:nvSpPr>
        <p:spPr>
          <a:xfrm>
            <a:off x="239349" y="294437"/>
            <a:ext cx="7827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Quote export della produzione cantieristica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4249546059"/>
              </p:ext>
            </p:extLst>
          </p:nvPr>
        </p:nvGraphicFramePr>
        <p:xfrm>
          <a:off x="719403" y="1268760"/>
          <a:ext cx="10849205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333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1874392227"/>
              </p:ext>
            </p:extLst>
          </p:nvPr>
        </p:nvGraphicFramePr>
        <p:xfrm>
          <a:off x="1103450" y="980728"/>
          <a:ext cx="998510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tangolo 1"/>
          <p:cNvSpPr/>
          <p:nvPr/>
        </p:nvSpPr>
        <p:spPr>
          <a:xfrm>
            <a:off x="239349" y="294437"/>
            <a:ext cx="7124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Un flotta </a:t>
            </a:r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italiana fatta di piccole barche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3269946371"/>
              </p:ext>
            </p:extLst>
          </p:nvPr>
        </p:nvGraphicFramePr>
        <p:xfrm>
          <a:off x="431371" y="1340770"/>
          <a:ext cx="11041227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099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3524026035"/>
              </p:ext>
            </p:extLst>
          </p:nvPr>
        </p:nvGraphicFramePr>
        <p:xfrm>
          <a:off x="1103450" y="980728"/>
          <a:ext cx="998510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tangolo 1"/>
          <p:cNvSpPr/>
          <p:nvPr/>
        </p:nvSpPr>
        <p:spPr>
          <a:xfrm>
            <a:off x="239349" y="294437"/>
            <a:ext cx="6362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Flotta nautica immatricolata in Italia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390973935"/>
              </p:ext>
            </p:extLst>
          </p:nvPr>
        </p:nvGraphicFramePr>
        <p:xfrm>
          <a:off x="239349" y="1391708"/>
          <a:ext cx="11389943" cy="390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405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1" t="1" r="575" b="-2040"/>
          <a:stretch/>
        </p:blipFill>
        <p:spPr>
          <a:xfrm>
            <a:off x="8" y="5301208"/>
            <a:ext cx="12191992" cy="1656184"/>
          </a:xfrm>
          <a:prstGeom prst="rect">
            <a:avLst/>
          </a:prstGeom>
        </p:spPr>
      </p:pic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3379813546"/>
              </p:ext>
            </p:extLst>
          </p:nvPr>
        </p:nvGraphicFramePr>
        <p:xfrm>
          <a:off x="1103450" y="980728"/>
          <a:ext cx="998510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tangolo 1"/>
          <p:cNvSpPr/>
          <p:nvPr/>
        </p:nvSpPr>
        <p:spPr>
          <a:xfrm>
            <a:off x="239349" y="294437"/>
            <a:ext cx="4999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Il calo delle patenti nautiche</a:t>
            </a:r>
            <a:endParaRPr lang="it-IT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164722110"/>
              </p:ext>
            </p:extLst>
          </p:nvPr>
        </p:nvGraphicFramePr>
        <p:xfrm>
          <a:off x="1559169" y="1477937"/>
          <a:ext cx="9529390" cy="372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69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ultati immagini per exuma ya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1"/>
            <a:ext cx="1233669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96068"/>
            <a:ext cx="4783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Industria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dei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Grandi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yacht</a:t>
            </a:r>
            <a:endParaRPr lang="it-IT" sz="3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274</Words>
  <Application>Microsoft Office PowerPoint</Application>
  <PresentationFormat>Personalizzato</PresentationFormat>
  <Paragraphs>61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Lorenzo Pollicardo</dc:creator>
  <cp:lastModifiedBy>Lorenzo</cp:lastModifiedBy>
  <cp:revision>37</cp:revision>
  <dcterms:created xsi:type="dcterms:W3CDTF">2018-01-16T10:56:42Z</dcterms:created>
  <dcterms:modified xsi:type="dcterms:W3CDTF">2018-11-07T21:16:48Z</dcterms:modified>
</cp:coreProperties>
</file>