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300" r:id="rId3"/>
    <p:sldId id="438" r:id="rId4"/>
    <p:sldId id="299" r:id="rId5"/>
    <p:sldId id="352" r:id="rId6"/>
    <p:sldId id="305" r:id="rId7"/>
    <p:sldId id="303" r:id="rId8"/>
    <p:sldId id="311" r:id="rId9"/>
    <p:sldId id="310" r:id="rId10"/>
    <p:sldId id="309" r:id="rId11"/>
    <p:sldId id="316" r:id="rId12"/>
    <p:sldId id="315" r:id="rId13"/>
    <p:sldId id="314" r:id="rId14"/>
    <p:sldId id="381" r:id="rId15"/>
    <p:sldId id="312" r:id="rId16"/>
    <p:sldId id="307" r:id="rId17"/>
    <p:sldId id="364" r:id="rId18"/>
    <p:sldId id="322" r:id="rId19"/>
    <p:sldId id="384" r:id="rId20"/>
    <p:sldId id="368" r:id="rId21"/>
    <p:sldId id="319" r:id="rId22"/>
    <p:sldId id="385" r:id="rId23"/>
    <p:sldId id="318" r:id="rId24"/>
    <p:sldId id="325" r:id="rId25"/>
    <p:sldId id="391" r:id="rId26"/>
    <p:sldId id="393" r:id="rId27"/>
    <p:sldId id="396" r:id="rId28"/>
    <p:sldId id="397" r:id="rId29"/>
    <p:sldId id="328" r:id="rId30"/>
    <p:sldId id="337" r:id="rId31"/>
    <p:sldId id="336" r:id="rId32"/>
    <p:sldId id="398" r:id="rId33"/>
    <p:sldId id="333" r:id="rId34"/>
    <p:sldId id="400" r:id="rId35"/>
    <p:sldId id="331" r:id="rId36"/>
    <p:sldId id="346" r:id="rId37"/>
    <p:sldId id="342" r:id="rId38"/>
    <p:sldId id="344" r:id="rId39"/>
    <p:sldId id="401" r:id="rId40"/>
    <p:sldId id="343" r:id="rId41"/>
    <p:sldId id="341" r:id="rId42"/>
    <p:sldId id="402" r:id="rId43"/>
    <p:sldId id="403" r:id="rId44"/>
    <p:sldId id="404" r:id="rId45"/>
    <p:sldId id="405" r:id="rId46"/>
    <p:sldId id="406" r:id="rId47"/>
    <p:sldId id="413" r:id="rId48"/>
    <p:sldId id="407" r:id="rId49"/>
    <p:sldId id="408" r:id="rId50"/>
    <p:sldId id="412" r:id="rId51"/>
    <p:sldId id="414" r:id="rId52"/>
    <p:sldId id="415" r:id="rId53"/>
    <p:sldId id="416" r:id="rId54"/>
    <p:sldId id="429" r:id="rId55"/>
    <p:sldId id="436" r:id="rId56"/>
    <p:sldId id="410" r:id="rId57"/>
    <p:sldId id="417" r:id="rId58"/>
    <p:sldId id="418" r:id="rId59"/>
    <p:sldId id="421" r:id="rId60"/>
    <p:sldId id="422" r:id="rId61"/>
    <p:sldId id="437" r:id="rId62"/>
    <p:sldId id="423" r:id="rId63"/>
    <p:sldId id="432" r:id="rId64"/>
    <p:sldId id="434" r:id="rId65"/>
    <p:sldId id="431" r:id="rId66"/>
    <p:sldId id="433" r:id="rId67"/>
    <p:sldId id="435" r:id="rId68"/>
    <p:sldId id="270" r:id="rId6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p:cViewPr varScale="1">
        <p:scale>
          <a:sx n="68" d="100"/>
          <a:sy n="68" d="100"/>
        </p:scale>
        <p:origin x="143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8.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61B212-1E96-4B46-9523-F99D1F193A11}" type="datetimeFigureOut">
              <a:rPr lang="el-GR" smtClean="0"/>
              <a:t>07/11/2019</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CD4EF3-A37A-40AB-B47A-109D17D92973}" type="slidenum">
              <a:rPr lang="el-GR" smtClean="0"/>
              <a:t>‹#›</a:t>
            </a:fld>
            <a:endParaRPr lang="el-GR" dirty="0"/>
          </a:p>
        </p:txBody>
      </p:sp>
    </p:spTree>
    <p:extLst>
      <p:ext uri="{BB962C8B-B14F-4D97-AF65-F5344CB8AC3E}">
        <p14:creationId xmlns:p14="http://schemas.microsoft.com/office/powerpoint/2010/main" val="221519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4EF3-A37A-40AB-B47A-109D17D92973}" type="slidenum">
              <a:rPr lang="el-GR" smtClean="0"/>
              <a:t>26</a:t>
            </a:fld>
            <a:endParaRPr lang="el-GR" dirty="0"/>
          </a:p>
        </p:txBody>
      </p:sp>
    </p:spTree>
    <p:extLst>
      <p:ext uri="{BB962C8B-B14F-4D97-AF65-F5344CB8AC3E}">
        <p14:creationId xmlns:p14="http://schemas.microsoft.com/office/powerpoint/2010/main" val="2383015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l-GR"/>
              <a:t>Στυλ κύριου τίτλου</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7" name="Date Placeholder 6"/>
          <p:cNvSpPr>
            <a:spLocks noGrp="1"/>
          </p:cNvSpPr>
          <p:nvPr>
            <p:ph type="dt" sz="half" idx="10"/>
          </p:nvPr>
        </p:nvSpPr>
        <p:spPr/>
        <p:txBody>
          <a:bodyPr/>
          <a:lstStyle/>
          <a:p>
            <a:fld id="{D9B08AC9-9AC2-4176-B659-C4A437A0BD75}" type="datetime1">
              <a:rPr lang="el-GR" smtClean="0"/>
              <a:t>07/11/2019</a:t>
            </a:fld>
            <a:endParaRPr lang="el-GR" dirty="0"/>
          </a:p>
        </p:txBody>
      </p:sp>
      <p:sp>
        <p:nvSpPr>
          <p:cNvPr id="8" name="Slide Number Placeholder 7"/>
          <p:cNvSpPr>
            <a:spLocks noGrp="1"/>
          </p:cNvSpPr>
          <p:nvPr>
            <p:ph type="sldNum" sz="quarter" idx="11"/>
          </p:nvPr>
        </p:nvSpPr>
        <p:spPr/>
        <p:txBody>
          <a:bodyPr/>
          <a:lstStyle/>
          <a:p>
            <a:fld id="{3C5FC093-60CE-407F-B1DA-F02F754031F4}" type="slidenum">
              <a:rPr lang="el-GR" smtClean="0"/>
              <a:t>‹#›</a:t>
            </a:fld>
            <a:endParaRPr lang="el-GR" dirty="0"/>
          </a:p>
        </p:txBody>
      </p:sp>
      <p:sp>
        <p:nvSpPr>
          <p:cNvPr id="9" name="Footer Placeholder 8"/>
          <p:cNvSpPr>
            <a:spLocks noGrp="1"/>
          </p:cNvSpPr>
          <p:nvPr>
            <p:ph type="ftr" sz="quarter" idx="12"/>
          </p:nvPr>
        </p:nvSpPr>
        <p:spPr/>
        <p:txBody>
          <a:bodyPr/>
          <a:lstStyle/>
          <a:p>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CA6D3AAA-310D-40F1-A23A-AD0CE6E08053}" type="datetime1">
              <a:rPr lang="el-GR" smtClean="0"/>
              <a:t>07/11/2019</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3C5FC093-60CE-407F-B1DA-F02F754031F4}" type="slidenum">
              <a:rPr lang="el-GR" smtClean="0"/>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C0F20EEB-1697-49AB-8238-908B3946A967}" type="datetime1">
              <a:rPr lang="el-GR" smtClean="0"/>
              <a:t>07/11/2019</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3C5FC093-60CE-407F-B1DA-F02F754031F4}" type="slidenum">
              <a:rPr lang="el-GR" smtClean="0"/>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A878A4B0-FCBB-4FED-B611-3E59F61B59F4}" type="datetime1">
              <a:rPr lang="el-GR" smtClean="0"/>
              <a:t>07/11/2019</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3C5FC093-60CE-407F-B1DA-F02F754031F4}" type="slidenum">
              <a:rPr lang="el-GR" smtClean="0"/>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l-GR"/>
              <a:t>Στυλ κύριου τίτλου</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32524A7E-2673-4E14-A4F5-4B8D5C2FE750}" type="datetime1">
              <a:rPr lang="el-GR" smtClean="0"/>
              <a:t>07/11/2019</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3C5FC093-60CE-407F-B1DA-F02F754031F4}" type="slidenum">
              <a:rPr lang="el-GR" smtClean="0"/>
              <a:t>‹#›</a:t>
            </a:fld>
            <a:endParaRPr lang="el-GR"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72D09FD0-6EA9-46AE-AE49-6165CC6FCCA5}" type="datetime1">
              <a:rPr lang="el-GR" smtClean="0"/>
              <a:t>07/11/2019</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3C5FC093-60CE-407F-B1DA-F02F754031F4}" type="slidenum">
              <a:rPr lang="el-GR" smtClean="0"/>
              <a:t>‹#›</a:t>
            </a:fld>
            <a:endParaRPr lang="el-GR" dirty="0"/>
          </a:p>
        </p:txBody>
      </p:sp>
      <p:sp>
        <p:nvSpPr>
          <p:cNvPr id="9" name="Content Placeholder 8"/>
          <p:cNvSpPr>
            <a:spLocks noGrp="1"/>
          </p:cNvSpPr>
          <p:nvPr>
            <p:ph sz="quarter" idx="13"/>
          </p:nvPr>
        </p:nvSpPr>
        <p:spPr>
          <a:xfrm>
            <a:off x="365760" y="1600200"/>
            <a:ext cx="4041648" cy="452628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7" name="Date Placeholder 6"/>
          <p:cNvSpPr>
            <a:spLocks noGrp="1"/>
          </p:cNvSpPr>
          <p:nvPr>
            <p:ph type="dt" sz="half" idx="10"/>
          </p:nvPr>
        </p:nvSpPr>
        <p:spPr/>
        <p:txBody>
          <a:bodyPr/>
          <a:lstStyle/>
          <a:p>
            <a:fld id="{D580DA2B-E16A-482F-BEE3-56F9EBFEE0E0}" type="datetime1">
              <a:rPr lang="el-GR" smtClean="0"/>
              <a:t>07/11/2019</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3C5FC093-60CE-407F-B1DA-F02F754031F4}" type="slidenum">
              <a:rPr lang="el-GR" smtClean="0"/>
              <a:t>‹#›</a:t>
            </a:fld>
            <a:endParaRPr lang="el-GR" dirty="0"/>
          </a:p>
        </p:txBody>
      </p:sp>
      <p:sp>
        <p:nvSpPr>
          <p:cNvPr id="11" name="Content Placeholder 10"/>
          <p:cNvSpPr>
            <a:spLocks noGrp="1"/>
          </p:cNvSpPr>
          <p:nvPr>
            <p:ph sz="quarter" idx="13"/>
          </p:nvPr>
        </p:nvSpPr>
        <p:spPr>
          <a:xfrm>
            <a:off x="457200" y="2212848"/>
            <a:ext cx="4041648" cy="391363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2B70337A-3DE5-4F76-89DD-D2ACE2CE1517}" type="datetime1">
              <a:rPr lang="el-GR" smtClean="0"/>
              <a:t>07/11/2019</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3C5FC093-60CE-407F-B1DA-F02F754031F4}" type="slidenum">
              <a:rPr lang="el-GR" smtClean="0"/>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B9FF3-C419-482E-A2E1-861F735337BD}" type="datetime1">
              <a:rPr lang="el-GR" smtClean="0"/>
              <a:t>07/11/2019</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3C5FC093-60CE-407F-B1DA-F02F754031F4}" type="slidenum">
              <a:rPr lang="el-GR" smtClean="0"/>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l-GR"/>
              <a:t>Στυλ κύριου τίτλου</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0CCFFEBB-1ECE-4BA5-B5F1-55965D0928B2}" type="datetime1">
              <a:rPr lang="el-GR" smtClean="0"/>
              <a:t>07/11/2019</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3C5FC093-60CE-407F-B1DA-F02F754031F4}" type="slidenum">
              <a:rPr lang="el-GR" smtClean="0"/>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l-GR"/>
              <a:t>Στυλ κύριου τίτλου</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459174B9-4EF4-4476-939F-EE601B306790}" type="datetime1">
              <a:rPr lang="el-GR" smtClean="0"/>
              <a:t>07/11/2019</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3C5FC093-60CE-407F-B1DA-F02F754031F4}" type="slidenum">
              <a:rPr lang="el-GR" smtClean="0"/>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l-GR"/>
              <a:t>Στυλ κύριου τίτλου</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68DB958-0FCE-4C20-8597-0A015EF3880C}" type="datetime1">
              <a:rPr lang="el-GR" smtClean="0"/>
              <a:t>07/11/2019</a:t>
            </a:fld>
            <a:endParaRPr lang="el-GR"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l-GR"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C5FC093-60CE-407F-B1DA-F02F754031F4}" type="slidenum">
              <a:rPr lang="el-GR" smtClean="0"/>
              <a:t>‹#›</a:t>
            </a:fld>
            <a:endParaRPr lang="el-GR"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8.jpeg"/><Relationship Id="rId5" Type="http://schemas.openxmlformats.org/officeDocument/2006/relationships/oleObject" Target="../embeddings/oleObject1.bin"/><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 Id="rId4" Type="http://schemas.openxmlformats.org/officeDocument/2006/relationships/image" Target="../media/image115.emf"/></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emf"/><Relationship Id="rId1" Type="http://schemas.openxmlformats.org/officeDocument/2006/relationships/slideLayout" Target="../slideLayouts/slideLayout2.xml"/><Relationship Id="rId4" Type="http://schemas.openxmlformats.org/officeDocument/2006/relationships/image" Target="../media/image120.emf"/></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609601"/>
            <a:ext cx="7772400" cy="2891407"/>
          </a:xfrm>
        </p:spPr>
        <p:txBody>
          <a:bodyPr/>
          <a:lstStyle/>
          <a:p>
            <a:r>
              <a:rPr lang="el-GR" sz="4400" dirty="0"/>
              <a:t>M/V CABRERA</a:t>
            </a:r>
            <a:br>
              <a:rPr lang="el-GR" dirty="0"/>
            </a:br>
            <a:r>
              <a:rPr lang="el-GR" sz="2400" dirty="0"/>
              <a:t>fuel oil, cargo &amp; wreck removal, shore cleaning</a:t>
            </a:r>
          </a:p>
        </p:txBody>
      </p:sp>
      <p:sp>
        <p:nvSpPr>
          <p:cNvPr id="3" name="Υπότιτλος 2"/>
          <p:cNvSpPr>
            <a:spLocks noGrp="1"/>
          </p:cNvSpPr>
          <p:nvPr>
            <p:ph type="subTitle" idx="1"/>
          </p:nvPr>
        </p:nvSpPr>
        <p:spPr>
          <a:xfrm>
            <a:off x="1347591" y="4797152"/>
            <a:ext cx="6400800" cy="1752600"/>
          </a:xfrm>
        </p:spPr>
        <p:txBody>
          <a:bodyPr/>
          <a:lstStyle/>
          <a:p>
            <a:r>
              <a:rPr lang="el-GR" sz="2000" b="1" dirty="0">
                <a:solidFill>
                  <a:srgbClr val="0070C0"/>
                </a:solidFill>
              </a:rPr>
              <a:t>Mr. Paul Xiradakis</a:t>
            </a:r>
          </a:p>
          <a:p>
            <a:r>
              <a:rPr lang="el-GR" sz="1400" dirty="0">
                <a:solidFill>
                  <a:schemeClr val="tx1"/>
                </a:solidFill>
              </a:rPr>
              <a:t>Director of MEGATUGS Salvage &amp; Towage</a:t>
            </a:r>
          </a:p>
        </p:txBody>
      </p:sp>
      <p:pic>
        <p:nvPicPr>
          <p:cNvPr id="1026" name="Picture 2" descr="C:\Users\Akis\Desktop\log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073" y="620688"/>
            <a:ext cx="2985837" cy="1220929"/>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1"/>
          </p:nvPr>
        </p:nvSpPr>
        <p:spPr/>
        <p:txBody>
          <a:bodyPr/>
          <a:lstStyle/>
          <a:p>
            <a:fld id="{3C5FC093-60CE-407F-B1DA-F02F754031F4}" type="slidenum">
              <a:rPr lang="el-GR" smtClean="0"/>
              <a:t>1</a:t>
            </a:fld>
            <a:endParaRPr lang="el-GR" dirty="0"/>
          </a:p>
        </p:txBody>
      </p:sp>
      <p:pic>
        <p:nvPicPr>
          <p:cNvPr id="8" name="Picture 2" descr="C:\Users\Akis\Desktop\EIKONES\red-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991" y="2731815"/>
            <a:ext cx="3810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6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AF81-EF71-47C8-B4D9-8EDE3885A565}"/>
              </a:ext>
            </a:extLst>
          </p:cNvPr>
          <p:cNvSpPr>
            <a:spLocks noGrp="1"/>
          </p:cNvSpPr>
          <p:nvPr>
            <p:ph type="title"/>
          </p:nvPr>
        </p:nvSpPr>
        <p:spPr>
          <a:xfrm>
            <a:off x="457200" y="0"/>
            <a:ext cx="8229600" cy="836712"/>
          </a:xfrm>
        </p:spPr>
        <p:txBody>
          <a:bodyPr/>
          <a:lstStyle/>
          <a:p>
            <a:r>
              <a:rPr lang="en-US" sz="4000" dirty="0"/>
              <a:t>2. Oil removal from Wreck</a:t>
            </a:r>
            <a:endParaRPr lang="el-GR" sz="4000" dirty="0"/>
          </a:p>
        </p:txBody>
      </p:sp>
      <p:sp>
        <p:nvSpPr>
          <p:cNvPr id="3" name="Content Placeholder 2">
            <a:extLst>
              <a:ext uri="{FF2B5EF4-FFF2-40B4-BE49-F238E27FC236}">
                <a16:creationId xmlns:a16="http://schemas.microsoft.com/office/drawing/2014/main" id="{010FB5BA-17E2-4B4B-A08B-84C396CE960E}"/>
              </a:ext>
            </a:extLst>
          </p:cNvPr>
          <p:cNvSpPr>
            <a:spLocks noGrp="1"/>
          </p:cNvSpPr>
          <p:nvPr>
            <p:ph idx="1"/>
          </p:nvPr>
        </p:nvSpPr>
        <p:spPr>
          <a:xfrm>
            <a:off x="457200" y="1412777"/>
            <a:ext cx="8229600" cy="1728192"/>
          </a:xfrm>
        </p:spPr>
        <p:txBody>
          <a:bodyPr>
            <a:normAutofit/>
          </a:bodyPr>
          <a:lstStyle/>
          <a:p>
            <a:r>
              <a:rPr lang="en-US" sz="1600" dirty="0">
                <a:solidFill>
                  <a:schemeClr val="tx1"/>
                </a:solidFill>
              </a:rPr>
              <a:t>The salvage tug Pantanassa sailed on speculation to the aid of the Casualty shortly after the incident happened on the 24</a:t>
            </a:r>
            <a:r>
              <a:rPr lang="en-US" sz="1600" baseline="30000" dirty="0">
                <a:solidFill>
                  <a:schemeClr val="tx1"/>
                </a:solidFill>
              </a:rPr>
              <a:t>th</a:t>
            </a:r>
            <a:r>
              <a:rPr lang="en-US" sz="1600" dirty="0">
                <a:solidFill>
                  <a:schemeClr val="tx1"/>
                </a:solidFill>
              </a:rPr>
              <a:t> Dec 2016</a:t>
            </a:r>
          </a:p>
          <a:p>
            <a:r>
              <a:rPr lang="en-GB" sz="1600" dirty="0">
                <a:solidFill>
                  <a:schemeClr val="tx1"/>
                </a:solidFill>
              </a:rPr>
              <a:t>Megatugs proposed working under a LOF contract, but, the Insurers insisted  on a commercial contract based on SCOPIC rates</a:t>
            </a:r>
          </a:p>
        </p:txBody>
      </p:sp>
      <p:sp>
        <p:nvSpPr>
          <p:cNvPr id="4" name="Slide Number Placeholder 3">
            <a:extLst>
              <a:ext uri="{FF2B5EF4-FFF2-40B4-BE49-F238E27FC236}">
                <a16:creationId xmlns:a16="http://schemas.microsoft.com/office/drawing/2014/main" id="{3E9F7568-1716-4B4C-AFC4-DE7F684D09E2}"/>
              </a:ext>
            </a:extLst>
          </p:cNvPr>
          <p:cNvSpPr>
            <a:spLocks noGrp="1"/>
          </p:cNvSpPr>
          <p:nvPr>
            <p:ph type="sldNum" sz="quarter" idx="12"/>
          </p:nvPr>
        </p:nvSpPr>
        <p:spPr/>
        <p:txBody>
          <a:bodyPr/>
          <a:lstStyle/>
          <a:p>
            <a:fld id="{3C5FC093-60CE-407F-B1DA-F02F754031F4}" type="slidenum">
              <a:rPr lang="el-GR" smtClean="0"/>
              <a:t>10</a:t>
            </a:fld>
            <a:endParaRPr lang="el-GR" dirty="0"/>
          </a:p>
        </p:txBody>
      </p:sp>
      <p:pic>
        <p:nvPicPr>
          <p:cNvPr id="6" name="Εικόνα 7" descr="image-0-02-05-a95609d54d3e56613881e132a3a53365ee31b6a359aeb9c64c611342224e9e70-V">
            <a:extLst>
              <a:ext uri="{FF2B5EF4-FFF2-40B4-BE49-F238E27FC236}">
                <a16:creationId xmlns:a16="http://schemas.microsoft.com/office/drawing/2014/main" id="{082583D1-F5CC-42F9-8D27-FC6899C13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027" y="2852936"/>
            <a:ext cx="4151939" cy="31211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7D9C0E1-4D25-47AF-87D7-D0F1BF04F86A}"/>
              </a:ext>
            </a:extLst>
          </p:cNvPr>
          <p:cNvSpPr/>
          <p:nvPr/>
        </p:nvSpPr>
        <p:spPr>
          <a:xfrm>
            <a:off x="457200" y="2673197"/>
            <a:ext cx="3659208" cy="2554545"/>
          </a:xfrm>
          <a:prstGeom prst="rect">
            <a:avLst/>
          </a:prstGeom>
        </p:spPr>
        <p:txBody>
          <a:bodyPr wrap="square">
            <a:spAutoFit/>
          </a:bodyPr>
          <a:lstStyle/>
          <a:p>
            <a:pPr marL="285750" indent="-285750">
              <a:buFont typeface="Arial" panose="020B0604020202020204" pitchFamily="34" charset="0"/>
              <a:buChar char="•"/>
            </a:pPr>
            <a:r>
              <a:rPr lang="en-US" sz="1600" dirty="0">
                <a:latin typeface="+mj-lt"/>
              </a:rPr>
              <a:t>The weather conditions when our first salvage tug arrived onsite were F8 with 3.5 mtr swell </a:t>
            </a:r>
          </a:p>
          <a:p>
            <a:pPr marL="285750" indent="-285750">
              <a:buFont typeface="Arial" panose="020B0604020202020204" pitchFamily="34" charset="0"/>
              <a:buChar char="•"/>
            </a:pPr>
            <a:r>
              <a:rPr lang="en-US" sz="1600" dirty="0">
                <a:latin typeface="+mj-lt"/>
              </a:rPr>
              <a:t>The salvage tug was unable to approach the Casualty due to the adverse weather conditions and floating debris</a:t>
            </a:r>
          </a:p>
          <a:p>
            <a:pPr marL="285750" indent="-285750">
              <a:buFont typeface="Arial" panose="020B0604020202020204" pitchFamily="34" charset="0"/>
              <a:buChar char="•"/>
            </a:pPr>
            <a:r>
              <a:rPr lang="en-US" sz="1600" dirty="0">
                <a:latin typeface="+mj-lt"/>
              </a:rPr>
              <a:t>Deployment of oil booms was not a feasible option under the circumstances</a:t>
            </a:r>
          </a:p>
        </p:txBody>
      </p:sp>
    </p:spTree>
    <p:extLst>
      <p:ext uri="{BB962C8B-B14F-4D97-AF65-F5344CB8AC3E}">
        <p14:creationId xmlns:p14="http://schemas.microsoft.com/office/powerpoint/2010/main" val="542578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A51B-4921-4CC2-8A36-2C5B839CD4F5}"/>
              </a:ext>
            </a:extLst>
          </p:cNvPr>
          <p:cNvSpPr>
            <a:spLocks noGrp="1"/>
          </p:cNvSpPr>
          <p:nvPr>
            <p:ph type="title"/>
          </p:nvPr>
        </p:nvSpPr>
        <p:spPr>
          <a:xfrm>
            <a:off x="457200" y="0"/>
            <a:ext cx="4186808" cy="476672"/>
          </a:xfrm>
        </p:spPr>
        <p:txBody>
          <a:bodyPr/>
          <a:lstStyle/>
          <a:p>
            <a:r>
              <a:rPr lang="en-US" sz="1600" dirty="0"/>
              <a:t>Oil removal from Wreck 25 December 2016</a:t>
            </a:r>
            <a:endParaRPr lang="el-GR" sz="1600" dirty="0"/>
          </a:p>
        </p:txBody>
      </p:sp>
      <p:sp>
        <p:nvSpPr>
          <p:cNvPr id="3" name="Content Placeholder 2">
            <a:extLst>
              <a:ext uri="{FF2B5EF4-FFF2-40B4-BE49-F238E27FC236}">
                <a16:creationId xmlns:a16="http://schemas.microsoft.com/office/drawing/2014/main" id="{398B8DE5-EAFE-4AB9-8AC4-868716A6A4B3}"/>
              </a:ext>
            </a:extLst>
          </p:cNvPr>
          <p:cNvSpPr>
            <a:spLocks noGrp="1"/>
          </p:cNvSpPr>
          <p:nvPr>
            <p:ph idx="1"/>
          </p:nvPr>
        </p:nvSpPr>
        <p:spPr>
          <a:xfrm>
            <a:off x="457200" y="1412776"/>
            <a:ext cx="3466728" cy="4525963"/>
          </a:xfrm>
        </p:spPr>
        <p:txBody>
          <a:bodyPr>
            <a:normAutofit fontScale="92500" lnSpcReduction="20000"/>
          </a:bodyPr>
          <a:lstStyle/>
          <a:p>
            <a:r>
              <a:rPr lang="en-US" dirty="0">
                <a:solidFill>
                  <a:schemeClr val="tx1"/>
                </a:solidFill>
              </a:rPr>
              <a:t>Salvage divers managed to carry out an underwater survey</a:t>
            </a:r>
          </a:p>
          <a:p>
            <a:r>
              <a:rPr lang="en-GB" dirty="0">
                <a:solidFill>
                  <a:schemeClr val="tx1"/>
                </a:solidFill>
              </a:rPr>
              <a:t>Embarkation of the salvage team to the Casualty was not feasible due to the high swell</a:t>
            </a:r>
            <a:endParaRPr lang="el-GR" dirty="0">
              <a:solidFill>
                <a:schemeClr val="tx1"/>
              </a:solidFill>
            </a:endParaRPr>
          </a:p>
          <a:p>
            <a:r>
              <a:rPr lang="en-GB" dirty="0">
                <a:solidFill>
                  <a:schemeClr val="tx1"/>
                </a:solidFill>
              </a:rPr>
              <a:t>Additional salvage equipment were loaded to the salvage tug during the night hours from another close port in the mainland</a:t>
            </a:r>
            <a:endParaRPr lang="el-GR" dirty="0">
              <a:solidFill>
                <a:schemeClr val="tx1"/>
              </a:solidFill>
            </a:endParaRPr>
          </a:p>
          <a:p>
            <a:endParaRPr lang="el-GR" dirty="0"/>
          </a:p>
        </p:txBody>
      </p:sp>
      <p:sp>
        <p:nvSpPr>
          <p:cNvPr id="4" name="Slide Number Placeholder 3">
            <a:extLst>
              <a:ext uri="{FF2B5EF4-FFF2-40B4-BE49-F238E27FC236}">
                <a16:creationId xmlns:a16="http://schemas.microsoft.com/office/drawing/2014/main" id="{AB834607-80A3-4514-878D-8DF44EAEA18F}"/>
              </a:ext>
            </a:extLst>
          </p:cNvPr>
          <p:cNvSpPr>
            <a:spLocks noGrp="1"/>
          </p:cNvSpPr>
          <p:nvPr>
            <p:ph type="sldNum" sz="quarter" idx="12"/>
          </p:nvPr>
        </p:nvSpPr>
        <p:spPr/>
        <p:txBody>
          <a:bodyPr/>
          <a:lstStyle/>
          <a:p>
            <a:fld id="{3C5FC093-60CE-407F-B1DA-F02F754031F4}" type="slidenum">
              <a:rPr lang="el-GR" smtClean="0"/>
              <a:t>11</a:t>
            </a:fld>
            <a:endParaRPr lang="el-GR" dirty="0"/>
          </a:p>
        </p:txBody>
      </p:sp>
      <p:pic>
        <p:nvPicPr>
          <p:cNvPr id="5" name="Picture 4">
            <a:extLst>
              <a:ext uri="{FF2B5EF4-FFF2-40B4-BE49-F238E27FC236}">
                <a16:creationId xmlns:a16="http://schemas.microsoft.com/office/drawing/2014/main" id="{5485F47F-B915-4D88-8EA0-E0BFAB35D9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618645" y="1231388"/>
            <a:ext cx="5949280" cy="4461960"/>
          </a:xfrm>
          <a:prstGeom prst="rect">
            <a:avLst/>
          </a:prstGeom>
        </p:spPr>
      </p:pic>
    </p:spTree>
    <p:extLst>
      <p:ext uri="{BB962C8B-B14F-4D97-AF65-F5344CB8AC3E}">
        <p14:creationId xmlns:p14="http://schemas.microsoft.com/office/powerpoint/2010/main" val="2737498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DA2B-5A51-46C5-A25D-29AC7FC3EF1A}"/>
              </a:ext>
            </a:extLst>
          </p:cNvPr>
          <p:cNvSpPr>
            <a:spLocks noGrp="1"/>
          </p:cNvSpPr>
          <p:nvPr>
            <p:ph type="title"/>
          </p:nvPr>
        </p:nvSpPr>
        <p:spPr>
          <a:xfrm>
            <a:off x="457200" y="0"/>
            <a:ext cx="4114800" cy="548680"/>
          </a:xfrm>
        </p:spPr>
        <p:txBody>
          <a:bodyPr/>
          <a:lstStyle/>
          <a:p>
            <a:r>
              <a:rPr lang="en-US" sz="1600" dirty="0"/>
              <a:t>Oil removal from Wreck 26 December 2016</a:t>
            </a:r>
            <a:endParaRPr lang="el-GR" sz="1600" dirty="0"/>
          </a:p>
        </p:txBody>
      </p:sp>
      <p:sp>
        <p:nvSpPr>
          <p:cNvPr id="3" name="Content Placeholder 2">
            <a:extLst>
              <a:ext uri="{FF2B5EF4-FFF2-40B4-BE49-F238E27FC236}">
                <a16:creationId xmlns:a16="http://schemas.microsoft.com/office/drawing/2014/main" id="{A2712F57-0B1D-4F06-95D2-86EC1D5098D7}"/>
              </a:ext>
            </a:extLst>
          </p:cNvPr>
          <p:cNvSpPr>
            <a:spLocks noGrp="1"/>
          </p:cNvSpPr>
          <p:nvPr>
            <p:ph idx="1"/>
          </p:nvPr>
        </p:nvSpPr>
        <p:spPr>
          <a:xfrm>
            <a:off x="457200" y="836712"/>
            <a:ext cx="7931224" cy="2149243"/>
          </a:xfrm>
        </p:spPr>
        <p:txBody>
          <a:bodyPr>
            <a:normAutofit fontScale="62500" lnSpcReduction="20000"/>
          </a:bodyPr>
          <a:lstStyle/>
          <a:p>
            <a:r>
              <a:rPr lang="en-GB" dirty="0">
                <a:solidFill>
                  <a:schemeClr val="tx1"/>
                </a:solidFill>
              </a:rPr>
              <a:t>Salvage tug stern moored to Casualty</a:t>
            </a:r>
            <a:endParaRPr lang="el-GR" dirty="0">
              <a:solidFill>
                <a:schemeClr val="tx1"/>
              </a:solidFill>
            </a:endParaRPr>
          </a:p>
          <a:p>
            <a:r>
              <a:rPr lang="en-US" dirty="0">
                <a:solidFill>
                  <a:schemeClr val="tx1"/>
                </a:solidFill>
              </a:rPr>
              <a:t>Divers reported fuel oil leakage coming out from cracks of the damaged starboard side</a:t>
            </a:r>
          </a:p>
          <a:p>
            <a:r>
              <a:rPr lang="en-US" dirty="0">
                <a:solidFill>
                  <a:schemeClr val="tx1"/>
                </a:solidFill>
              </a:rPr>
              <a:t>Salvage team prepared pumps, hoses and air lines for the pumping operation </a:t>
            </a:r>
            <a:endParaRPr lang="el-GR" dirty="0">
              <a:solidFill>
                <a:schemeClr val="tx1"/>
              </a:solidFill>
            </a:endParaRPr>
          </a:p>
          <a:p>
            <a:r>
              <a:rPr lang="en-US" dirty="0">
                <a:solidFill>
                  <a:schemeClr val="tx1"/>
                </a:solidFill>
              </a:rPr>
              <a:t>Divers transferred pumps and connected suction hose to the Casualty for pumping the oil pollutants</a:t>
            </a:r>
          </a:p>
          <a:p>
            <a:r>
              <a:rPr lang="en-US" dirty="0">
                <a:solidFill>
                  <a:schemeClr val="tx1"/>
                </a:solidFill>
              </a:rPr>
              <a:t> Sudden deterioration of weather conditions, enforced the salvage team to postpone the oil removal operation</a:t>
            </a:r>
            <a:endParaRPr lang="el-GR" dirty="0">
              <a:solidFill>
                <a:schemeClr val="tx1"/>
              </a:solidFill>
            </a:endParaRPr>
          </a:p>
        </p:txBody>
      </p:sp>
      <p:sp>
        <p:nvSpPr>
          <p:cNvPr id="4" name="Slide Number Placeholder 3">
            <a:extLst>
              <a:ext uri="{FF2B5EF4-FFF2-40B4-BE49-F238E27FC236}">
                <a16:creationId xmlns:a16="http://schemas.microsoft.com/office/drawing/2014/main" id="{78B5780E-D85F-49DB-828B-233CFAD39E7C}"/>
              </a:ext>
            </a:extLst>
          </p:cNvPr>
          <p:cNvSpPr>
            <a:spLocks noGrp="1"/>
          </p:cNvSpPr>
          <p:nvPr>
            <p:ph type="sldNum" sz="quarter" idx="12"/>
          </p:nvPr>
        </p:nvSpPr>
        <p:spPr/>
        <p:txBody>
          <a:bodyPr/>
          <a:lstStyle/>
          <a:p>
            <a:fld id="{3C5FC093-60CE-407F-B1DA-F02F754031F4}" type="slidenum">
              <a:rPr lang="el-GR" smtClean="0"/>
              <a:t>12</a:t>
            </a:fld>
            <a:endParaRPr lang="el-GR" dirty="0"/>
          </a:p>
        </p:txBody>
      </p:sp>
      <p:pic>
        <p:nvPicPr>
          <p:cNvPr id="5" name="Εικόνα 13" descr="C:\Users\korina\Downloads\IMG_0443.JPG">
            <a:extLst>
              <a:ext uri="{FF2B5EF4-FFF2-40B4-BE49-F238E27FC236}">
                <a16:creationId xmlns:a16="http://schemas.microsoft.com/office/drawing/2014/main" id="{F55D6008-B900-4628-9778-31FD2F2CC6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985955"/>
            <a:ext cx="5411438" cy="3575421"/>
          </a:xfrm>
          <a:prstGeom prst="rect">
            <a:avLst/>
          </a:prstGeom>
          <a:noFill/>
          <a:ln>
            <a:noFill/>
          </a:ln>
        </p:spPr>
      </p:pic>
    </p:spTree>
    <p:extLst>
      <p:ext uri="{BB962C8B-B14F-4D97-AF65-F5344CB8AC3E}">
        <p14:creationId xmlns:p14="http://schemas.microsoft.com/office/powerpoint/2010/main" val="3053082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1E3B-C1D7-4B18-8EF7-BECC7434718D}"/>
              </a:ext>
            </a:extLst>
          </p:cNvPr>
          <p:cNvSpPr>
            <a:spLocks noGrp="1"/>
          </p:cNvSpPr>
          <p:nvPr>
            <p:ph type="title"/>
          </p:nvPr>
        </p:nvSpPr>
        <p:spPr>
          <a:xfrm>
            <a:off x="457200" y="0"/>
            <a:ext cx="4258816" cy="548680"/>
          </a:xfrm>
        </p:spPr>
        <p:txBody>
          <a:bodyPr/>
          <a:lstStyle/>
          <a:p>
            <a:r>
              <a:rPr lang="en-US" sz="1600" dirty="0"/>
              <a:t>Oil removal from Wreck 27 December 2016</a:t>
            </a:r>
            <a:endParaRPr lang="el-GR" sz="1600" dirty="0"/>
          </a:p>
        </p:txBody>
      </p:sp>
      <p:sp>
        <p:nvSpPr>
          <p:cNvPr id="3" name="Content Placeholder 2">
            <a:extLst>
              <a:ext uri="{FF2B5EF4-FFF2-40B4-BE49-F238E27FC236}">
                <a16:creationId xmlns:a16="http://schemas.microsoft.com/office/drawing/2014/main" id="{29D5A1CB-AF17-49D6-AE64-757003288180}"/>
              </a:ext>
            </a:extLst>
          </p:cNvPr>
          <p:cNvSpPr>
            <a:spLocks noGrp="1"/>
          </p:cNvSpPr>
          <p:nvPr>
            <p:ph idx="1"/>
          </p:nvPr>
        </p:nvSpPr>
        <p:spPr>
          <a:xfrm>
            <a:off x="457200" y="620688"/>
            <a:ext cx="8229600" cy="4525963"/>
          </a:xfrm>
        </p:spPr>
        <p:txBody>
          <a:bodyPr>
            <a:normAutofit/>
          </a:bodyPr>
          <a:lstStyle/>
          <a:p>
            <a:r>
              <a:rPr lang="en-US" dirty="0">
                <a:solidFill>
                  <a:schemeClr val="tx1"/>
                </a:solidFill>
              </a:rPr>
              <a:t>Adverse weather conditions and heavy swell hampered the oil removal operation from the sea side</a:t>
            </a:r>
          </a:p>
          <a:p>
            <a:endParaRPr lang="el-GR" dirty="0"/>
          </a:p>
        </p:txBody>
      </p:sp>
      <p:sp>
        <p:nvSpPr>
          <p:cNvPr id="4" name="Slide Number Placeholder 3">
            <a:extLst>
              <a:ext uri="{FF2B5EF4-FFF2-40B4-BE49-F238E27FC236}">
                <a16:creationId xmlns:a16="http://schemas.microsoft.com/office/drawing/2014/main" id="{3562A81C-F3B9-4B45-B009-4A883A505101}"/>
              </a:ext>
            </a:extLst>
          </p:cNvPr>
          <p:cNvSpPr>
            <a:spLocks noGrp="1"/>
          </p:cNvSpPr>
          <p:nvPr>
            <p:ph type="sldNum" sz="quarter" idx="12"/>
          </p:nvPr>
        </p:nvSpPr>
        <p:spPr/>
        <p:txBody>
          <a:bodyPr/>
          <a:lstStyle/>
          <a:p>
            <a:fld id="{3C5FC093-60CE-407F-B1DA-F02F754031F4}" type="slidenum">
              <a:rPr lang="el-GR" smtClean="0"/>
              <a:t>13</a:t>
            </a:fld>
            <a:endParaRPr lang="el-GR" dirty="0"/>
          </a:p>
        </p:txBody>
      </p:sp>
      <p:pic>
        <p:nvPicPr>
          <p:cNvPr id="6" name="Εικόνα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9056" y="1784493"/>
            <a:ext cx="6693920" cy="4452819"/>
          </a:xfrm>
          <a:prstGeom prst="rect">
            <a:avLst/>
          </a:prstGeom>
          <a:noFill/>
          <a:ln>
            <a:noFill/>
          </a:ln>
        </p:spPr>
      </p:pic>
    </p:spTree>
    <p:extLst>
      <p:ext uri="{BB962C8B-B14F-4D97-AF65-F5344CB8AC3E}">
        <p14:creationId xmlns:p14="http://schemas.microsoft.com/office/powerpoint/2010/main" val="2034421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D5A1CB-AF17-49D6-AE64-757003288180}"/>
              </a:ext>
            </a:extLst>
          </p:cNvPr>
          <p:cNvSpPr>
            <a:spLocks noGrp="1"/>
          </p:cNvSpPr>
          <p:nvPr>
            <p:ph idx="1"/>
          </p:nvPr>
        </p:nvSpPr>
        <p:spPr>
          <a:xfrm>
            <a:off x="457200" y="620688"/>
            <a:ext cx="8229600" cy="2507367"/>
          </a:xfrm>
        </p:spPr>
        <p:txBody>
          <a:bodyPr>
            <a:normAutofit/>
          </a:bodyPr>
          <a:lstStyle/>
          <a:p>
            <a:r>
              <a:rPr lang="en-US" dirty="0">
                <a:solidFill>
                  <a:schemeClr val="tx1"/>
                </a:solidFill>
              </a:rPr>
              <a:t>Salvors performed inspections/ works from the shore side </a:t>
            </a:r>
          </a:p>
          <a:p>
            <a:r>
              <a:rPr lang="en-US" dirty="0">
                <a:solidFill>
                  <a:schemeClr val="tx1"/>
                </a:solidFill>
              </a:rPr>
              <a:t>Salvors deployed absorbent materials on a number beaches in the adjacent area </a:t>
            </a:r>
          </a:p>
          <a:p>
            <a:r>
              <a:rPr lang="en-US" dirty="0">
                <a:solidFill>
                  <a:schemeClr val="tx1"/>
                </a:solidFill>
              </a:rPr>
              <a:t>Access to the shoreline proved to be a difficult task</a:t>
            </a:r>
            <a:endParaRPr lang="el-GR" dirty="0">
              <a:solidFill>
                <a:schemeClr val="tx1"/>
              </a:solidFill>
            </a:endParaRPr>
          </a:p>
          <a:p>
            <a:pPr marL="0" indent="0">
              <a:buNone/>
            </a:pPr>
            <a:endParaRPr lang="el-GR" dirty="0">
              <a:solidFill>
                <a:schemeClr val="tx1"/>
              </a:solidFill>
            </a:endParaRPr>
          </a:p>
          <a:p>
            <a:pPr marL="0" indent="0">
              <a:buNone/>
            </a:pPr>
            <a:endParaRPr lang="el-GR" dirty="0">
              <a:solidFill>
                <a:schemeClr val="tx1"/>
              </a:solidFill>
            </a:endParaRPr>
          </a:p>
          <a:p>
            <a:endParaRPr lang="el-GR" dirty="0"/>
          </a:p>
        </p:txBody>
      </p:sp>
      <p:sp>
        <p:nvSpPr>
          <p:cNvPr id="4" name="Slide Number Placeholder 3">
            <a:extLst>
              <a:ext uri="{FF2B5EF4-FFF2-40B4-BE49-F238E27FC236}">
                <a16:creationId xmlns:a16="http://schemas.microsoft.com/office/drawing/2014/main" id="{3562A81C-F3B9-4B45-B009-4A883A505101}"/>
              </a:ext>
            </a:extLst>
          </p:cNvPr>
          <p:cNvSpPr>
            <a:spLocks noGrp="1"/>
          </p:cNvSpPr>
          <p:nvPr>
            <p:ph type="sldNum" sz="quarter" idx="12"/>
          </p:nvPr>
        </p:nvSpPr>
        <p:spPr/>
        <p:txBody>
          <a:bodyPr/>
          <a:lstStyle/>
          <a:p>
            <a:fld id="{3C5FC093-60CE-407F-B1DA-F02F754031F4}" type="slidenum">
              <a:rPr lang="el-GR" smtClean="0"/>
              <a:t>14</a:t>
            </a:fld>
            <a:endParaRPr lang="el-GR" dirty="0"/>
          </a:p>
        </p:txBody>
      </p:sp>
      <p:sp>
        <p:nvSpPr>
          <p:cNvPr id="6" name="Title 1">
            <a:extLst>
              <a:ext uri="{FF2B5EF4-FFF2-40B4-BE49-F238E27FC236}">
                <a16:creationId xmlns:a16="http://schemas.microsoft.com/office/drawing/2014/main" id="{D5C51E3B-C1D7-4B18-8EF7-BECC7434718D}"/>
              </a:ext>
            </a:extLst>
          </p:cNvPr>
          <p:cNvSpPr>
            <a:spLocks noGrp="1"/>
          </p:cNvSpPr>
          <p:nvPr>
            <p:ph type="title"/>
          </p:nvPr>
        </p:nvSpPr>
        <p:spPr>
          <a:xfrm>
            <a:off x="457200" y="0"/>
            <a:ext cx="4258816" cy="548680"/>
          </a:xfrm>
        </p:spPr>
        <p:txBody>
          <a:bodyPr/>
          <a:lstStyle/>
          <a:p>
            <a:r>
              <a:rPr lang="en-US" sz="1600" dirty="0"/>
              <a:t>Oil removal from Wreck 27 December 2016</a:t>
            </a:r>
            <a:endParaRPr lang="el-GR" sz="1600" dirty="0"/>
          </a:p>
        </p:txBody>
      </p:sp>
      <p:pic>
        <p:nvPicPr>
          <p:cNvPr id="7" name="Εικόνα 2" descr="IMG_05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84" y="3504682"/>
            <a:ext cx="3846643" cy="28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6" descr="IMG_0493">
            <a:extLst>
              <a:ext uri="{FF2B5EF4-FFF2-40B4-BE49-F238E27FC236}">
                <a16:creationId xmlns:a16="http://schemas.microsoft.com/office/drawing/2014/main" id="{38E22455-CE21-488B-B918-E039F7D3D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552" y="3484765"/>
            <a:ext cx="3836713"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099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F0816-D9E6-4E1B-942A-30E94C968C4E}"/>
              </a:ext>
            </a:extLst>
          </p:cNvPr>
          <p:cNvSpPr>
            <a:spLocks noGrp="1"/>
          </p:cNvSpPr>
          <p:nvPr>
            <p:ph idx="1"/>
          </p:nvPr>
        </p:nvSpPr>
        <p:spPr>
          <a:xfrm>
            <a:off x="457200" y="631229"/>
            <a:ext cx="8229600" cy="2430753"/>
          </a:xfrm>
        </p:spPr>
        <p:txBody>
          <a:bodyPr>
            <a:normAutofit fontScale="85000" lnSpcReduction="10000"/>
          </a:bodyPr>
          <a:lstStyle/>
          <a:p>
            <a:r>
              <a:rPr lang="en-US" dirty="0">
                <a:solidFill>
                  <a:schemeClr val="tx1"/>
                </a:solidFill>
              </a:rPr>
              <a:t>One beach (Lefkidari) was found heavily polluted by the fuel oil which escaped from the Casualty’s tanks</a:t>
            </a:r>
          </a:p>
          <a:p>
            <a:r>
              <a:rPr lang="en-US" dirty="0">
                <a:solidFill>
                  <a:schemeClr val="tx1"/>
                </a:solidFill>
              </a:rPr>
              <a:t>Salvors immediately commenced antipollution works by deploying absorbents, collecting waste and placing oil booms to prevent further pollution of the coast</a:t>
            </a:r>
          </a:p>
          <a:p>
            <a:r>
              <a:rPr lang="en-US" dirty="0">
                <a:solidFill>
                  <a:schemeClr val="tx1"/>
                </a:solidFill>
              </a:rPr>
              <a:t>Salvors managed to deploy oil booms around the Casualty during the late evening hours taking advantage of the short period of improvement of weather condition</a:t>
            </a:r>
            <a:endParaRPr lang="el-GR" dirty="0">
              <a:solidFill>
                <a:schemeClr val="tx1"/>
              </a:solidFill>
            </a:endParaRPr>
          </a:p>
        </p:txBody>
      </p:sp>
      <p:sp>
        <p:nvSpPr>
          <p:cNvPr id="4" name="Slide Number Placeholder 3">
            <a:extLst>
              <a:ext uri="{FF2B5EF4-FFF2-40B4-BE49-F238E27FC236}">
                <a16:creationId xmlns:a16="http://schemas.microsoft.com/office/drawing/2014/main" id="{28924C3B-031C-4CC0-A49B-BA4B8E0FDB41}"/>
              </a:ext>
            </a:extLst>
          </p:cNvPr>
          <p:cNvSpPr>
            <a:spLocks noGrp="1"/>
          </p:cNvSpPr>
          <p:nvPr>
            <p:ph type="sldNum" sz="quarter" idx="12"/>
          </p:nvPr>
        </p:nvSpPr>
        <p:spPr/>
        <p:txBody>
          <a:bodyPr/>
          <a:lstStyle/>
          <a:p>
            <a:fld id="{3C5FC093-60CE-407F-B1DA-F02F754031F4}" type="slidenum">
              <a:rPr lang="el-GR" smtClean="0"/>
              <a:t>15</a:t>
            </a:fld>
            <a:endParaRPr lang="el-GR" dirty="0"/>
          </a:p>
        </p:txBody>
      </p:sp>
      <p:pic>
        <p:nvPicPr>
          <p:cNvPr id="5" name="Picture 4">
            <a:extLst>
              <a:ext uri="{FF2B5EF4-FFF2-40B4-BE49-F238E27FC236}">
                <a16:creationId xmlns:a16="http://schemas.microsoft.com/office/drawing/2014/main" id="{3C05A714-EAEE-4617-8F3D-C481BB92B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476350"/>
            <a:ext cx="3840000" cy="2880000"/>
          </a:xfrm>
          <a:prstGeom prst="rect">
            <a:avLst/>
          </a:prstGeom>
        </p:spPr>
      </p:pic>
      <p:pic>
        <p:nvPicPr>
          <p:cNvPr id="6" name="Picture 5">
            <a:extLst>
              <a:ext uri="{FF2B5EF4-FFF2-40B4-BE49-F238E27FC236}">
                <a16:creationId xmlns:a16="http://schemas.microsoft.com/office/drawing/2014/main" id="{21941E4D-CA79-4045-A25E-4CED74BB3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800" y="3476350"/>
            <a:ext cx="3840000" cy="2880000"/>
          </a:xfrm>
          <a:prstGeom prst="rect">
            <a:avLst/>
          </a:prstGeom>
        </p:spPr>
      </p:pic>
      <p:sp>
        <p:nvSpPr>
          <p:cNvPr id="9" name="Title 1">
            <a:extLst>
              <a:ext uri="{FF2B5EF4-FFF2-40B4-BE49-F238E27FC236}">
                <a16:creationId xmlns:a16="http://schemas.microsoft.com/office/drawing/2014/main" id="{35586353-E7E7-401B-9171-4E0E2268638F}"/>
              </a:ext>
            </a:extLst>
          </p:cNvPr>
          <p:cNvSpPr>
            <a:spLocks noGrp="1"/>
          </p:cNvSpPr>
          <p:nvPr>
            <p:ph type="title"/>
          </p:nvPr>
        </p:nvSpPr>
        <p:spPr>
          <a:xfrm>
            <a:off x="457200" y="0"/>
            <a:ext cx="4258816" cy="548680"/>
          </a:xfrm>
        </p:spPr>
        <p:txBody>
          <a:bodyPr/>
          <a:lstStyle/>
          <a:p>
            <a:r>
              <a:rPr lang="en-US" sz="1600" dirty="0"/>
              <a:t>Oil removal from Wreck 27 December 2016</a:t>
            </a:r>
            <a:endParaRPr lang="el-GR" sz="1600" dirty="0"/>
          </a:p>
        </p:txBody>
      </p:sp>
    </p:spTree>
    <p:extLst>
      <p:ext uri="{BB962C8B-B14F-4D97-AF65-F5344CB8AC3E}">
        <p14:creationId xmlns:p14="http://schemas.microsoft.com/office/powerpoint/2010/main" val="1530763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EC0FA7-BC48-49C9-9094-440383424A16}"/>
              </a:ext>
            </a:extLst>
          </p:cNvPr>
          <p:cNvSpPr>
            <a:spLocks noGrp="1"/>
          </p:cNvSpPr>
          <p:nvPr>
            <p:ph idx="1"/>
          </p:nvPr>
        </p:nvSpPr>
        <p:spPr>
          <a:xfrm>
            <a:off x="457200" y="613663"/>
            <a:ext cx="8229600" cy="3103369"/>
          </a:xfrm>
        </p:spPr>
        <p:txBody>
          <a:bodyPr>
            <a:normAutofit/>
          </a:bodyPr>
          <a:lstStyle/>
          <a:p>
            <a:r>
              <a:rPr lang="en-US" sz="1800" dirty="0">
                <a:solidFill>
                  <a:schemeClr val="tx1"/>
                </a:solidFill>
              </a:rPr>
              <a:t>In the early morning hours, the Pantokrator connected hoses to the Casualty for the removal of the bunkers and commenced the pumping process</a:t>
            </a:r>
          </a:p>
          <a:p>
            <a:r>
              <a:rPr lang="en-US" sz="1800" dirty="0">
                <a:solidFill>
                  <a:schemeClr val="tx1"/>
                </a:solidFill>
              </a:rPr>
              <a:t>After a short period of time, Salvors forced to stop again the pumping operation as a result of the sudden deterioration of the weather condition </a:t>
            </a:r>
          </a:p>
          <a:p>
            <a:r>
              <a:rPr lang="en-US" sz="1800" dirty="0">
                <a:solidFill>
                  <a:schemeClr val="tx1"/>
                </a:solidFill>
              </a:rPr>
              <a:t>About 4.6 m3 of heavy fuel oil removed from the wreck to the oil-recovery tanks of the salvage tug</a:t>
            </a:r>
          </a:p>
        </p:txBody>
      </p:sp>
      <p:sp>
        <p:nvSpPr>
          <p:cNvPr id="4" name="Slide Number Placeholder 3">
            <a:extLst>
              <a:ext uri="{FF2B5EF4-FFF2-40B4-BE49-F238E27FC236}">
                <a16:creationId xmlns:a16="http://schemas.microsoft.com/office/drawing/2014/main" id="{C3B5B8C5-CF3D-4DF4-88A5-8068C249F302}"/>
              </a:ext>
            </a:extLst>
          </p:cNvPr>
          <p:cNvSpPr>
            <a:spLocks noGrp="1"/>
          </p:cNvSpPr>
          <p:nvPr>
            <p:ph type="sldNum" sz="quarter" idx="12"/>
          </p:nvPr>
        </p:nvSpPr>
        <p:spPr/>
        <p:txBody>
          <a:bodyPr/>
          <a:lstStyle/>
          <a:p>
            <a:fld id="{3C5FC093-60CE-407F-B1DA-F02F754031F4}" type="slidenum">
              <a:rPr lang="el-GR" smtClean="0"/>
              <a:t>16</a:t>
            </a:fld>
            <a:endParaRPr lang="el-GR" dirty="0"/>
          </a:p>
        </p:txBody>
      </p:sp>
      <p:pic>
        <p:nvPicPr>
          <p:cNvPr id="5" name="Picture 4">
            <a:extLst>
              <a:ext uri="{FF2B5EF4-FFF2-40B4-BE49-F238E27FC236}">
                <a16:creationId xmlns:a16="http://schemas.microsoft.com/office/drawing/2014/main" id="{F699B39F-07D6-41DB-8B54-321E56A219E1}"/>
              </a:ext>
            </a:extLst>
          </p:cNvPr>
          <p:cNvPicPr>
            <a:picLocks noChangeAspect="1"/>
          </p:cNvPicPr>
          <p:nvPr/>
        </p:nvPicPr>
        <p:blipFill rotWithShape="1">
          <a:blip r:embed="rId2"/>
          <a:srcRect l="2750" r="2750"/>
          <a:stretch/>
        </p:blipFill>
        <p:spPr>
          <a:xfrm>
            <a:off x="196089" y="4240365"/>
            <a:ext cx="4023241" cy="2394819"/>
          </a:xfrm>
          <a:prstGeom prst="rect">
            <a:avLst/>
          </a:prstGeom>
        </p:spPr>
      </p:pic>
      <p:pic>
        <p:nvPicPr>
          <p:cNvPr id="6" name="Picture 5">
            <a:extLst>
              <a:ext uri="{FF2B5EF4-FFF2-40B4-BE49-F238E27FC236}">
                <a16:creationId xmlns:a16="http://schemas.microsoft.com/office/drawing/2014/main" id="{7621C18A-0500-419C-8207-77C7CFF82529}"/>
              </a:ext>
            </a:extLst>
          </p:cNvPr>
          <p:cNvPicPr>
            <a:picLocks noChangeAspect="1"/>
          </p:cNvPicPr>
          <p:nvPr/>
        </p:nvPicPr>
        <p:blipFill rotWithShape="1">
          <a:blip r:embed="rId3"/>
          <a:srcRect r="21651"/>
          <a:stretch/>
        </p:blipFill>
        <p:spPr>
          <a:xfrm>
            <a:off x="4427984" y="3390167"/>
            <a:ext cx="4519927" cy="3245017"/>
          </a:xfrm>
          <a:prstGeom prst="rect">
            <a:avLst/>
          </a:prstGeom>
        </p:spPr>
      </p:pic>
      <p:sp>
        <p:nvSpPr>
          <p:cNvPr id="9" name="Title 1">
            <a:extLst>
              <a:ext uri="{FF2B5EF4-FFF2-40B4-BE49-F238E27FC236}">
                <a16:creationId xmlns:a16="http://schemas.microsoft.com/office/drawing/2014/main" id="{3CF70420-85C5-4C82-9872-0CB8DD705E91}"/>
              </a:ext>
            </a:extLst>
          </p:cNvPr>
          <p:cNvSpPr txBox="1">
            <a:spLocks/>
          </p:cNvSpPr>
          <p:nvPr/>
        </p:nvSpPr>
        <p:spPr>
          <a:xfrm>
            <a:off x="457200" y="0"/>
            <a:ext cx="4258816" cy="54868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Oil removal from Wreck 28 December 2016</a:t>
            </a:r>
            <a:endParaRPr lang="el-GR" sz="1600" dirty="0"/>
          </a:p>
        </p:txBody>
      </p:sp>
    </p:spTree>
    <p:extLst>
      <p:ext uri="{BB962C8B-B14F-4D97-AF65-F5344CB8AC3E}">
        <p14:creationId xmlns:p14="http://schemas.microsoft.com/office/powerpoint/2010/main" val="2802063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17</a:t>
            </a:fld>
            <a:endParaRPr lang="el-GR" dirty="0"/>
          </a:p>
        </p:txBody>
      </p:sp>
      <p:pic>
        <p:nvPicPr>
          <p:cNvPr id="5" name="Εικόνα 3" descr="C:\Users\korina\Downloads\IMG_947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588" y="2085604"/>
            <a:ext cx="7416824" cy="4167595"/>
          </a:xfrm>
          <a:prstGeom prst="rect">
            <a:avLst/>
          </a:prstGeom>
          <a:noFill/>
          <a:ln>
            <a:noFill/>
          </a:ln>
        </p:spPr>
      </p:pic>
      <p:sp>
        <p:nvSpPr>
          <p:cNvPr id="2" name="Rectangle 1">
            <a:extLst>
              <a:ext uri="{FF2B5EF4-FFF2-40B4-BE49-F238E27FC236}">
                <a16:creationId xmlns:a16="http://schemas.microsoft.com/office/drawing/2014/main" id="{4119EF64-09BA-48D5-B1FC-577E6D8F2D80}"/>
              </a:ext>
            </a:extLst>
          </p:cNvPr>
          <p:cNvSpPr/>
          <p:nvPr/>
        </p:nvSpPr>
        <p:spPr>
          <a:xfrm>
            <a:off x="684062" y="1059123"/>
            <a:ext cx="7859216" cy="923330"/>
          </a:xfrm>
          <a:prstGeom prst="rect">
            <a:avLst/>
          </a:prstGeom>
        </p:spPr>
        <p:txBody>
          <a:bodyPr wrap="square">
            <a:spAutoFit/>
          </a:bodyPr>
          <a:lstStyle/>
          <a:p>
            <a:pPr marL="285750" indent="-285750">
              <a:buFont typeface="Arial" panose="020B0604020202020204" pitchFamily="34" charset="0"/>
              <a:buChar char="•"/>
            </a:pPr>
            <a:r>
              <a:rPr lang="en-US" dirty="0">
                <a:latin typeface="+mj-lt"/>
              </a:rPr>
              <a:t>Salvage tugs Pantokrator and Pantanassa forced to seek shelter at Gavrion port to escape from the storm (10-11Bf)</a:t>
            </a:r>
          </a:p>
          <a:p>
            <a:pPr marL="285750" indent="-285750">
              <a:buFont typeface="Arial" panose="020B0604020202020204" pitchFamily="34" charset="0"/>
              <a:buChar char="•"/>
            </a:pPr>
            <a:r>
              <a:rPr lang="en-US" dirty="0">
                <a:latin typeface="+mj-lt"/>
              </a:rPr>
              <a:t>Casualty broken up and disappeared from the sea surface</a:t>
            </a:r>
            <a:endParaRPr lang="el-GR" dirty="0">
              <a:latin typeface="+mj-lt"/>
            </a:endParaRPr>
          </a:p>
        </p:txBody>
      </p:sp>
      <p:sp>
        <p:nvSpPr>
          <p:cNvPr id="8" name="Title 1">
            <a:extLst>
              <a:ext uri="{FF2B5EF4-FFF2-40B4-BE49-F238E27FC236}">
                <a16:creationId xmlns:a16="http://schemas.microsoft.com/office/drawing/2014/main" id="{49350E3E-953C-4C4E-A869-4831267414FA}"/>
              </a:ext>
            </a:extLst>
          </p:cNvPr>
          <p:cNvSpPr txBox="1">
            <a:spLocks/>
          </p:cNvSpPr>
          <p:nvPr/>
        </p:nvSpPr>
        <p:spPr>
          <a:xfrm>
            <a:off x="457200" y="0"/>
            <a:ext cx="4258816" cy="54868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Oil removal from Wreck 27 December 2016</a:t>
            </a:r>
            <a:endParaRPr lang="el-GR" sz="1600" dirty="0"/>
          </a:p>
        </p:txBody>
      </p:sp>
    </p:spTree>
    <p:extLst>
      <p:ext uri="{BB962C8B-B14F-4D97-AF65-F5344CB8AC3E}">
        <p14:creationId xmlns:p14="http://schemas.microsoft.com/office/powerpoint/2010/main" val="407159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39C8-03EF-4AB7-913B-E422C7B34620}"/>
              </a:ext>
            </a:extLst>
          </p:cNvPr>
          <p:cNvSpPr>
            <a:spLocks noGrp="1"/>
          </p:cNvSpPr>
          <p:nvPr>
            <p:ph type="title"/>
          </p:nvPr>
        </p:nvSpPr>
        <p:spPr>
          <a:xfrm>
            <a:off x="529208" y="-144016"/>
            <a:ext cx="4546848" cy="692696"/>
          </a:xfrm>
        </p:spPr>
        <p:txBody>
          <a:bodyPr/>
          <a:lstStyle/>
          <a:p>
            <a:r>
              <a:rPr lang="en-US" sz="1600" dirty="0"/>
              <a:t>Oil removal from Wreck – 28</a:t>
            </a:r>
            <a:r>
              <a:rPr lang="en-US" sz="1600" baseline="30000" dirty="0"/>
              <a:t>th</a:t>
            </a:r>
            <a:r>
              <a:rPr lang="en-US" sz="1600" dirty="0"/>
              <a:t>  December 2016</a:t>
            </a:r>
            <a:endParaRPr lang="el-GR" sz="1600" dirty="0"/>
          </a:p>
        </p:txBody>
      </p:sp>
      <p:sp>
        <p:nvSpPr>
          <p:cNvPr id="3" name="Content Placeholder 2">
            <a:extLst>
              <a:ext uri="{FF2B5EF4-FFF2-40B4-BE49-F238E27FC236}">
                <a16:creationId xmlns:a16="http://schemas.microsoft.com/office/drawing/2014/main" id="{889DA7D7-4455-494E-A10F-9927659E9297}"/>
              </a:ext>
            </a:extLst>
          </p:cNvPr>
          <p:cNvSpPr>
            <a:spLocks noGrp="1"/>
          </p:cNvSpPr>
          <p:nvPr>
            <p:ph idx="1"/>
          </p:nvPr>
        </p:nvSpPr>
        <p:spPr>
          <a:xfrm>
            <a:off x="457200" y="1288343"/>
            <a:ext cx="2746648" cy="1944216"/>
          </a:xfrm>
        </p:spPr>
        <p:txBody>
          <a:bodyPr>
            <a:normAutofit/>
          </a:bodyPr>
          <a:lstStyle/>
          <a:p>
            <a:r>
              <a:rPr lang="en-US" sz="1800" dirty="0">
                <a:solidFill>
                  <a:schemeClr val="tx1"/>
                </a:solidFill>
              </a:rPr>
              <a:t>During the storm days, the high seas brought large quantities of fuel oil to the shore line </a:t>
            </a:r>
          </a:p>
          <a:p>
            <a:endParaRPr lang="en-US" sz="1800" dirty="0"/>
          </a:p>
          <a:p>
            <a:endParaRPr lang="el-GR" sz="1800" dirty="0"/>
          </a:p>
        </p:txBody>
      </p:sp>
      <p:sp>
        <p:nvSpPr>
          <p:cNvPr id="4" name="Slide Number Placeholder 3">
            <a:extLst>
              <a:ext uri="{FF2B5EF4-FFF2-40B4-BE49-F238E27FC236}">
                <a16:creationId xmlns:a16="http://schemas.microsoft.com/office/drawing/2014/main" id="{438764ED-C4DC-4316-9839-AC22013EFCEE}"/>
              </a:ext>
            </a:extLst>
          </p:cNvPr>
          <p:cNvSpPr>
            <a:spLocks noGrp="1"/>
          </p:cNvSpPr>
          <p:nvPr>
            <p:ph type="sldNum" sz="quarter" idx="12"/>
          </p:nvPr>
        </p:nvSpPr>
        <p:spPr/>
        <p:txBody>
          <a:bodyPr/>
          <a:lstStyle/>
          <a:p>
            <a:fld id="{3C5FC093-60CE-407F-B1DA-F02F754031F4}" type="slidenum">
              <a:rPr lang="el-GR" smtClean="0"/>
              <a:t>18</a:t>
            </a:fld>
            <a:endParaRPr lang="el-G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916" y="581522"/>
            <a:ext cx="5201683" cy="3567558"/>
          </a:xfrm>
          <a:prstGeom prst="rect">
            <a:avLst/>
          </a:prstGeom>
        </p:spPr>
      </p:pic>
      <p:pic>
        <p:nvPicPr>
          <p:cNvPr id="6" name="Picture 5">
            <a:extLst>
              <a:ext uri="{FF2B5EF4-FFF2-40B4-BE49-F238E27FC236}">
                <a16:creationId xmlns:a16="http://schemas.microsoft.com/office/drawing/2014/main" id="{D5180294-4AE2-4BD1-B2EE-06C69028E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401" y="4173003"/>
            <a:ext cx="3858593" cy="2572395"/>
          </a:xfrm>
          <a:prstGeom prst="rect">
            <a:avLst/>
          </a:prstGeom>
        </p:spPr>
      </p:pic>
      <p:sp>
        <p:nvSpPr>
          <p:cNvPr id="7" name="Rectangle 6">
            <a:extLst>
              <a:ext uri="{FF2B5EF4-FFF2-40B4-BE49-F238E27FC236}">
                <a16:creationId xmlns:a16="http://schemas.microsoft.com/office/drawing/2014/main" id="{993475E3-1AB9-4D40-BC66-EA91AEABB669}"/>
              </a:ext>
            </a:extLst>
          </p:cNvPr>
          <p:cNvSpPr/>
          <p:nvPr/>
        </p:nvSpPr>
        <p:spPr>
          <a:xfrm>
            <a:off x="4264105" y="4720536"/>
            <a:ext cx="4572000" cy="1477328"/>
          </a:xfrm>
          <a:prstGeom prst="rect">
            <a:avLst/>
          </a:prstGeom>
        </p:spPr>
        <p:txBody>
          <a:bodyPr>
            <a:spAutoFit/>
          </a:bodyPr>
          <a:lstStyle/>
          <a:p>
            <a:pPr marL="285750" indent="-285750">
              <a:buFont typeface="Arial" panose="020B0604020202020204" pitchFamily="34" charset="0"/>
              <a:buChar char="•"/>
            </a:pPr>
            <a:r>
              <a:rPr lang="en-US" dirty="0">
                <a:latin typeface="+mj-lt"/>
              </a:rPr>
              <a:t>The high waves caused a major pollution to the shore line of Andros island</a:t>
            </a:r>
          </a:p>
          <a:p>
            <a:pPr marL="285750" indent="-285750">
              <a:buFont typeface="Arial" panose="020B0604020202020204" pitchFamily="34" charset="0"/>
              <a:buChar char="•"/>
            </a:pPr>
            <a:r>
              <a:rPr lang="en-US" dirty="0">
                <a:latin typeface="+mj-lt"/>
              </a:rPr>
              <a:t>The oil booms deployed on site were lost</a:t>
            </a:r>
          </a:p>
        </p:txBody>
      </p:sp>
    </p:spTree>
    <p:extLst>
      <p:ext uri="{BB962C8B-B14F-4D97-AF65-F5344CB8AC3E}">
        <p14:creationId xmlns:p14="http://schemas.microsoft.com/office/powerpoint/2010/main" val="2759585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19</a:t>
            </a:fld>
            <a:endParaRPr lang="el-GR"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3961" y="553481"/>
            <a:ext cx="4421291" cy="29475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9000"/>
            <a:ext cx="4572000" cy="3047999"/>
          </a:xfrm>
          <a:prstGeom prst="rect">
            <a:avLst/>
          </a:prstGeom>
        </p:spPr>
      </p:pic>
      <p:sp>
        <p:nvSpPr>
          <p:cNvPr id="7" name="Rectangle 6"/>
          <p:cNvSpPr/>
          <p:nvPr/>
        </p:nvSpPr>
        <p:spPr>
          <a:xfrm>
            <a:off x="111961" y="1057748"/>
            <a:ext cx="4572000" cy="1938992"/>
          </a:xfrm>
          <a:prstGeom prst="rect">
            <a:avLst/>
          </a:prstGeom>
        </p:spPr>
        <p:txBody>
          <a:bodyPr>
            <a:spAutoFit/>
          </a:bodyPr>
          <a:lstStyle/>
          <a:p>
            <a:pPr marL="342900" indent="-342900">
              <a:buFont typeface="Arial" panose="020B0604020202020204" pitchFamily="34" charset="0"/>
              <a:buChar char="•"/>
            </a:pPr>
            <a:r>
              <a:rPr lang="en-GB" sz="2400" dirty="0">
                <a:latin typeface="+mj-lt"/>
              </a:rPr>
              <a:t>Salvors and oil spill personnel exercised their best endeavours whilst trying to work from the shore side</a:t>
            </a:r>
          </a:p>
        </p:txBody>
      </p:sp>
      <p:sp>
        <p:nvSpPr>
          <p:cNvPr id="10" name="Title 1">
            <a:extLst>
              <a:ext uri="{FF2B5EF4-FFF2-40B4-BE49-F238E27FC236}">
                <a16:creationId xmlns:a16="http://schemas.microsoft.com/office/drawing/2014/main" id="{A3CB4F1D-D47D-4DC2-8281-34673C16F954}"/>
              </a:ext>
            </a:extLst>
          </p:cNvPr>
          <p:cNvSpPr txBox="1">
            <a:spLocks/>
          </p:cNvSpPr>
          <p:nvPr/>
        </p:nvSpPr>
        <p:spPr>
          <a:xfrm>
            <a:off x="529208" y="-144016"/>
            <a:ext cx="4546848" cy="692696"/>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Oil removal from Wreck – 28</a:t>
            </a:r>
            <a:r>
              <a:rPr lang="en-US" sz="1600" baseline="30000" dirty="0"/>
              <a:t>th</a:t>
            </a:r>
            <a:r>
              <a:rPr lang="en-US" sz="1600" dirty="0"/>
              <a:t>  December 2016</a:t>
            </a:r>
            <a:endParaRPr lang="el-GR" sz="1600" dirty="0"/>
          </a:p>
        </p:txBody>
      </p:sp>
    </p:spTree>
    <p:extLst>
      <p:ext uri="{BB962C8B-B14F-4D97-AF65-F5344CB8AC3E}">
        <p14:creationId xmlns:p14="http://schemas.microsoft.com/office/powerpoint/2010/main" val="1545347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BB2C9-B1F0-4B3A-B37C-1D3EDEE3E867}"/>
              </a:ext>
            </a:extLst>
          </p:cNvPr>
          <p:cNvSpPr>
            <a:spLocks noGrp="1"/>
          </p:cNvSpPr>
          <p:nvPr>
            <p:ph idx="1"/>
          </p:nvPr>
        </p:nvSpPr>
        <p:spPr>
          <a:xfrm>
            <a:off x="457200" y="980729"/>
            <a:ext cx="8229600" cy="1872208"/>
          </a:xfrm>
        </p:spPr>
        <p:txBody>
          <a:bodyPr>
            <a:normAutofit fontScale="92500" lnSpcReduction="20000"/>
          </a:bodyPr>
          <a:lstStyle/>
          <a:p>
            <a:r>
              <a:rPr lang="en-US" sz="1600" dirty="0">
                <a:solidFill>
                  <a:schemeClr val="tx1"/>
                </a:solidFill>
              </a:rPr>
              <a:t>The Antigua and Barbuda-flagged general cargo vessel Cabrera(4,244 GT, built 2007), hereinafter, referred to as the </a:t>
            </a:r>
            <a:r>
              <a:rPr lang="en-US" sz="1600" i="1" dirty="0">
                <a:solidFill>
                  <a:schemeClr val="tx1"/>
                </a:solidFill>
              </a:rPr>
              <a:t>Casualty</a:t>
            </a:r>
            <a:r>
              <a:rPr lang="en-US" sz="1600" dirty="0">
                <a:solidFill>
                  <a:schemeClr val="tx1"/>
                </a:solidFill>
              </a:rPr>
              <a:t>, ran aground on the northern coast of Andros Island on 24th December 2016</a:t>
            </a:r>
            <a:endParaRPr lang="en-GB" sz="1600" dirty="0">
              <a:solidFill>
                <a:schemeClr val="tx1"/>
              </a:solidFill>
            </a:endParaRPr>
          </a:p>
          <a:p>
            <a:r>
              <a:rPr lang="en-GB" sz="1600" dirty="0">
                <a:solidFill>
                  <a:schemeClr val="tx1"/>
                </a:solidFill>
              </a:rPr>
              <a:t>The Casualty had a length overall of 100 meters with a single hold and 5,300 DWT</a:t>
            </a:r>
          </a:p>
          <a:p>
            <a:r>
              <a:rPr lang="en-GB" sz="1600" dirty="0">
                <a:solidFill>
                  <a:schemeClr val="tx1"/>
                </a:solidFill>
              </a:rPr>
              <a:t>The Casualty was enroute from Larymna, Greece to Tornio, Finland laden with a cargo of 3,728 MT of ferronickel in granules</a:t>
            </a:r>
            <a:endParaRPr lang="el-GR" sz="1600" dirty="0">
              <a:solidFill>
                <a:schemeClr val="tx1"/>
              </a:solidFill>
            </a:endParaRPr>
          </a:p>
          <a:p>
            <a:r>
              <a:rPr lang="en-GB" sz="1600" dirty="0">
                <a:solidFill>
                  <a:schemeClr val="tx1"/>
                </a:solidFill>
              </a:rPr>
              <a:t>The Casualty was carrying in its tanks 59 MT of fuel oil (IFO 180), 20 MT of Marine Diesel Oil (MDO) &amp; 6 MT of lube oil</a:t>
            </a:r>
            <a:endParaRPr lang="el-GR" sz="1600" dirty="0">
              <a:solidFill>
                <a:schemeClr val="tx1"/>
              </a:solidFill>
            </a:endParaRPr>
          </a:p>
          <a:p>
            <a:endParaRPr lang="en-US" sz="1600" dirty="0">
              <a:solidFill>
                <a:schemeClr val="tx1"/>
              </a:solidFill>
            </a:endParaRPr>
          </a:p>
        </p:txBody>
      </p:sp>
      <p:sp>
        <p:nvSpPr>
          <p:cNvPr id="4" name="Slide Number Placeholder 3">
            <a:extLst>
              <a:ext uri="{FF2B5EF4-FFF2-40B4-BE49-F238E27FC236}">
                <a16:creationId xmlns:a16="http://schemas.microsoft.com/office/drawing/2014/main" id="{5A4A2181-EC1A-4B47-A580-F2373635B30B}"/>
              </a:ext>
            </a:extLst>
          </p:cNvPr>
          <p:cNvSpPr>
            <a:spLocks noGrp="1"/>
          </p:cNvSpPr>
          <p:nvPr>
            <p:ph type="sldNum" sz="quarter" idx="12"/>
          </p:nvPr>
        </p:nvSpPr>
        <p:spPr/>
        <p:txBody>
          <a:bodyPr/>
          <a:lstStyle/>
          <a:p>
            <a:fld id="{3C5FC093-60CE-407F-B1DA-F02F754031F4}" type="slidenum">
              <a:rPr lang="el-GR" smtClean="0"/>
              <a:t>2</a:t>
            </a:fld>
            <a:endParaRPr lang="el-GR" dirty="0"/>
          </a:p>
        </p:txBody>
      </p:sp>
      <p:sp>
        <p:nvSpPr>
          <p:cNvPr id="6" name="Title 1">
            <a:extLst>
              <a:ext uri="{FF2B5EF4-FFF2-40B4-BE49-F238E27FC236}">
                <a16:creationId xmlns:a16="http://schemas.microsoft.com/office/drawing/2014/main" id="{3B4FED80-2D3B-4DD7-8557-CCCFC02DCEED}"/>
              </a:ext>
            </a:extLst>
          </p:cNvPr>
          <p:cNvSpPr>
            <a:spLocks noGrp="1"/>
          </p:cNvSpPr>
          <p:nvPr>
            <p:ph type="title"/>
          </p:nvPr>
        </p:nvSpPr>
        <p:spPr>
          <a:xfrm>
            <a:off x="457200" y="0"/>
            <a:ext cx="8229600" cy="1052736"/>
          </a:xfrm>
        </p:spPr>
        <p:txBody>
          <a:bodyPr/>
          <a:lstStyle/>
          <a:p>
            <a:r>
              <a:rPr lang="en-US" dirty="0"/>
              <a:t>1. The Incident</a:t>
            </a:r>
            <a:endParaRPr lang="el-GR" dirty="0"/>
          </a:p>
        </p:txBody>
      </p:sp>
      <p:pic>
        <p:nvPicPr>
          <p:cNvPr id="5" name="Picture 2" descr="Σχετική εικόνα">
            <a:extLst>
              <a:ext uri="{FF2B5EF4-FFF2-40B4-BE49-F238E27FC236}">
                <a16:creationId xmlns:a16="http://schemas.microsoft.com/office/drawing/2014/main" id="{C0ECB9AD-EF4B-4896-A83E-E431A7AB7C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193" b="4948"/>
          <a:stretch/>
        </p:blipFill>
        <p:spPr bwMode="auto">
          <a:xfrm>
            <a:off x="825412" y="2848373"/>
            <a:ext cx="7493175" cy="351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53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20</a:t>
            </a:fld>
            <a:endParaRPr lang="el-GR" dirty="0"/>
          </a:p>
        </p:txBody>
      </p:sp>
      <p:pic>
        <p:nvPicPr>
          <p:cNvPr id="5" name="Εικόνα 24" descr="DJI_0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46" y="3173056"/>
            <a:ext cx="4227739"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26" y="692696"/>
            <a:ext cx="4572000" cy="2031325"/>
          </a:xfrm>
          <a:prstGeom prst="rect">
            <a:avLst/>
          </a:prstGeom>
        </p:spPr>
        <p:txBody>
          <a:bodyPr>
            <a:spAutoFit/>
          </a:bodyPr>
          <a:lstStyle/>
          <a:p>
            <a:pPr marL="285750" indent="-285750">
              <a:buFont typeface="Arial" panose="020B0604020202020204" pitchFamily="34" charset="0"/>
              <a:buChar char="•"/>
            </a:pPr>
            <a:r>
              <a:rPr lang="en-GB" dirty="0">
                <a:latin typeface="+mj-lt"/>
              </a:rPr>
              <a:t>Salvors repositioned their resources to the wreck site upon improvement of the weather conditions</a:t>
            </a:r>
            <a:endParaRPr lang="el-GR" dirty="0">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Salvage tugs deployed oil booms onsite for the containment of the oil escaping from the wreck</a:t>
            </a:r>
          </a:p>
        </p:txBody>
      </p:sp>
      <p:sp>
        <p:nvSpPr>
          <p:cNvPr id="8" name="Rectangle 7"/>
          <p:cNvSpPr/>
          <p:nvPr/>
        </p:nvSpPr>
        <p:spPr>
          <a:xfrm>
            <a:off x="4716016" y="3771333"/>
            <a:ext cx="4572000" cy="1754326"/>
          </a:xfrm>
          <a:prstGeom prst="rect">
            <a:avLst/>
          </a:prstGeom>
        </p:spPr>
        <p:txBody>
          <a:bodyPr>
            <a:spAutoFit/>
          </a:bodyPr>
          <a:lstStyle/>
          <a:p>
            <a:pPr marL="285750" indent="-285750">
              <a:buFont typeface="Arial" panose="020B0604020202020204" pitchFamily="34" charset="0"/>
              <a:buChar char="•"/>
            </a:pPr>
            <a:r>
              <a:rPr lang="en-US" dirty="0">
                <a:latin typeface="+mj-lt"/>
              </a:rPr>
              <a:t>Floating booms were also laid as far as practical across the entrances to several of the beaches</a:t>
            </a:r>
          </a:p>
          <a:p>
            <a:pPr marL="285750" indent="-285750">
              <a:buFont typeface="Arial" panose="020B0604020202020204" pitchFamily="34" charset="0"/>
              <a:buChar char="•"/>
            </a:pPr>
            <a:r>
              <a:rPr lang="en-US" dirty="0">
                <a:latin typeface="+mj-lt"/>
              </a:rPr>
              <a:t>Oil rising to the surface was collected from inside the boom using skimmers and absorbents</a:t>
            </a:r>
          </a:p>
        </p:txBody>
      </p:sp>
      <p:sp>
        <p:nvSpPr>
          <p:cNvPr id="9" name="Title 1">
            <a:extLst>
              <a:ext uri="{FF2B5EF4-FFF2-40B4-BE49-F238E27FC236}">
                <a16:creationId xmlns:a16="http://schemas.microsoft.com/office/drawing/2014/main" id="{81953DA3-64DC-41A5-868F-5673CD5C995F}"/>
              </a:ext>
            </a:extLst>
          </p:cNvPr>
          <p:cNvSpPr>
            <a:spLocks noGrp="1"/>
          </p:cNvSpPr>
          <p:nvPr>
            <p:ph type="title"/>
          </p:nvPr>
        </p:nvSpPr>
        <p:spPr>
          <a:xfrm>
            <a:off x="457200" y="-27384"/>
            <a:ext cx="2746648" cy="620688"/>
          </a:xfrm>
        </p:spPr>
        <p:txBody>
          <a:bodyPr/>
          <a:lstStyle/>
          <a:p>
            <a:r>
              <a:rPr lang="en-US" sz="1600" dirty="0"/>
              <a:t>Oil removal from Wreck</a:t>
            </a:r>
            <a:endParaRPr lang="el-GR" sz="1600" dirty="0"/>
          </a:p>
        </p:txBody>
      </p:sp>
      <p:pic>
        <p:nvPicPr>
          <p:cNvPr id="10" name="Picture 9"/>
          <p:cNvPicPr>
            <a:picLocks noChangeAspect="1"/>
          </p:cNvPicPr>
          <p:nvPr/>
        </p:nvPicPr>
        <p:blipFill>
          <a:blip r:embed="rId3"/>
          <a:stretch>
            <a:fillRect/>
          </a:stretch>
        </p:blipFill>
        <p:spPr>
          <a:xfrm>
            <a:off x="4498349" y="261552"/>
            <a:ext cx="4606904" cy="2591384"/>
          </a:xfrm>
          <a:prstGeom prst="rect">
            <a:avLst/>
          </a:prstGeom>
        </p:spPr>
      </p:pic>
    </p:spTree>
    <p:extLst>
      <p:ext uri="{BB962C8B-B14F-4D97-AF65-F5344CB8AC3E}">
        <p14:creationId xmlns:p14="http://schemas.microsoft.com/office/powerpoint/2010/main" val="3741573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A7F796-92AA-4F0F-A1E5-618C52E89B5F}"/>
              </a:ext>
            </a:extLst>
          </p:cNvPr>
          <p:cNvSpPr>
            <a:spLocks noGrp="1"/>
          </p:cNvSpPr>
          <p:nvPr>
            <p:ph idx="1"/>
          </p:nvPr>
        </p:nvSpPr>
        <p:spPr>
          <a:xfrm>
            <a:off x="457200" y="692697"/>
            <a:ext cx="3970784" cy="2376264"/>
          </a:xfrm>
        </p:spPr>
        <p:txBody>
          <a:bodyPr>
            <a:normAutofit fontScale="92500"/>
          </a:bodyPr>
          <a:lstStyle/>
          <a:p>
            <a:r>
              <a:rPr lang="en-US" dirty="0">
                <a:solidFill>
                  <a:schemeClr val="tx1"/>
                </a:solidFill>
              </a:rPr>
              <a:t>A drone was used in the early stages to monitor the spread and extent of the oil pollution and for rearranging the oil booms</a:t>
            </a:r>
            <a:endParaRPr lang="en-US" dirty="0"/>
          </a:p>
          <a:p>
            <a:endParaRPr lang="en-US" dirty="0"/>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ADE096D2-5A94-4A61-A009-6749D35BA9A1}"/>
              </a:ext>
            </a:extLst>
          </p:cNvPr>
          <p:cNvSpPr>
            <a:spLocks noGrp="1"/>
          </p:cNvSpPr>
          <p:nvPr>
            <p:ph type="sldNum" sz="quarter" idx="12"/>
          </p:nvPr>
        </p:nvSpPr>
        <p:spPr/>
        <p:txBody>
          <a:bodyPr/>
          <a:lstStyle/>
          <a:p>
            <a:fld id="{3C5FC093-60CE-407F-B1DA-F02F754031F4}" type="slidenum">
              <a:rPr lang="el-GR" smtClean="0"/>
              <a:t>21</a:t>
            </a:fld>
            <a:endParaRPr lang="el-GR" dirty="0"/>
          </a:p>
        </p:txBody>
      </p:sp>
      <p:pic>
        <p:nvPicPr>
          <p:cNvPr id="5" name="Picture 4"/>
          <p:cNvPicPr>
            <a:picLocks noChangeAspect="1"/>
          </p:cNvPicPr>
          <p:nvPr/>
        </p:nvPicPr>
        <p:blipFill>
          <a:blip r:embed="rId2"/>
          <a:stretch>
            <a:fillRect/>
          </a:stretch>
        </p:blipFill>
        <p:spPr>
          <a:xfrm>
            <a:off x="0" y="3568576"/>
            <a:ext cx="4956043" cy="27877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0127"/>
            <a:ext cx="4427984" cy="3320988"/>
          </a:xfrm>
          <a:prstGeom prst="rect">
            <a:avLst/>
          </a:prstGeom>
        </p:spPr>
      </p:pic>
      <p:sp>
        <p:nvSpPr>
          <p:cNvPr id="9" name="Title 1">
            <a:extLst>
              <a:ext uri="{FF2B5EF4-FFF2-40B4-BE49-F238E27FC236}">
                <a16:creationId xmlns:a16="http://schemas.microsoft.com/office/drawing/2014/main" id="{5B1ABC14-403F-4A70-93BA-3F29604B2BC0}"/>
              </a:ext>
            </a:extLst>
          </p:cNvPr>
          <p:cNvSpPr txBox="1">
            <a:spLocks/>
          </p:cNvSpPr>
          <p:nvPr/>
        </p:nvSpPr>
        <p:spPr>
          <a:xfrm>
            <a:off x="457200" y="-27384"/>
            <a:ext cx="2746648"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Oil removal from Wreck</a:t>
            </a:r>
            <a:endParaRPr lang="el-GR" sz="1600" dirty="0"/>
          </a:p>
        </p:txBody>
      </p:sp>
    </p:spTree>
    <p:extLst>
      <p:ext uri="{BB962C8B-B14F-4D97-AF65-F5344CB8AC3E}">
        <p14:creationId xmlns:p14="http://schemas.microsoft.com/office/powerpoint/2010/main" val="15581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A7F796-92AA-4F0F-A1E5-618C52E89B5F}"/>
              </a:ext>
            </a:extLst>
          </p:cNvPr>
          <p:cNvSpPr>
            <a:spLocks noGrp="1"/>
          </p:cNvSpPr>
          <p:nvPr>
            <p:ph idx="1"/>
          </p:nvPr>
        </p:nvSpPr>
        <p:spPr>
          <a:xfrm>
            <a:off x="5504311" y="1628800"/>
            <a:ext cx="3639690" cy="3816424"/>
          </a:xfrm>
        </p:spPr>
        <p:txBody>
          <a:bodyPr>
            <a:normAutofit/>
          </a:bodyPr>
          <a:lstStyle/>
          <a:p>
            <a:r>
              <a:rPr lang="en-US" sz="1800" dirty="0">
                <a:solidFill>
                  <a:schemeClr val="tx1"/>
                </a:solidFill>
              </a:rPr>
              <a:t>The underwater survey revealed that the wreck was parted in a number of pieces with the engine room lying at a distance of about 150mtrs from the shore and at a depth of 35mtrs</a:t>
            </a:r>
          </a:p>
          <a:p>
            <a:r>
              <a:rPr lang="en-US" sz="1800" dirty="0">
                <a:solidFill>
                  <a:schemeClr val="tx1"/>
                </a:solidFill>
              </a:rPr>
              <a:t>A side scan sonar survey was carried out for further evaluation </a:t>
            </a:r>
          </a:p>
          <a:p>
            <a:endParaRPr lang="en-US" sz="1800" dirty="0"/>
          </a:p>
          <a:p>
            <a:endParaRPr lang="en-US" sz="1800" dirty="0"/>
          </a:p>
          <a:p>
            <a:endParaRPr lang="en-US" sz="1800" dirty="0"/>
          </a:p>
          <a:p>
            <a:endParaRPr lang="en-US" sz="1800" dirty="0"/>
          </a:p>
          <a:p>
            <a:endParaRPr lang="el-GR" sz="1800" dirty="0"/>
          </a:p>
        </p:txBody>
      </p:sp>
      <p:sp>
        <p:nvSpPr>
          <p:cNvPr id="4" name="Slide Number Placeholder 3">
            <a:extLst>
              <a:ext uri="{FF2B5EF4-FFF2-40B4-BE49-F238E27FC236}">
                <a16:creationId xmlns:a16="http://schemas.microsoft.com/office/drawing/2014/main" id="{ADE096D2-5A94-4A61-A009-6749D35BA9A1}"/>
              </a:ext>
            </a:extLst>
          </p:cNvPr>
          <p:cNvSpPr>
            <a:spLocks noGrp="1"/>
          </p:cNvSpPr>
          <p:nvPr>
            <p:ph type="sldNum" sz="quarter" idx="12"/>
          </p:nvPr>
        </p:nvSpPr>
        <p:spPr/>
        <p:txBody>
          <a:bodyPr/>
          <a:lstStyle/>
          <a:p>
            <a:fld id="{3C5FC093-60CE-407F-B1DA-F02F754031F4}" type="slidenum">
              <a:rPr lang="el-GR" smtClean="0"/>
              <a:t>22</a:t>
            </a:fld>
            <a:endParaRPr lang="el-GR" dirty="0"/>
          </a:p>
        </p:txBody>
      </p:sp>
      <p:pic>
        <p:nvPicPr>
          <p:cNvPr id="5" name="Εικόνα 5"/>
          <p:cNvPicPr/>
          <p:nvPr/>
        </p:nvPicPr>
        <p:blipFill rotWithShape="1">
          <a:blip r:embed="rId2">
            <a:extLst>
              <a:ext uri="{28A0092B-C50C-407E-A947-70E740481C1C}">
                <a14:useLocalDpi xmlns:a14="http://schemas.microsoft.com/office/drawing/2010/main" val="0"/>
              </a:ext>
            </a:extLst>
          </a:blip>
          <a:srcRect l="4099" r="2458" b="10103"/>
          <a:stretch/>
        </p:blipFill>
        <p:spPr bwMode="auto">
          <a:xfrm>
            <a:off x="251883" y="1412776"/>
            <a:ext cx="5252791" cy="4176464"/>
          </a:xfrm>
          <a:prstGeom prst="rect">
            <a:avLst/>
          </a:prstGeom>
          <a:noFill/>
          <a:ln>
            <a:noFill/>
          </a:ln>
        </p:spPr>
      </p:pic>
      <p:sp>
        <p:nvSpPr>
          <p:cNvPr id="9" name="Title 1">
            <a:extLst>
              <a:ext uri="{FF2B5EF4-FFF2-40B4-BE49-F238E27FC236}">
                <a16:creationId xmlns:a16="http://schemas.microsoft.com/office/drawing/2014/main" id="{1EF5EFE5-10D3-4243-986A-FA6831B7B3B4}"/>
              </a:ext>
            </a:extLst>
          </p:cNvPr>
          <p:cNvSpPr>
            <a:spLocks noGrp="1"/>
          </p:cNvSpPr>
          <p:nvPr>
            <p:ph type="title"/>
          </p:nvPr>
        </p:nvSpPr>
        <p:spPr>
          <a:xfrm>
            <a:off x="457200" y="-27384"/>
            <a:ext cx="2746648" cy="620688"/>
          </a:xfrm>
        </p:spPr>
        <p:txBody>
          <a:bodyPr/>
          <a:lstStyle/>
          <a:p>
            <a:r>
              <a:rPr lang="en-US" sz="1600" dirty="0"/>
              <a:t>Oil removal from Wreck</a:t>
            </a:r>
            <a:endParaRPr lang="el-GR" sz="1600" dirty="0"/>
          </a:p>
        </p:txBody>
      </p:sp>
    </p:spTree>
    <p:extLst>
      <p:ext uri="{BB962C8B-B14F-4D97-AF65-F5344CB8AC3E}">
        <p14:creationId xmlns:p14="http://schemas.microsoft.com/office/powerpoint/2010/main" val="3013469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F028A4-FB05-4E4B-A6D0-914E4FADAF11}"/>
              </a:ext>
            </a:extLst>
          </p:cNvPr>
          <p:cNvSpPr>
            <a:spLocks noGrp="1"/>
          </p:cNvSpPr>
          <p:nvPr>
            <p:ph idx="1"/>
          </p:nvPr>
        </p:nvSpPr>
        <p:spPr>
          <a:xfrm>
            <a:off x="4809669" y="3132127"/>
            <a:ext cx="3970784" cy="3085803"/>
          </a:xfrm>
        </p:spPr>
        <p:txBody>
          <a:bodyPr>
            <a:normAutofit/>
          </a:bodyPr>
          <a:lstStyle/>
          <a:p>
            <a:endParaRPr lang="en-US" sz="1700" dirty="0">
              <a:solidFill>
                <a:schemeClr val="tx1"/>
              </a:solidFill>
            </a:endParaRPr>
          </a:p>
          <a:p>
            <a:r>
              <a:rPr lang="en-US" sz="1800" dirty="0">
                <a:solidFill>
                  <a:schemeClr val="tx1"/>
                </a:solidFill>
              </a:rPr>
              <a:t>Various patching materials were used for the temporary sealing of the openings</a:t>
            </a:r>
          </a:p>
          <a:p>
            <a:endParaRPr lang="en-US" sz="1800" dirty="0">
              <a:solidFill>
                <a:schemeClr val="tx1"/>
              </a:solidFill>
            </a:endParaRPr>
          </a:p>
          <a:p>
            <a:r>
              <a:rPr lang="en-US" sz="1800" dirty="0">
                <a:solidFill>
                  <a:schemeClr val="tx1"/>
                </a:solidFill>
              </a:rPr>
              <a:t>Second priority was to locate the fuel tanks inside the engine room area</a:t>
            </a:r>
          </a:p>
          <a:p>
            <a:endParaRPr lang="el-GR" dirty="0"/>
          </a:p>
        </p:txBody>
      </p:sp>
      <p:sp>
        <p:nvSpPr>
          <p:cNvPr id="4" name="Slide Number Placeholder 3">
            <a:extLst>
              <a:ext uri="{FF2B5EF4-FFF2-40B4-BE49-F238E27FC236}">
                <a16:creationId xmlns:a16="http://schemas.microsoft.com/office/drawing/2014/main" id="{293F4028-DDA4-41CD-B768-96E58739BF1D}"/>
              </a:ext>
            </a:extLst>
          </p:cNvPr>
          <p:cNvSpPr>
            <a:spLocks noGrp="1"/>
          </p:cNvSpPr>
          <p:nvPr>
            <p:ph type="sldNum" sz="quarter" idx="12"/>
          </p:nvPr>
        </p:nvSpPr>
        <p:spPr/>
        <p:txBody>
          <a:bodyPr/>
          <a:lstStyle/>
          <a:p>
            <a:fld id="{3C5FC093-60CE-407F-B1DA-F02F754031F4}" type="slidenum">
              <a:rPr lang="el-GR" smtClean="0"/>
              <a:t>23</a:t>
            </a:fld>
            <a:endParaRPr lang="el-GR" dirty="0"/>
          </a:p>
        </p:txBody>
      </p:sp>
      <p:pic>
        <p:nvPicPr>
          <p:cNvPr id="5" name="Picture 4"/>
          <p:cNvPicPr>
            <a:picLocks noChangeAspect="1"/>
          </p:cNvPicPr>
          <p:nvPr/>
        </p:nvPicPr>
        <p:blipFill>
          <a:blip r:embed="rId2"/>
          <a:stretch>
            <a:fillRect/>
          </a:stretch>
        </p:blipFill>
        <p:spPr>
          <a:xfrm>
            <a:off x="4533253" y="404664"/>
            <a:ext cx="4484871" cy="2522740"/>
          </a:xfrm>
          <a:prstGeom prst="rect">
            <a:avLst/>
          </a:prstGeom>
        </p:spPr>
      </p:pic>
      <p:sp>
        <p:nvSpPr>
          <p:cNvPr id="6" name="Rectangle 5"/>
          <p:cNvSpPr/>
          <p:nvPr/>
        </p:nvSpPr>
        <p:spPr>
          <a:xfrm>
            <a:off x="144016" y="1263892"/>
            <a:ext cx="3995936" cy="1200329"/>
          </a:xfrm>
          <a:prstGeom prst="rect">
            <a:avLst/>
          </a:prstGeom>
        </p:spPr>
        <p:txBody>
          <a:bodyPr wrap="square">
            <a:spAutoFit/>
          </a:bodyPr>
          <a:lstStyle/>
          <a:p>
            <a:pPr marL="285750" indent="-285750">
              <a:buFont typeface="Arial" panose="020B0604020202020204" pitchFamily="34" charset="0"/>
              <a:buChar char="•"/>
            </a:pPr>
            <a:r>
              <a:rPr lang="en-US" dirty="0">
                <a:latin typeface="+mj-lt"/>
              </a:rPr>
              <a:t>Salvors first priority was to stop the continuing escape of fuel oil from the accommodation and engine room of the wreck</a:t>
            </a:r>
          </a:p>
        </p:txBody>
      </p:sp>
      <p:pic>
        <p:nvPicPr>
          <p:cNvPr id="8" name="Picture 7"/>
          <p:cNvPicPr>
            <a:picLocks noChangeAspect="1"/>
          </p:cNvPicPr>
          <p:nvPr/>
        </p:nvPicPr>
        <p:blipFill rotWithShape="1">
          <a:blip r:embed="rId3"/>
          <a:srcRect l="8263" r="8263"/>
          <a:stretch/>
        </p:blipFill>
        <p:spPr>
          <a:xfrm rot="10800000">
            <a:off x="323526" y="2927404"/>
            <a:ext cx="4248473" cy="3202038"/>
          </a:xfrm>
          <a:prstGeom prst="rect">
            <a:avLst/>
          </a:prstGeom>
        </p:spPr>
      </p:pic>
      <p:sp>
        <p:nvSpPr>
          <p:cNvPr id="10" name="Title 1">
            <a:extLst>
              <a:ext uri="{FF2B5EF4-FFF2-40B4-BE49-F238E27FC236}">
                <a16:creationId xmlns:a16="http://schemas.microsoft.com/office/drawing/2014/main" id="{3F51F5CC-0143-44C5-8D9F-25F60E7A9315}"/>
              </a:ext>
            </a:extLst>
          </p:cNvPr>
          <p:cNvSpPr>
            <a:spLocks noGrp="1"/>
          </p:cNvSpPr>
          <p:nvPr>
            <p:ph type="title"/>
          </p:nvPr>
        </p:nvSpPr>
        <p:spPr>
          <a:xfrm>
            <a:off x="457200" y="-27384"/>
            <a:ext cx="2746648" cy="620688"/>
          </a:xfrm>
        </p:spPr>
        <p:txBody>
          <a:bodyPr/>
          <a:lstStyle/>
          <a:p>
            <a:r>
              <a:rPr lang="en-US" sz="1600" dirty="0"/>
              <a:t>Oil removal from Wreck</a:t>
            </a:r>
            <a:endParaRPr lang="el-GR" sz="1600" dirty="0"/>
          </a:p>
        </p:txBody>
      </p:sp>
    </p:spTree>
    <p:extLst>
      <p:ext uri="{BB962C8B-B14F-4D97-AF65-F5344CB8AC3E}">
        <p14:creationId xmlns:p14="http://schemas.microsoft.com/office/powerpoint/2010/main" val="3040920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58983-42B1-4466-A7CA-EE8029F86CBD}"/>
              </a:ext>
            </a:extLst>
          </p:cNvPr>
          <p:cNvSpPr>
            <a:spLocks noGrp="1"/>
          </p:cNvSpPr>
          <p:nvPr>
            <p:ph idx="1"/>
          </p:nvPr>
        </p:nvSpPr>
        <p:spPr>
          <a:xfrm>
            <a:off x="467544" y="836712"/>
            <a:ext cx="8229600" cy="4525963"/>
          </a:xfrm>
        </p:spPr>
        <p:txBody>
          <a:bodyPr/>
          <a:lstStyle/>
          <a:p>
            <a:r>
              <a:rPr lang="en-US" dirty="0">
                <a:solidFill>
                  <a:schemeClr val="tx1"/>
                </a:solidFill>
              </a:rPr>
              <a:t>Special underwater hydraulic tools (hottapping method) and pumping equipment were used for the drilling and pumping operation</a:t>
            </a:r>
          </a:p>
          <a:p>
            <a:endParaRPr lang="el-GR" dirty="0"/>
          </a:p>
        </p:txBody>
      </p:sp>
      <p:sp>
        <p:nvSpPr>
          <p:cNvPr id="4" name="Slide Number Placeholder 3">
            <a:extLst>
              <a:ext uri="{FF2B5EF4-FFF2-40B4-BE49-F238E27FC236}">
                <a16:creationId xmlns:a16="http://schemas.microsoft.com/office/drawing/2014/main" id="{5B14B2DF-8EF8-476D-9DA6-9EC64838924E}"/>
              </a:ext>
            </a:extLst>
          </p:cNvPr>
          <p:cNvSpPr>
            <a:spLocks noGrp="1"/>
          </p:cNvSpPr>
          <p:nvPr>
            <p:ph type="sldNum" sz="quarter" idx="12"/>
          </p:nvPr>
        </p:nvSpPr>
        <p:spPr/>
        <p:txBody>
          <a:bodyPr/>
          <a:lstStyle/>
          <a:p>
            <a:fld id="{3C5FC093-60CE-407F-B1DA-F02F754031F4}" type="slidenum">
              <a:rPr lang="el-GR" smtClean="0"/>
              <a:t>24</a:t>
            </a:fld>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94" y="2184164"/>
            <a:ext cx="6793899" cy="4349983"/>
          </a:xfrm>
          <a:prstGeom prst="rect">
            <a:avLst/>
          </a:prstGeom>
        </p:spPr>
      </p:pic>
      <p:sp>
        <p:nvSpPr>
          <p:cNvPr id="8" name="Title 1">
            <a:extLst>
              <a:ext uri="{FF2B5EF4-FFF2-40B4-BE49-F238E27FC236}">
                <a16:creationId xmlns:a16="http://schemas.microsoft.com/office/drawing/2014/main" id="{C62868B1-976D-46DB-AC78-7FE4D21BDE4A}"/>
              </a:ext>
            </a:extLst>
          </p:cNvPr>
          <p:cNvSpPr txBox="1">
            <a:spLocks/>
          </p:cNvSpPr>
          <p:nvPr/>
        </p:nvSpPr>
        <p:spPr>
          <a:xfrm>
            <a:off x="457200" y="-27384"/>
            <a:ext cx="2746648"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Oil removal from Wreck</a:t>
            </a:r>
            <a:endParaRPr lang="el-GR" sz="1600" dirty="0"/>
          </a:p>
        </p:txBody>
      </p:sp>
    </p:spTree>
    <p:extLst>
      <p:ext uri="{BB962C8B-B14F-4D97-AF65-F5344CB8AC3E}">
        <p14:creationId xmlns:p14="http://schemas.microsoft.com/office/powerpoint/2010/main" val="698392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58983-42B1-4466-A7CA-EE8029F86CBD}"/>
              </a:ext>
            </a:extLst>
          </p:cNvPr>
          <p:cNvSpPr>
            <a:spLocks noGrp="1"/>
          </p:cNvSpPr>
          <p:nvPr>
            <p:ph idx="1"/>
          </p:nvPr>
        </p:nvSpPr>
        <p:spPr>
          <a:xfrm>
            <a:off x="323528" y="759237"/>
            <a:ext cx="7848872" cy="1228576"/>
          </a:xfrm>
        </p:spPr>
        <p:txBody>
          <a:bodyPr>
            <a:normAutofit fontScale="85000" lnSpcReduction="20000"/>
          </a:bodyPr>
          <a:lstStyle/>
          <a:p>
            <a:r>
              <a:rPr lang="en-US" dirty="0">
                <a:solidFill>
                  <a:schemeClr val="tx1"/>
                </a:solidFill>
              </a:rPr>
              <a:t>Divers entered into the engine room via an emergency escape cover and by cutting the main deck plating for creating access. </a:t>
            </a:r>
          </a:p>
          <a:p>
            <a:r>
              <a:rPr lang="en-US" dirty="0">
                <a:solidFill>
                  <a:schemeClr val="tx1"/>
                </a:solidFill>
              </a:rPr>
              <a:t>The diving conditions were difficult and dangerous</a:t>
            </a:r>
            <a:endParaRPr lang="el-GR" dirty="0"/>
          </a:p>
        </p:txBody>
      </p:sp>
      <p:sp>
        <p:nvSpPr>
          <p:cNvPr id="4" name="Slide Number Placeholder 3">
            <a:extLst>
              <a:ext uri="{FF2B5EF4-FFF2-40B4-BE49-F238E27FC236}">
                <a16:creationId xmlns:a16="http://schemas.microsoft.com/office/drawing/2014/main" id="{5B14B2DF-8EF8-476D-9DA6-9EC64838924E}"/>
              </a:ext>
            </a:extLst>
          </p:cNvPr>
          <p:cNvSpPr>
            <a:spLocks noGrp="1"/>
          </p:cNvSpPr>
          <p:nvPr>
            <p:ph type="sldNum" sz="quarter" idx="12"/>
          </p:nvPr>
        </p:nvSpPr>
        <p:spPr/>
        <p:txBody>
          <a:bodyPr/>
          <a:lstStyle/>
          <a:p>
            <a:fld id="{3C5FC093-60CE-407F-B1DA-F02F754031F4}" type="slidenum">
              <a:rPr lang="el-GR" smtClean="0"/>
              <a:t>25</a:t>
            </a:fld>
            <a:endParaRPr lang="el-GR" dirty="0"/>
          </a:p>
        </p:txBody>
      </p:sp>
      <p:pic>
        <p:nvPicPr>
          <p:cNvPr id="5" name="Picture 4"/>
          <p:cNvPicPr>
            <a:picLocks noChangeAspect="1"/>
          </p:cNvPicPr>
          <p:nvPr/>
        </p:nvPicPr>
        <p:blipFill rotWithShape="1">
          <a:blip r:embed="rId2"/>
          <a:srcRect l="14563" r="14563"/>
          <a:stretch/>
        </p:blipFill>
        <p:spPr>
          <a:xfrm>
            <a:off x="1691680" y="2022946"/>
            <a:ext cx="5690038" cy="4515966"/>
          </a:xfrm>
          <a:prstGeom prst="rect">
            <a:avLst/>
          </a:prstGeom>
        </p:spPr>
      </p:pic>
      <p:sp>
        <p:nvSpPr>
          <p:cNvPr id="8" name="Title 1">
            <a:extLst>
              <a:ext uri="{FF2B5EF4-FFF2-40B4-BE49-F238E27FC236}">
                <a16:creationId xmlns:a16="http://schemas.microsoft.com/office/drawing/2014/main" id="{A44CE009-2389-41CF-936A-201C63172D6B}"/>
              </a:ext>
            </a:extLst>
          </p:cNvPr>
          <p:cNvSpPr>
            <a:spLocks noGrp="1"/>
          </p:cNvSpPr>
          <p:nvPr>
            <p:ph type="title"/>
          </p:nvPr>
        </p:nvSpPr>
        <p:spPr>
          <a:xfrm>
            <a:off x="457200" y="-27384"/>
            <a:ext cx="2746648" cy="620688"/>
          </a:xfrm>
        </p:spPr>
        <p:txBody>
          <a:bodyPr/>
          <a:lstStyle/>
          <a:p>
            <a:r>
              <a:rPr lang="en-US" sz="1600" dirty="0"/>
              <a:t>Oil removal from Wreck</a:t>
            </a:r>
            <a:endParaRPr lang="el-GR" sz="1600" dirty="0"/>
          </a:p>
        </p:txBody>
      </p:sp>
    </p:spTree>
    <p:extLst>
      <p:ext uri="{BB962C8B-B14F-4D97-AF65-F5344CB8AC3E}">
        <p14:creationId xmlns:p14="http://schemas.microsoft.com/office/powerpoint/2010/main" val="1119810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58983-42B1-4466-A7CA-EE8029F86CBD}"/>
              </a:ext>
            </a:extLst>
          </p:cNvPr>
          <p:cNvSpPr>
            <a:spLocks noGrp="1"/>
          </p:cNvSpPr>
          <p:nvPr>
            <p:ph idx="1"/>
          </p:nvPr>
        </p:nvSpPr>
        <p:spPr>
          <a:xfrm>
            <a:off x="705653" y="1220269"/>
            <a:ext cx="3898776" cy="2044824"/>
          </a:xfrm>
        </p:spPr>
        <p:txBody>
          <a:bodyPr>
            <a:normAutofit/>
          </a:bodyPr>
          <a:lstStyle/>
          <a:p>
            <a:r>
              <a:rPr lang="en-US" dirty="0">
                <a:solidFill>
                  <a:schemeClr val="tx1"/>
                </a:solidFill>
              </a:rPr>
              <a:t>Third task was to drill every fuel oil tank in order to remove the remaining fuel oil quantities</a:t>
            </a:r>
          </a:p>
          <a:p>
            <a:endParaRPr lang="el-GR" dirty="0"/>
          </a:p>
        </p:txBody>
      </p:sp>
      <p:sp>
        <p:nvSpPr>
          <p:cNvPr id="4" name="Slide Number Placeholder 3">
            <a:extLst>
              <a:ext uri="{FF2B5EF4-FFF2-40B4-BE49-F238E27FC236}">
                <a16:creationId xmlns:a16="http://schemas.microsoft.com/office/drawing/2014/main" id="{5B14B2DF-8EF8-476D-9DA6-9EC64838924E}"/>
              </a:ext>
            </a:extLst>
          </p:cNvPr>
          <p:cNvSpPr>
            <a:spLocks noGrp="1"/>
          </p:cNvSpPr>
          <p:nvPr>
            <p:ph type="sldNum" sz="quarter" idx="12"/>
          </p:nvPr>
        </p:nvSpPr>
        <p:spPr/>
        <p:txBody>
          <a:bodyPr/>
          <a:lstStyle/>
          <a:p>
            <a:fld id="{3C5FC093-60CE-407F-B1DA-F02F754031F4}" type="slidenum">
              <a:rPr lang="el-GR" smtClean="0"/>
              <a:t>26</a:t>
            </a:fld>
            <a:endParaRPr lang="el-GR" dirty="0"/>
          </a:p>
        </p:txBody>
      </p:sp>
      <p:pic>
        <p:nvPicPr>
          <p:cNvPr id="6" name="Picture 5"/>
          <p:cNvPicPr>
            <a:picLocks noChangeAspect="1"/>
          </p:cNvPicPr>
          <p:nvPr/>
        </p:nvPicPr>
        <p:blipFill rotWithShape="1">
          <a:blip r:embed="rId3"/>
          <a:srcRect l="14562" r="15350"/>
          <a:stretch/>
        </p:blipFill>
        <p:spPr>
          <a:xfrm>
            <a:off x="5128774" y="385093"/>
            <a:ext cx="3588431" cy="2880000"/>
          </a:xfrm>
          <a:prstGeom prst="rect">
            <a:avLst/>
          </a:prstGeom>
        </p:spPr>
      </p:pic>
      <p:pic>
        <p:nvPicPr>
          <p:cNvPr id="8" name="Picture 7"/>
          <p:cNvPicPr>
            <a:picLocks noChangeAspect="1"/>
          </p:cNvPicPr>
          <p:nvPr/>
        </p:nvPicPr>
        <p:blipFill rotWithShape="1">
          <a:blip r:embed="rId4"/>
          <a:srcRect l="14563" r="14563"/>
          <a:stretch/>
        </p:blipFill>
        <p:spPr>
          <a:xfrm>
            <a:off x="971600" y="3596478"/>
            <a:ext cx="3628749" cy="2880000"/>
          </a:xfrm>
          <a:prstGeom prst="rect">
            <a:avLst/>
          </a:prstGeom>
        </p:spPr>
      </p:pic>
      <p:pic>
        <p:nvPicPr>
          <p:cNvPr id="9" name="Picture 8"/>
          <p:cNvPicPr>
            <a:picLocks noChangeAspect="1"/>
          </p:cNvPicPr>
          <p:nvPr/>
        </p:nvPicPr>
        <p:blipFill rotWithShape="1">
          <a:blip r:embed="rId5"/>
          <a:srcRect l="14562" r="15350"/>
          <a:stretch/>
        </p:blipFill>
        <p:spPr>
          <a:xfrm>
            <a:off x="5128774" y="3596478"/>
            <a:ext cx="3588430" cy="2880000"/>
          </a:xfrm>
          <a:prstGeom prst="rect">
            <a:avLst/>
          </a:prstGeom>
        </p:spPr>
      </p:pic>
      <p:sp>
        <p:nvSpPr>
          <p:cNvPr id="10" name="Title 1">
            <a:extLst>
              <a:ext uri="{FF2B5EF4-FFF2-40B4-BE49-F238E27FC236}">
                <a16:creationId xmlns:a16="http://schemas.microsoft.com/office/drawing/2014/main" id="{D9880166-6535-4967-906C-A336F423EB94}"/>
              </a:ext>
            </a:extLst>
          </p:cNvPr>
          <p:cNvSpPr>
            <a:spLocks noGrp="1"/>
          </p:cNvSpPr>
          <p:nvPr>
            <p:ph type="title"/>
          </p:nvPr>
        </p:nvSpPr>
        <p:spPr>
          <a:xfrm>
            <a:off x="457200" y="-27384"/>
            <a:ext cx="2746648" cy="620688"/>
          </a:xfrm>
        </p:spPr>
        <p:txBody>
          <a:bodyPr/>
          <a:lstStyle/>
          <a:p>
            <a:r>
              <a:rPr lang="en-US" sz="1600" dirty="0"/>
              <a:t>Oil removal from Wreck</a:t>
            </a:r>
            <a:endParaRPr lang="el-GR" sz="1600" dirty="0"/>
          </a:p>
        </p:txBody>
      </p:sp>
    </p:spTree>
    <p:extLst>
      <p:ext uri="{BB962C8B-B14F-4D97-AF65-F5344CB8AC3E}">
        <p14:creationId xmlns:p14="http://schemas.microsoft.com/office/powerpoint/2010/main" val="2153791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F59E5-5078-4646-98B9-C49B319C3910}"/>
              </a:ext>
            </a:extLst>
          </p:cNvPr>
          <p:cNvSpPr>
            <a:spLocks noGrp="1"/>
          </p:cNvSpPr>
          <p:nvPr>
            <p:ph type="sldNum" sz="quarter" idx="12"/>
          </p:nvPr>
        </p:nvSpPr>
        <p:spPr/>
        <p:txBody>
          <a:bodyPr/>
          <a:lstStyle/>
          <a:p>
            <a:fld id="{3C5FC093-60CE-407F-B1DA-F02F754031F4}" type="slidenum">
              <a:rPr lang="el-GR" smtClean="0"/>
              <a:t>27</a:t>
            </a:fld>
            <a:endParaRPr lang="el-GR" dirty="0"/>
          </a:p>
        </p:txBody>
      </p:sp>
      <p:pic>
        <p:nvPicPr>
          <p:cNvPr id="5" name="Picture 4"/>
          <p:cNvPicPr>
            <a:picLocks noChangeAspect="1"/>
          </p:cNvPicPr>
          <p:nvPr/>
        </p:nvPicPr>
        <p:blipFill>
          <a:blip r:embed="rId2"/>
          <a:stretch>
            <a:fillRect/>
          </a:stretch>
        </p:blipFill>
        <p:spPr>
          <a:xfrm>
            <a:off x="4621473" y="728327"/>
            <a:ext cx="4480000" cy="2520000"/>
          </a:xfrm>
          <a:prstGeom prst="rect">
            <a:avLst/>
          </a:prstGeom>
        </p:spPr>
      </p:pic>
      <p:pic>
        <p:nvPicPr>
          <p:cNvPr id="6" name="Picture 5"/>
          <p:cNvPicPr>
            <a:picLocks noChangeAspect="1"/>
          </p:cNvPicPr>
          <p:nvPr/>
        </p:nvPicPr>
        <p:blipFill>
          <a:blip r:embed="rId3"/>
          <a:stretch>
            <a:fillRect/>
          </a:stretch>
        </p:blipFill>
        <p:spPr>
          <a:xfrm>
            <a:off x="107504" y="3419444"/>
            <a:ext cx="4513969" cy="2880000"/>
          </a:xfrm>
          <a:prstGeom prst="rect">
            <a:avLst/>
          </a:prstGeom>
        </p:spPr>
      </p:pic>
      <p:sp>
        <p:nvSpPr>
          <p:cNvPr id="7" name="Rectangle 6"/>
          <p:cNvSpPr/>
          <p:nvPr/>
        </p:nvSpPr>
        <p:spPr>
          <a:xfrm>
            <a:off x="457323" y="908720"/>
            <a:ext cx="3910405" cy="1785104"/>
          </a:xfrm>
          <a:prstGeom prst="rect">
            <a:avLst/>
          </a:prstGeom>
        </p:spPr>
        <p:txBody>
          <a:bodyPr wrap="square">
            <a:spAutoFit/>
          </a:bodyPr>
          <a:lstStyle/>
          <a:p>
            <a:pPr marL="285750" indent="-285750">
              <a:buFont typeface="Arial" panose="020B0604020202020204" pitchFamily="34" charset="0"/>
              <a:buChar char="•"/>
            </a:pPr>
            <a:r>
              <a:rPr lang="en-US" sz="2200" dirty="0">
                <a:latin typeface="+mj-lt"/>
              </a:rPr>
              <a:t>A decompression chamber was utilized for the safety of the divers and to increase their  bottom time</a:t>
            </a:r>
            <a:endParaRPr lang="el-GR" sz="2200" dirty="0">
              <a:latin typeface="+mj-lt"/>
            </a:endParaRPr>
          </a:p>
        </p:txBody>
      </p:sp>
      <p:sp>
        <p:nvSpPr>
          <p:cNvPr id="10" name="Title 1">
            <a:extLst>
              <a:ext uri="{FF2B5EF4-FFF2-40B4-BE49-F238E27FC236}">
                <a16:creationId xmlns:a16="http://schemas.microsoft.com/office/drawing/2014/main" id="{CB6CD1CE-D525-4B78-9BCD-AD2AA670820C}"/>
              </a:ext>
            </a:extLst>
          </p:cNvPr>
          <p:cNvSpPr>
            <a:spLocks noGrp="1"/>
          </p:cNvSpPr>
          <p:nvPr>
            <p:ph type="title"/>
          </p:nvPr>
        </p:nvSpPr>
        <p:spPr>
          <a:xfrm>
            <a:off x="457200" y="-27384"/>
            <a:ext cx="2746648" cy="620688"/>
          </a:xfrm>
        </p:spPr>
        <p:txBody>
          <a:bodyPr/>
          <a:lstStyle/>
          <a:p>
            <a:r>
              <a:rPr lang="en-US" sz="1600" dirty="0"/>
              <a:t>Oil removal from Wreck</a:t>
            </a:r>
            <a:endParaRPr lang="el-GR" sz="1600" dirty="0"/>
          </a:p>
        </p:txBody>
      </p:sp>
    </p:spTree>
    <p:extLst>
      <p:ext uri="{BB962C8B-B14F-4D97-AF65-F5344CB8AC3E}">
        <p14:creationId xmlns:p14="http://schemas.microsoft.com/office/powerpoint/2010/main" val="1207881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31E92-08F6-4EAB-8DB9-FF7DB722DCFF}"/>
              </a:ext>
            </a:extLst>
          </p:cNvPr>
          <p:cNvSpPr>
            <a:spLocks noGrp="1"/>
          </p:cNvSpPr>
          <p:nvPr>
            <p:ph idx="1"/>
          </p:nvPr>
        </p:nvSpPr>
        <p:spPr>
          <a:xfrm>
            <a:off x="323528" y="1212039"/>
            <a:ext cx="3538736" cy="2109796"/>
          </a:xfrm>
        </p:spPr>
        <p:txBody>
          <a:bodyPr>
            <a:normAutofit fontScale="77500" lnSpcReduction="20000"/>
          </a:bodyPr>
          <a:lstStyle/>
          <a:p>
            <a:r>
              <a:rPr lang="en-US" dirty="0">
                <a:solidFill>
                  <a:schemeClr val="tx1"/>
                </a:solidFill>
              </a:rPr>
              <a:t>The recoverable quantities of oil from the intact tanks and trapped in other areas of the wreck were pumped out and stored directly to the oil recovery tanks of the salvage tug Pantokrator</a:t>
            </a:r>
            <a:endParaRPr lang="el-GR" dirty="0"/>
          </a:p>
        </p:txBody>
      </p:sp>
      <p:sp>
        <p:nvSpPr>
          <p:cNvPr id="4" name="Slide Number Placeholder 3">
            <a:extLst>
              <a:ext uri="{FF2B5EF4-FFF2-40B4-BE49-F238E27FC236}">
                <a16:creationId xmlns:a16="http://schemas.microsoft.com/office/drawing/2014/main" id="{8C9F59E5-5078-4646-98B9-C49B319C3910}"/>
              </a:ext>
            </a:extLst>
          </p:cNvPr>
          <p:cNvSpPr>
            <a:spLocks noGrp="1"/>
          </p:cNvSpPr>
          <p:nvPr>
            <p:ph type="sldNum" sz="quarter" idx="12"/>
          </p:nvPr>
        </p:nvSpPr>
        <p:spPr/>
        <p:txBody>
          <a:bodyPr/>
          <a:lstStyle/>
          <a:p>
            <a:fld id="{3C5FC093-60CE-407F-B1DA-F02F754031F4}" type="slidenum">
              <a:rPr lang="el-GR" smtClean="0"/>
              <a:t>28</a:t>
            </a:fld>
            <a:endParaRPr lang="el-GR" dirty="0"/>
          </a:p>
        </p:txBody>
      </p:sp>
      <p:pic>
        <p:nvPicPr>
          <p:cNvPr id="5" name="Picture 4"/>
          <p:cNvPicPr>
            <a:picLocks noChangeAspect="1"/>
          </p:cNvPicPr>
          <p:nvPr/>
        </p:nvPicPr>
        <p:blipFill>
          <a:blip r:embed="rId2"/>
          <a:stretch>
            <a:fillRect/>
          </a:stretch>
        </p:blipFill>
        <p:spPr>
          <a:xfrm>
            <a:off x="4424191" y="905021"/>
            <a:ext cx="4724017" cy="2657260"/>
          </a:xfrm>
          <a:prstGeom prst="rect">
            <a:avLst/>
          </a:prstGeom>
        </p:spPr>
      </p:pic>
      <p:pic>
        <p:nvPicPr>
          <p:cNvPr id="6" name="Picture 5"/>
          <p:cNvPicPr>
            <a:picLocks noChangeAspect="1"/>
          </p:cNvPicPr>
          <p:nvPr/>
        </p:nvPicPr>
        <p:blipFill rotWithShape="1">
          <a:blip r:embed="rId3"/>
          <a:srcRect l="2750" r="2750"/>
          <a:stretch/>
        </p:blipFill>
        <p:spPr>
          <a:xfrm>
            <a:off x="174340" y="3913187"/>
            <a:ext cx="4104456" cy="2443163"/>
          </a:xfrm>
          <a:prstGeom prst="rect">
            <a:avLst/>
          </a:prstGeom>
        </p:spPr>
      </p:pic>
      <p:sp>
        <p:nvSpPr>
          <p:cNvPr id="7" name="Rectangle 6"/>
          <p:cNvSpPr/>
          <p:nvPr/>
        </p:nvSpPr>
        <p:spPr>
          <a:xfrm>
            <a:off x="4788024" y="4082152"/>
            <a:ext cx="4203093" cy="1754326"/>
          </a:xfrm>
          <a:prstGeom prst="rect">
            <a:avLst/>
          </a:prstGeom>
        </p:spPr>
        <p:txBody>
          <a:bodyPr wrap="square">
            <a:spAutoFit/>
          </a:bodyPr>
          <a:lstStyle/>
          <a:p>
            <a:pPr marL="285750" indent="-285750">
              <a:buFont typeface="Arial" panose="020B0604020202020204" pitchFamily="34" charset="0"/>
              <a:buChar char="•"/>
            </a:pPr>
            <a:r>
              <a:rPr lang="en-US" dirty="0">
                <a:latin typeface="+mj-lt"/>
              </a:rPr>
              <a:t>Pantokrator sailed to Piraeus port for the disposal of the oil pollutants</a:t>
            </a:r>
          </a:p>
          <a:p>
            <a:pPr marL="285750" indent="-285750">
              <a:buFont typeface="Arial" panose="020B0604020202020204" pitchFamily="34" charset="0"/>
              <a:buChar char="•"/>
            </a:pPr>
            <a:r>
              <a:rPr lang="en-US" dirty="0">
                <a:latin typeface="+mj-lt"/>
              </a:rPr>
              <a:t>A quantity of 37.5 tons of oily slops was delivered to a licensed facility on 27/01/2017</a:t>
            </a:r>
            <a:endParaRPr lang="el-GR" dirty="0">
              <a:latin typeface="+mj-lt"/>
            </a:endParaRPr>
          </a:p>
        </p:txBody>
      </p:sp>
      <p:sp>
        <p:nvSpPr>
          <p:cNvPr id="10" name="Title 1">
            <a:extLst>
              <a:ext uri="{FF2B5EF4-FFF2-40B4-BE49-F238E27FC236}">
                <a16:creationId xmlns:a16="http://schemas.microsoft.com/office/drawing/2014/main" id="{884ABBF2-EBED-47E4-8CC2-45F6AE316A3E}"/>
              </a:ext>
            </a:extLst>
          </p:cNvPr>
          <p:cNvSpPr txBox="1">
            <a:spLocks/>
          </p:cNvSpPr>
          <p:nvPr/>
        </p:nvSpPr>
        <p:spPr>
          <a:xfrm>
            <a:off x="457200" y="-27384"/>
            <a:ext cx="2746648"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Oil removal from Wreck</a:t>
            </a:r>
            <a:endParaRPr lang="el-GR" sz="1600" dirty="0"/>
          </a:p>
        </p:txBody>
      </p:sp>
    </p:spTree>
    <p:extLst>
      <p:ext uri="{BB962C8B-B14F-4D97-AF65-F5344CB8AC3E}">
        <p14:creationId xmlns:p14="http://schemas.microsoft.com/office/powerpoint/2010/main" val="8955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B665-A64F-4AEC-9360-459F817A6170}"/>
              </a:ext>
            </a:extLst>
          </p:cNvPr>
          <p:cNvSpPr>
            <a:spLocks noGrp="1"/>
          </p:cNvSpPr>
          <p:nvPr>
            <p:ph type="title"/>
          </p:nvPr>
        </p:nvSpPr>
        <p:spPr>
          <a:xfrm>
            <a:off x="457200" y="0"/>
            <a:ext cx="8229600" cy="865188"/>
          </a:xfrm>
        </p:spPr>
        <p:txBody>
          <a:bodyPr/>
          <a:lstStyle/>
          <a:p>
            <a:r>
              <a:rPr lang="en-US" dirty="0"/>
              <a:t>3. Salvage of cargo</a:t>
            </a:r>
            <a:endParaRPr lang="el-GR" dirty="0"/>
          </a:p>
        </p:txBody>
      </p:sp>
      <p:sp>
        <p:nvSpPr>
          <p:cNvPr id="3" name="Content Placeholder 2">
            <a:extLst>
              <a:ext uri="{FF2B5EF4-FFF2-40B4-BE49-F238E27FC236}">
                <a16:creationId xmlns:a16="http://schemas.microsoft.com/office/drawing/2014/main" id="{DF72BB4B-A906-4CBE-88CB-573DE30B01C8}"/>
              </a:ext>
            </a:extLst>
          </p:cNvPr>
          <p:cNvSpPr>
            <a:spLocks noGrp="1"/>
          </p:cNvSpPr>
          <p:nvPr>
            <p:ph idx="1"/>
          </p:nvPr>
        </p:nvSpPr>
        <p:spPr>
          <a:xfrm>
            <a:off x="457200" y="865188"/>
            <a:ext cx="8229600" cy="4525963"/>
          </a:xfrm>
        </p:spPr>
        <p:txBody>
          <a:bodyPr/>
          <a:lstStyle/>
          <a:p>
            <a:r>
              <a:rPr lang="en-GB" dirty="0">
                <a:solidFill>
                  <a:schemeClr val="tx1"/>
                </a:solidFill>
              </a:rPr>
              <a:t>Salvors and cargo insurers reached an agreement to salve the cargo under an LOF2011 contract</a:t>
            </a:r>
            <a:endParaRPr lang="el-GR" dirty="0">
              <a:solidFill>
                <a:schemeClr val="tx1"/>
              </a:solidFill>
            </a:endParaRPr>
          </a:p>
          <a:p>
            <a:r>
              <a:rPr lang="en-US" dirty="0">
                <a:solidFill>
                  <a:schemeClr val="tx1"/>
                </a:solidFill>
              </a:rPr>
              <a:t>In the absence of an LOF agreement with the ship’s insurers, the LOF regime proved to be a useful tool even for cargo interests under the circumstances</a:t>
            </a:r>
          </a:p>
          <a:p>
            <a:r>
              <a:rPr lang="en-US" dirty="0">
                <a:solidFill>
                  <a:schemeClr val="tx1"/>
                </a:solidFill>
              </a:rPr>
              <a:t>There were 3,728 MT of ferronickel cargo with a sound value of € 6.12 million </a:t>
            </a:r>
          </a:p>
          <a:p>
            <a:r>
              <a:rPr lang="en-US" dirty="0">
                <a:solidFill>
                  <a:schemeClr val="tx1"/>
                </a:solidFill>
              </a:rPr>
              <a:t>The ferronickel was not damaged by being immersed in seawater and required only washing down with fresh water</a:t>
            </a:r>
          </a:p>
          <a:p>
            <a:endParaRPr lang="en-US" dirty="0"/>
          </a:p>
          <a:p>
            <a:endParaRPr lang="el-GR" dirty="0"/>
          </a:p>
        </p:txBody>
      </p:sp>
      <p:sp>
        <p:nvSpPr>
          <p:cNvPr id="4" name="Slide Number Placeholder 3">
            <a:extLst>
              <a:ext uri="{FF2B5EF4-FFF2-40B4-BE49-F238E27FC236}">
                <a16:creationId xmlns:a16="http://schemas.microsoft.com/office/drawing/2014/main" id="{2A6459FB-13EE-473D-9D96-DAE3A8A45C08}"/>
              </a:ext>
            </a:extLst>
          </p:cNvPr>
          <p:cNvSpPr>
            <a:spLocks noGrp="1"/>
          </p:cNvSpPr>
          <p:nvPr>
            <p:ph type="sldNum" sz="quarter" idx="12"/>
          </p:nvPr>
        </p:nvSpPr>
        <p:spPr/>
        <p:txBody>
          <a:bodyPr/>
          <a:lstStyle/>
          <a:p>
            <a:fld id="{3C5FC093-60CE-407F-B1DA-F02F754031F4}" type="slidenum">
              <a:rPr lang="el-GR" smtClean="0"/>
              <a:t>29</a:t>
            </a:fld>
            <a:endParaRPr lang="el-GR" dirty="0"/>
          </a:p>
        </p:txBody>
      </p:sp>
      <p:pic>
        <p:nvPicPr>
          <p:cNvPr id="6" name="Picture 5">
            <a:extLst>
              <a:ext uri="{FF2B5EF4-FFF2-40B4-BE49-F238E27FC236}">
                <a16:creationId xmlns:a16="http://schemas.microsoft.com/office/drawing/2014/main" id="{A769E85F-777A-486E-BA67-974A9BA07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289" y="4437112"/>
            <a:ext cx="2764545" cy="2284363"/>
          </a:xfrm>
          <a:prstGeom prst="rect">
            <a:avLst/>
          </a:prstGeom>
        </p:spPr>
      </p:pic>
    </p:spTree>
    <p:extLst>
      <p:ext uri="{BB962C8B-B14F-4D97-AF65-F5344CB8AC3E}">
        <p14:creationId xmlns:p14="http://schemas.microsoft.com/office/powerpoint/2010/main" val="1701779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3C5FC093-60CE-407F-B1DA-F02F754031F4}" type="slidenum">
              <a:rPr lang="el-GR" smtClean="0"/>
              <a:t>3</a:t>
            </a:fld>
            <a:endParaRPr lang="el-GR" dirty="0"/>
          </a:p>
        </p:txBody>
      </p:sp>
      <p:sp>
        <p:nvSpPr>
          <p:cNvPr id="3" name="Content Placeholder 2">
            <a:extLst>
              <a:ext uri="{FF2B5EF4-FFF2-40B4-BE49-F238E27FC236}">
                <a16:creationId xmlns:a16="http://schemas.microsoft.com/office/drawing/2014/main" id="{28F15B4F-6CC5-4C23-B11B-98A83F10FFB4}"/>
              </a:ext>
            </a:extLst>
          </p:cNvPr>
          <p:cNvSpPr>
            <a:spLocks noGrp="1"/>
          </p:cNvSpPr>
          <p:nvPr>
            <p:ph idx="1"/>
          </p:nvPr>
        </p:nvSpPr>
        <p:spPr>
          <a:xfrm>
            <a:off x="313678" y="1124744"/>
            <a:ext cx="3932675" cy="1784866"/>
          </a:xfrm>
        </p:spPr>
        <p:txBody>
          <a:bodyPr>
            <a:normAutofit/>
          </a:bodyPr>
          <a:lstStyle/>
          <a:p>
            <a:r>
              <a:rPr lang="en-GB" sz="1600" dirty="0">
                <a:solidFill>
                  <a:schemeClr val="tx1"/>
                </a:solidFill>
              </a:rPr>
              <a:t>The Kafirea Strait between Andros and the famous Cavo d’Oro on the southern tip of Evia Island is one of the most dangerous stretches of water in the Mediterranean </a:t>
            </a:r>
            <a:endParaRPr lang="el-GR" sz="1600" dirty="0">
              <a:solidFill>
                <a:schemeClr val="tx1"/>
              </a:solidFill>
            </a:endParaRPr>
          </a:p>
          <a:p>
            <a:endParaRPr lang="el-GR" sz="1600" dirty="0">
              <a:solidFill>
                <a:schemeClr val="tx1"/>
              </a:solidFill>
            </a:endParaRPr>
          </a:p>
          <a:p>
            <a:endParaRPr lang="el-GR" sz="1600" dirty="0"/>
          </a:p>
        </p:txBody>
      </p:sp>
      <p:pic>
        <p:nvPicPr>
          <p:cNvPr id="18" name="Picture 17">
            <a:extLst>
              <a:ext uri="{FF2B5EF4-FFF2-40B4-BE49-F238E27FC236}">
                <a16:creationId xmlns:a16="http://schemas.microsoft.com/office/drawing/2014/main" id="{A52915BD-B13B-4E29-A151-88259041D221}"/>
              </a:ext>
            </a:extLst>
          </p:cNvPr>
          <p:cNvPicPr>
            <a:picLocks noChangeAspect="1"/>
          </p:cNvPicPr>
          <p:nvPr/>
        </p:nvPicPr>
        <p:blipFill>
          <a:blip r:embed="rId2"/>
          <a:stretch>
            <a:fillRect/>
          </a:stretch>
        </p:blipFill>
        <p:spPr>
          <a:xfrm>
            <a:off x="4897648" y="548680"/>
            <a:ext cx="3936553" cy="3861048"/>
          </a:xfrm>
          <a:prstGeom prst="rect">
            <a:avLst/>
          </a:prstGeom>
        </p:spPr>
      </p:pic>
      <p:sp>
        <p:nvSpPr>
          <p:cNvPr id="19" name="Rectangle 18">
            <a:extLst>
              <a:ext uri="{FF2B5EF4-FFF2-40B4-BE49-F238E27FC236}">
                <a16:creationId xmlns:a16="http://schemas.microsoft.com/office/drawing/2014/main" id="{F190D880-01DF-40DF-8224-B3F29A5CFA67}"/>
              </a:ext>
            </a:extLst>
          </p:cNvPr>
          <p:cNvSpPr/>
          <p:nvPr/>
        </p:nvSpPr>
        <p:spPr>
          <a:xfrm>
            <a:off x="4355976" y="4725144"/>
            <a:ext cx="4572000" cy="1569660"/>
          </a:xfrm>
          <a:prstGeom prst="rect">
            <a:avLst/>
          </a:prstGeom>
        </p:spPr>
        <p:txBody>
          <a:bodyPr>
            <a:spAutoFit/>
          </a:bodyPr>
          <a:lstStyle/>
          <a:p>
            <a:pPr marL="285750" indent="-285750">
              <a:buFont typeface="Arial" panose="020B0604020202020204" pitchFamily="34" charset="0"/>
              <a:buChar char="•"/>
            </a:pPr>
            <a:r>
              <a:rPr lang="en-GB" sz="1600" dirty="0">
                <a:latin typeface="+mj-lt"/>
              </a:rPr>
              <a:t>The combination of strong winds, strong currents and rocky shores in the narrow strait makes the area a very dangerous sea passage. A significant number of shipping accidents have happened in the area</a:t>
            </a:r>
            <a:endParaRPr lang="en-US" sz="1600" dirty="0">
              <a:latin typeface="+mj-lt"/>
            </a:endParaRPr>
          </a:p>
        </p:txBody>
      </p:sp>
      <p:pic>
        <p:nvPicPr>
          <p:cNvPr id="20" name="Picture 2">
            <a:extLst>
              <a:ext uri="{FF2B5EF4-FFF2-40B4-BE49-F238E27FC236}">
                <a16:creationId xmlns:a16="http://schemas.microsoft.com/office/drawing/2014/main" id="{B2EB379A-6E65-4A3F-8B24-03244EFE6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24"/>
          <a:stretch/>
        </p:blipFill>
        <p:spPr bwMode="auto">
          <a:xfrm>
            <a:off x="457200" y="3068960"/>
            <a:ext cx="3360385" cy="344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a:extLst>
              <a:ext uri="{FF2B5EF4-FFF2-40B4-BE49-F238E27FC236}">
                <a16:creationId xmlns:a16="http://schemas.microsoft.com/office/drawing/2014/main" id="{04E52180-F6BF-4055-B229-FCB002D405BE}"/>
              </a:ext>
            </a:extLst>
          </p:cNvPr>
          <p:cNvSpPr>
            <a:spLocks noGrp="1"/>
          </p:cNvSpPr>
          <p:nvPr>
            <p:ph type="title"/>
          </p:nvPr>
        </p:nvSpPr>
        <p:spPr>
          <a:xfrm>
            <a:off x="457200" y="0"/>
            <a:ext cx="2314600" cy="476672"/>
          </a:xfrm>
        </p:spPr>
        <p:txBody>
          <a:bodyPr/>
          <a:lstStyle/>
          <a:p>
            <a:r>
              <a:rPr lang="en-US" sz="1600" dirty="0"/>
              <a:t>The Incident</a:t>
            </a:r>
            <a:endParaRPr lang="el-GR" sz="1600" dirty="0"/>
          </a:p>
        </p:txBody>
      </p:sp>
    </p:spTree>
    <p:extLst>
      <p:ext uri="{BB962C8B-B14F-4D97-AF65-F5344CB8AC3E}">
        <p14:creationId xmlns:p14="http://schemas.microsoft.com/office/powerpoint/2010/main" val="3450738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32B7-BEE8-456A-9DF6-C511478BA938}"/>
              </a:ext>
            </a:extLst>
          </p:cNvPr>
          <p:cNvSpPr>
            <a:spLocks noGrp="1"/>
          </p:cNvSpPr>
          <p:nvPr>
            <p:ph type="title"/>
          </p:nvPr>
        </p:nvSpPr>
        <p:spPr>
          <a:xfrm>
            <a:off x="457200" y="0"/>
            <a:ext cx="2314600" cy="620688"/>
          </a:xfrm>
        </p:spPr>
        <p:txBody>
          <a:bodyPr/>
          <a:lstStyle/>
          <a:p>
            <a:r>
              <a:rPr lang="en-US" sz="1600" dirty="0"/>
              <a:t>Salvage of cargo</a:t>
            </a:r>
            <a:endParaRPr lang="el-GR" sz="1600" dirty="0"/>
          </a:p>
        </p:txBody>
      </p:sp>
      <p:sp>
        <p:nvSpPr>
          <p:cNvPr id="3" name="Content Placeholder 2">
            <a:extLst>
              <a:ext uri="{FF2B5EF4-FFF2-40B4-BE49-F238E27FC236}">
                <a16:creationId xmlns:a16="http://schemas.microsoft.com/office/drawing/2014/main" id="{A41A7A82-42FA-44E6-80CE-F614F3CB6688}"/>
              </a:ext>
            </a:extLst>
          </p:cNvPr>
          <p:cNvSpPr>
            <a:spLocks noGrp="1"/>
          </p:cNvSpPr>
          <p:nvPr>
            <p:ph idx="1"/>
          </p:nvPr>
        </p:nvSpPr>
        <p:spPr>
          <a:xfrm>
            <a:off x="457200" y="764705"/>
            <a:ext cx="8435280" cy="1872207"/>
          </a:xfrm>
        </p:spPr>
        <p:txBody>
          <a:bodyPr>
            <a:normAutofit fontScale="92500"/>
          </a:bodyPr>
          <a:lstStyle/>
          <a:p>
            <a:r>
              <a:rPr lang="en-US" sz="1900" dirty="0">
                <a:solidFill>
                  <a:schemeClr val="tx1"/>
                </a:solidFill>
              </a:rPr>
              <a:t>The first LOF contract was the recovery of the estimated quantity of cargo remaining inside the hull</a:t>
            </a:r>
          </a:p>
          <a:p>
            <a:r>
              <a:rPr lang="en-GB" sz="1900" dirty="0">
                <a:solidFill>
                  <a:schemeClr val="tx1"/>
                </a:solidFill>
              </a:rPr>
              <a:t>Salvors were unable to recover the cargo quantities remaining trapped under the large wreck pieces prior to the wreck removal operation</a:t>
            </a:r>
            <a:endParaRPr lang="el-GR" sz="1900" dirty="0">
              <a:solidFill>
                <a:schemeClr val="tx1"/>
              </a:solidFill>
            </a:endParaRPr>
          </a:p>
          <a:p>
            <a:r>
              <a:rPr lang="en-US" sz="1900" dirty="0">
                <a:solidFill>
                  <a:schemeClr val="tx1"/>
                </a:solidFill>
              </a:rPr>
              <a:t>A second LOF contract signed with the cargo interests after completion of the wreck removal operation</a:t>
            </a:r>
            <a:endParaRPr lang="el-GR" sz="1900" dirty="0">
              <a:solidFill>
                <a:schemeClr val="tx1"/>
              </a:solidFill>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87E8BB06-4967-4AA0-B9E0-786D87928754}"/>
              </a:ext>
            </a:extLst>
          </p:cNvPr>
          <p:cNvSpPr>
            <a:spLocks noGrp="1"/>
          </p:cNvSpPr>
          <p:nvPr>
            <p:ph type="sldNum" sz="quarter" idx="12"/>
          </p:nvPr>
        </p:nvSpPr>
        <p:spPr/>
        <p:txBody>
          <a:bodyPr/>
          <a:lstStyle/>
          <a:p>
            <a:fld id="{3C5FC093-60CE-407F-B1DA-F02F754031F4}" type="slidenum">
              <a:rPr lang="el-GR" smtClean="0"/>
              <a:t>30</a:t>
            </a:fld>
            <a:endParaRPr lang="el-GR" dirty="0"/>
          </a:p>
        </p:txBody>
      </p:sp>
      <p:pic>
        <p:nvPicPr>
          <p:cNvPr id="5" name="Picture 4"/>
          <p:cNvPicPr>
            <a:picLocks noChangeAspect="1"/>
          </p:cNvPicPr>
          <p:nvPr/>
        </p:nvPicPr>
        <p:blipFill>
          <a:blip r:embed="rId2"/>
          <a:stretch>
            <a:fillRect/>
          </a:stretch>
        </p:blipFill>
        <p:spPr>
          <a:xfrm>
            <a:off x="1387061" y="2636912"/>
            <a:ext cx="6575558" cy="3698752"/>
          </a:xfrm>
          <a:prstGeom prst="rect">
            <a:avLst/>
          </a:prstGeom>
        </p:spPr>
      </p:pic>
    </p:spTree>
    <p:extLst>
      <p:ext uri="{BB962C8B-B14F-4D97-AF65-F5344CB8AC3E}">
        <p14:creationId xmlns:p14="http://schemas.microsoft.com/office/powerpoint/2010/main" val="1417522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55075-2ABA-4723-85AE-DFF4B1EF4732}"/>
              </a:ext>
            </a:extLst>
          </p:cNvPr>
          <p:cNvSpPr>
            <a:spLocks noGrp="1"/>
          </p:cNvSpPr>
          <p:nvPr>
            <p:ph idx="1"/>
          </p:nvPr>
        </p:nvSpPr>
        <p:spPr>
          <a:xfrm>
            <a:off x="460829" y="764704"/>
            <a:ext cx="8229600" cy="4525963"/>
          </a:xfrm>
        </p:spPr>
        <p:txBody>
          <a:bodyPr>
            <a:normAutofit/>
          </a:bodyPr>
          <a:lstStyle/>
          <a:p>
            <a:r>
              <a:rPr lang="en-US" sz="1800" dirty="0">
                <a:solidFill>
                  <a:schemeClr val="tx1"/>
                </a:solidFill>
              </a:rPr>
              <a:t>A crane barge was towed from another Greek port to Andros island</a:t>
            </a:r>
          </a:p>
          <a:p>
            <a:r>
              <a:rPr lang="en-US" sz="1800" dirty="0">
                <a:solidFill>
                  <a:schemeClr val="tx1"/>
                </a:solidFill>
              </a:rPr>
              <a:t>It remained in Gavrion port for necessary deck preparations and to load salvage equipment (magnets, grabs, power packs etc.) </a:t>
            </a:r>
          </a:p>
          <a:p>
            <a:r>
              <a:rPr lang="en-US" sz="1800" dirty="0">
                <a:solidFill>
                  <a:schemeClr val="tx1"/>
                </a:solidFill>
              </a:rPr>
              <a:t>The crane barge was towed </a:t>
            </a:r>
            <a:r>
              <a:rPr lang="en-GB" sz="1800" dirty="0">
                <a:solidFill>
                  <a:schemeClr val="tx1"/>
                </a:solidFill>
              </a:rPr>
              <a:t>to the wreck site by </a:t>
            </a:r>
            <a:r>
              <a:rPr lang="en-US" sz="1800" dirty="0">
                <a:solidFill>
                  <a:schemeClr val="tx1"/>
                </a:solidFill>
              </a:rPr>
              <a:t>one of the salvage tugs</a:t>
            </a:r>
          </a:p>
          <a:p>
            <a:pPr marL="0" indent="0">
              <a:buNone/>
            </a:pPr>
            <a:endParaRPr lang="en-US" sz="1800" dirty="0"/>
          </a:p>
          <a:p>
            <a:endParaRPr lang="el-GR" dirty="0"/>
          </a:p>
        </p:txBody>
      </p:sp>
      <p:sp>
        <p:nvSpPr>
          <p:cNvPr id="4" name="Slide Number Placeholder 3">
            <a:extLst>
              <a:ext uri="{FF2B5EF4-FFF2-40B4-BE49-F238E27FC236}">
                <a16:creationId xmlns:a16="http://schemas.microsoft.com/office/drawing/2014/main" id="{A193E94B-1E71-4A37-ADE8-F0C9B3B27AD7}"/>
              </a:ext>
            </a:extLst>
          </p:cNvPr>
          <p:cNvSpPr>
            <a:spLocks noGrp="1"/>
          </p:cNvSpPr>
          <p:nvPr>
            <p:ph type="sldNum" sz="quarter" idx="12"/>
          </p:nvPr>
        </p:nvSpPr>
        <p:spPr/>
        <p:txBody>
          <a:bodyPr/>
          <a:lstStyle/>
          <a:p>
            <a:fld id="{3C5FC093-60CE-407F-B1DA-F02F754031F4}" type="slidenum">
              <a:rPr lang="el-GR" smtClean="0"/>
              <a:t>31</a:t>
            </a:fld>
            <a:endParaRPr lang="el-GR" dirty="0"/>
          </a:p>
        </p:txBody>
      </p:sp>
      <p:pic>
        <p:nvPicPr>
          <p:cNvPr id="5" name="Picture 4"/>
          <p:cNvPicPr>
            <a:picLocks noChangeAspect="1"/>
          </p:cNvPicPr>
          <p:nvPr/>
        </p:nvPicPr>
        <p:blipFill>
          <a:blip r:embed="rId2"/>
          <a:stretch>
            <a:fillRect/>
          </a:stretch>
        </p:blipFill>
        <p:spPr>
          <a:xfrm>
            <a:off x="1173505" y="2528960"/>
            <a:ext cx="6804248" cy="3827390"/>
          </a:xfrm>
          <a:prstGeom prst="rect">
            <a:avLst/>
          </a:prstGeom>
        </p:spPr>
      </p:pic>
      <p:sp>
        <p:nvSpPr>
          <p:cNvPr id="8" name="Title 1">
            <a:extLst>
              <a:ext uri="{FF2B5EF4-FFF2-40B4-BE49-F238E27FC236}">
                <a16:creationId xmlns:a16="http://schemas.microsoft.com/office/drawing/2014/main" id="{97CC4D2B-DD23-42FA-AE72-B12F38BF8367}"/>
              </a:ext>
            </a:extLst>
          </p:cNvPr>
          <p:cNvSpPr txBox="1">
            <a:spLocks/>
          </p:cNvSpPr>
          <p:nvPr/>
        </p:nvSpPr>
        <p:spPr>
          <a:xfrm>
            <a:off x="457200" y="0"/>
            <a:ext cx="2314600"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Salvage of cargo</a:t>
            </a:r>
            <a:endParaRPr lang="el-GR" sz="1600" dirty="0"/>
          </a:p>
        </p:txBody>
      </p:sp>
    </p:spTree>
    <p:extLst>
      <p:ext uri="{BB962C8B-B14F-4D97-AF65-F5344CB8AC3E}">
        <p14:creationId xmlns:p14="http://schemas.microsoft.com/office/powerpoint/2010/main" val="3775486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55075-2ABA-4723-85AE-DFF4B1EF4732}"/>
              </a:ext>
            </a:extLst>
          </p:cNvPr>
          <p:cNvSpPr>
            <a:spLocks noGrp="1"/>
          </p:cNvSpPr>
          <p:nvPr>
            <p:ph idx="1"/>
          </p:nvPr>
        </p:nvSpPr>
        <p:spPr>
          <a:xfrm>
            <a:off x="749348" y="732122"/>
            <a:ext cx="7787208" cy="1224136"/>
          </a:xfrm>
        </p:spPr>
        <p:txBody>
          <a:bodyPr>
            <a:noAutofit/>
          </a:bodyPr>
          <a:lstStyle/>
          <a:p>
            <a:r>
              <a:rPr lang="en-US" sz="1800" dirty="0">
                <a:solidFill>
                  <a:schemeClr val="tx1"/>
                </a:solidFill>
              </a:rPr>
              <a:t>The salvage tug assisted the positioning of the barge above the wreck by dropping her anchors to specific places</a:t>
            </a:r>
          </a:p>
          <a:p>
            <a:r>
              <a:rPr lang="en-US" sz="1800" dirty="0">
                <a:solidFill>
                  <a:schemeClr val="tx1"/>
                </a:solidFill>
              </a:rPr>
              <a:t>Divers marked the area and assist the cargo recovery </a:t>
            </a:r>
          </a:p>
          <a:p>
            <a:r>
              <a:rPr lang="en-US" sz="1800" dirty="0">
                <a:solidFill>
                  <a:schemeClr val="tx1"/>
                </a:solidFill>
              </a:rPr>
              <a:t>Oil booms were deployed to minimize the risk pollution </a:t>
            </a:r>
          </a:p>
          <a:p>
            <a:pPr marL="0" indent="0">
              <a:buNone/>
            </a:pPr>
            <a:endParaRPr lang="en-US" sz="2000" dirty="0"/>
          </a:p>
          <a:p>
            <a:endParaRPr lang="el-GR" sz="2000" dirty="0"/>
          </a:p>
        </p:txBody>
      </p:sp>
      <p:sp>
        <p:nvSpPr>
          <p:cNvPr id="4" name="Slide Number Placeholder 3">
            <a:extLst>
              <a:ext uri="{FF2B5EF4-FFF2-40B4-BE49-F238E27FC236}">
                <a16:creationId xmlns:a16="http://schemas.microsoft.com/office/drawing/2014/main" id="{A193E94B-1E71-4A37-ADE8-F0C9B3B27AD7}"/>
              </a:ext>
            </a:extLst>
          </p:cNvPr>
          <p:cNvSpPr>
            <a:spLocks noGrp="1"/>
          </p:cNvSpPr>
          <p:nvPr>
            <p:ph type="sldNum" sz="quarter" idx="12"/>
          </p:nvPr>
        </p:nvSpPr>
        <p:spPr/>
        <p:txBody>
          <a:bodyPr/>
          <a:lstStyle/>
          <a:p>
            <a:fld id="{3C5FC093-60CE-407F-B1DA-F02F754031F4}" type="slidenum">
              <a:rPr lang="el-GR" smtClean="0"/>
              <a:t>32</a:t>
            </a:fld>
            <a:endParaRPr lang="el-GR" dirty="0"/>
          </a:p>
        </p:txBody>
      </p:sp>
      <p:pic>
        <p:nvPicPr>
          <p:cNvPr id="6" name="Picture 5"/>
          <p:cNvPicPr>
            <a:picLocks noChangeAspect="1"/>
          </p:cNvPicPr>
          <p:nvPr/>
        </p:nvPicPr>
        <p:blipFill>
          <a:blip r:embed="rId2"/>
          <a:stretch>
            <a:fillRect/>
          </a:stretch>
        </p:blipFill>
        <p:spPr>
          <a:xfrm>
            <a:off x="899592" y="2139701"/>
            <a:ext cx="7496264" cy="4216649"/>
          </a:xfrm>
          <a:prstGeom prst="rect">
            <a:avLst/>
          </a:prstGeom>
        </p:spPr>
      </p:pic>
      <p:sp>
        <p:nvSpPr>
          <p:cNvPr id="8" name="Title 1">
            <a:extLst>
              <a:ext uri="{FF2B5EF4-FFF2-40B4-BE49-F238E27FC236}">
                <a16:creationId xmlns:a16="http://schemas.microsoft.com/office/drawing/2014/main" id="{5ACF0EEC-4039-4B84-899C-AF6CE65DB3E8}"/>
              </a:ext>
            </a:extLst>
          </p:cNvPr>
          <p:cNvSpPr txBox="1">
            <a:spLocks/>
          </p:cNvSpPr>
          <p:nvPr/>
        </p:nvSpPr>
        <p:spPr>
          <a:xfrm>
            <a:off x="457200" y="0"/>
            <a:ext cx="2314600"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Salvage of cargo</a:t>
            </a:r>
            <a:endParaRPr lang="el-GR" sz="1600" dirty="0"/>
          </a:p>
        </p:txBody>
      </p:sp>
    </p:spTree>
    <p:extLst>
      <p:ext uri="{BB962C8B-B14F-4D97-AF65-F5344CB8AC3E}">
        <p14:creationId xmlns:p14="http://schemas.microsoft.com/office/powerpoint/2010/main" val="337325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9C9DC4-2E5C-4DA0-9E42-F6AB67CED149}"/>
              </a:ext>
            </a:extLst>
          </p:cNvPr>
          <p:cNvSpPr>
            <a:spLocks noGrp="1"/>
          </p:cNvSpPr>
          <p:nvPr>
            <p:ph idx="1"/>
          </p:nvPr>
        </p:nvSpPr>
        <p:spPr>
          <a:xfrm>
            <a:off x="730918" y="980728"/>
            <a:ext cx="7982304" cy="1152128"/>
          </a:xfrm>
        </p:spPr>
        <p:txBody>
          <a:bodyPr>
            <a:normAutofit/>
          </a:bodyPr>
          <a:lstStyle/>
          <a:p>
            <a:r>
              <a:rPr lang="en-US" sz="2000" dirty="0">
                <a:solidFill>
                  <a:schemeClr val="tx1"/>
                </a:solidFill>
              </a:rPr>
              <a:t>The crane’s grab was used to recover the large quantities of cargo lying mainly on tank top of cargo hold</a:t>
            </a:r>
            <a:endParaRPr lang="el-GR" sz="2000" dirty="0"/>
          </a:p>
        </p:txBody>
      </p:sp>
      <p:sp>
        <p:nvSpPr>
          <p:cNvPr id="4" name="Slide Number Placeholder 3">
            <a:extLst>
              <a:ext uri="{FF2B5EF4-FFF2-40B4-BE49-F238E27FC236}">
                <a16:creationId xmlns:a16="http://schemas.microsoft.com/office/drawing/2014/main" id="{715DD7F9-F4B6-43E1-A19A-9874C58426C4}"/>
              </a:ext>
            </a:extLst>
          </p:cNvPr>
          <p:cNvSpPr>
            <a:spLocks noGrp="1"/>
          </p:cNvSpPr>
          <p:nvPr>
            <p:ph type="sldNum" sz="quarter" idx="12"/>
          </p:nvPr>
        </p:nvSpPr>
        <p:spPr/>
        <p:txBody>
          <a:bodyPr/>
          <a:lstStyle/>
          <a:p>
            <a:fld id="{3C5FC093-60CE-407F-B1DA-F02F754031F4}" type="slidenum">
              <a:rPr lang="el-GR" smtClean="0"/>
              <a:t>33</a:t>
            </a:fld>
            <a:endParaRPr lang="el-G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706987"/>
            <a:ext cx="4320001" cy="3240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835" y="2706987"/>
            <a:ext cx="4319999" cy="3240000"/>
          </a:xfrm>
          <a:prstGeom prst="rect">
            <a:avLst/>
          </a:prstGeom>
        </p:spPr>
      </p:pic>
      <p:sp>
        <p:nvSpPr>
          <p:cNvPr id="9" name="Title 1">
            <a:extLst>
              <a:ext uri="{FF2B5EF4-FFF2-40B4-BE49-F238E27FC236}">
                <a16:creationId xmlns:a16="http://schemas.microsoft.com/office/drawing/2014/main" id="{1F0C60B5-E543-430A-998B-3ADD2937E2B2}"/>
              </a:ext>
            </a:extLst>
          </p:cNvPr>
          <p:cNvSpPr txBox="1">
            <a:spLocks/>
          </p:cNvSpPr>
          <p:nvPr/>
        </p:nvSpPr>
        <p:spPr>
          <a:xfrm>
            <a:off x="457200" y="0"/>
            <a:ext cx="2314600"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Salvage of cargo</a:t>
            </a:r>
            <a:endParaRPr lang="el-GR" sz="1600" dirty="0"/>
          </a:p>
        </p:txBody>
      </p:sp>
    </p:spTree>
    <p:extLst>
      <p:ext uri="{BB962C8B-B14F-4D97-AF65-F5344CB8AC3E}">
        <p14:creationId xmlns:p14="http://schemas.microsoft.com/office/powerpoint/2010/main" val="267019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9C9DC4-2E5C-4DA0-9E42-F6AB67CED149}"/>
              </a:ext>
            </a:extLst>
          </p:cNvPr>
          <p:cNvSpPr>
            <a:spLocks noGrp="1"/>
          </p:cNvSpPr>
          <p:nvPr>
            <p:ph idx="1"/>
          </p:nvPr>
        </p:nvSpPr>
        <p:spPr>
          <a:xfrm>
            <a:off x="107504" y="656691"/>
            <a:ext cx="4680520" cy="1944215"/>
          </a:xfrm>
        </p:spPr>
        <p:txBody>
          <a:bodyPr>
            <a:normAutofit/>
          </a:bodyPr>
          <a:lstStyle/>
          <a:p>
            <a:r>
              <a:rPr lang="en-US" sz="1800" dirty="0">
                <a:solidFill>
                  <a:schemeClr val="tx1"/>
                </a:solidFill>
              </a:rPr>
              <a:t>Dredging pumps driven by divers were used to recover the cargo from the confined spaces and sea bed </a:t>
            </a:r>
            <a:endParaRPr lang="el-GR" sz="1800" dirty="0">
              <a:solidFill>
                <a:schemeClr val="tx1"/>
              </a:solidFill>
            </a:endParaRPr>
          </a:p>
          <a:p>
            <a:r>
              <a:rPr lang="en-US" sz="1800" dirty="0">
                <a:solidFill>
                  <a:schemeClr val="tx1"/>
                </a:solidFill>
              </a:rPr>
              <a:t>Cargo stored on the deck of the barge and washed with fresh water at various intervals</a:t>
            </a:r>
          </a:p>
          <a:p>
            <a:endParaRPr lang="el-GR" dirty="0"/>
          </a:p>
        </p:txBody>
      </p:sp>
      <p:sp>
        <p:nvSpPr>
          <p:cNvPr id="4" name="Slide Number Placeholder 3">
            <a:extLst>
              <a:ext uri="{FF2B5EF4-FFF2-40B4-BE49-F238E27FC236}">
                <a16:creationId xmlns:a16="http://schemas.microsoft.com/office/drawing/2014/main" id="{715DD7F9-F4B6-43E1-A19A-9874C58426C4}"/>
              </a:ext>
            </a:extLst>
          </p:cNvPr>
          <p:cNvSpPr>
            <a:spLocks noGrp="1"/>
          </p:cNvSpPr>
          <p:nvPr>
            <p:ph type="sldNum" sz="quarter" idx="12"/>
          </p:nvPr>
        </p:nvSpPr>
        <p:spPr/>
        <p:txBody>
          <a:bodyPr/>
          <a:lstStyle/>
          <a:p>
            <a:fld id="{3C5FC093-60CE-407F-B1DA-F02F754031F4}" type="slidenum">
              <a:rPr lang="el-GR" smtClean="0"/>
              <a:t>34</a:t>
            </a:fld>
            <a:endParaRPr lang="el-GR" dirty="0"/>
          </a:p>
        </p:txBody>
      </p:sp>
      <p:pic>
        <p:nvPicPr>
          <p:cNvPr id="6" name="Picture 4" descr="IMG_07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150" y="1628799"/>
            <a:ext cx="3813150" cy="5092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959041"/>
            <a:ext cx="5004048" cy="3753036"/>
          </a:xfrm>
          <a:prstGeom prst="rect">
            <a:avLst/>
          </a:prstGeom>
        </p:spPr>
      </p:pic>
      <p:sp>
        <p:nvSpPr>
          <p:cNvPr id="9" name="Title 1">
            <a:extLst>
              <a:ext uri="{FF2B5EF4-FFF2-40B4-BE49-F238E27FC236}">
                <a16:creationId xmlns:a16="http://schemas.microsoft.com/office/drawing/2014/main" id="{DFD189C4-4F5B-4C65-9214-A5B400837A97}"/>
              </a:ext>
            </a:extLst>
          </p:cNvPr>
          <p:cNvSpPr txBox="1">
            <a:spLocks/>
          </p:cNvSpPr>
          <p:nvPr/>
        </p:nvSpPr>
        <p:spPr>
          <a:xfrm>
            <a:off x="467544" y="11088"/>
            <a:ext cx="2314600"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Salvage of cargo</a:t>
            </a:r>
            <a:endParaRPr lang="el-GR" sz="1600" dirty="0"/>
          </a:p>
        </p:txBody>
      </p:sp>
    </p:spTree>
    <p:extLst>
      <p:ext uri="{BB962C8B-B14F-4D97-AF65-F5344CB8AC3E}">
        <p14:creationId xmlns:p14="http://schemas.microsoft.com/office/powerpoint/2010/main" val="279177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CB25F3-6089-4A85-AB6D-4560B848C6BB}"/>
              </a:ext>
            </a:extLst>
          </p:cNvPr>
          <p:cNvSpPr>
            <a:spLocks noGrp="1"/>
          </p:cNvSpPr>
          <p:nvPr>
            <p:ph idx="1"/>
          </p:nvPr>
        </p:nvSpPr>
        <p:spPr>
          <a:xfrm>
            <a:off x="457200" y="764704"/>
            <a:ext cx="8229600" cy="4525963"/>
          </a:xfrm>
        </p:spPr>
        <p:txBody>
          <a:bodyPr/>
          <a:lstStyle/>
          <a:p>
            <a:r>
              <a:rPr lang="en-US" sz="1800" dirty="0">
                <a:solidFill>
                  <a:schemeClr val="tx1"/>
                </a:solidFill>
              </a:rPr>
              <a:t>Due to the delay in the wreck removal operation, the cargo had settled into lumps making it harder to be pumped out</a:t>
            </a:r>
          </a:p>
          <a:p>
            <a:r>
              <a:rPr lang="en-US" sz="1800" dirty="0">
                <a:solidFill>
                  <a:schemeClr val="tx1"/>
                </a:solidFill>
              </a:rPr>
              <a:t>It took more effort and time for the divers to break the lumps apart to allow pumping</a:t>
            </a:r>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7CFAC99B-7177-4E5C-BD4D-3DABF253AE2C}"/>
              </a:ext>
            </a:extLst>
          </p:cNvPr>
          <p:cNvSpPr>
            <a:spLocks noGrp="1"/>
          </p:cNvSpPr>
          <p:nvPr>
            <p:ph type="sldNum" sz="quarter" idx="12"/>
          </p:nvPr>
        </p:nvSpPr>
        <p:spPr/>
        <p:txBody>
          <a:bodyPr/>
          <a:lstStyle/>
          <a:p>
            <a:fld id="{3C5FC093-60CE-407F-B1DA-F02F754031F4}" type="slidenum">
              <a:rPr lang="el-GR" smtClean="0"/>
              <a:t>35</a:t>
            </a:fld>
            <a:endParaRPr lang="el-G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2991452"/>
            <a:ext cx="2797517" cy="3730023"/>
          </a:xfrm>
          <a:prstGeom prst="rect">
            <a:avLst/>
          </a:prstGeom>
        </p:spPr>
      </p:pic>
      <p:pic>
        <p:nvPicPr>
          <p:cNvPr id="9" name="Picture 8"/>
          <p:cNvPicPr>
            <a:picLocks noChangeAspect="1"/>
          </p:cNvPicPr>
          <p:nvPr/>
        </p:nvPicPr>
        <p:blipFill>
          <a:blip r:embed="rId3"/>
          <a:stretch>
            <a:fillRect/>
          </a:stretch>
        </p:blipFill>
        <p:spPr>
          <a:xfrm>
            <a:off x="118298" y="3356992"/>
            <a:ext cx="5981303" cy="3364483"/>
          </a:xfrm>
          <a:prstGeom prst="rect">
            <a:avLst/>
          </a:prstGeom>
        </p:spPr>
      </p:pic>
      <p:sp>
        <p:nvSpPr>
          <p:cNvPr id="10" name="Title 1">
            <a:extLst>
              <a:ext uri="{FF2B5EF4-FFF2-40B4-BE49-F238E27FC236}">
                <a16:creationId xmlns:a16="http://schemas.microsoft.com/office/drawing/2014/main" id="{05011C4F-8B8F-49B6-8B90-72725DB4BA47}"/>
              </a:ext>
            </a:extLst>
          </p:cNvPr>
          <p:cNvSpPr txBox="1">
            <a:spLocks/>
          </p:cNvSpPr>
          <p:nvPr/>
        </p:nvSpPr>
        <p:spPr>
          <a:xfrm>
            <a:off x="457200" y="0"/>
            <a:ext cx="2314600"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Salvage of cargo</a:t>
            </a:r>
            <a:endParaRPr lang="el-GR" sz="1600" dirty="0"/>
          </a:p>
        </p:txBody>
      </p:sp>
    </p:spTree>
    <p:extLst>
      <p:ext uri="{BB962C8B-B14F-4D97-AF65-F5344CB8AC3E}">
        <p14:creationId xmlns:p14="http://schemas.microsoft.com/office/powerpoint/2010/main" val="2601421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9356-0374-40A5-A733-8878DCC1DC55}"/>
              </a:ext>
            </a:extLst>
          </p:cNvPr>
          <p:cNvSpPr>
            <a:spLocks noGrp="1"/>
          </p:cNvSpPr>
          <p:nvPr>
            <p:ph type="title"/>
          </p:nvPr>
        </p:nvSpPr>
        <p:spPr>
          <a:xfrm>
            <a:off x="457200" y="0"/>
            <a:ext cx="2530624" cy="548680"/>
          </a:xfrm>
        </p:spPr>
        <p:txBody>
          <a:bodyPr/>
          <a:lstStyle/>
          <a:p>
            <a:r>
              <a:rPr lang="en-US" sz="1600" dirty="0"/>
              <a:t>Salvage of cargo</a:t>
            </a:r>
            <a:endParaRPr lang="el-GR" sz="1600" dirty="0"/>
          </a:p>
        </p:txBody>
      </p:sp>
      <p:sp>
        <p:nvSpPr>
          <p:cNvPr id="3" name="Content Placeholder 2">
            <a:extLst>
              <a:ext uri="{FF2B5EF4-FFF2-40B4-BE49-F238E27FC236}">
                <a16:creationId xmlns:a16="http://schemas.microsoft.com/office/drawing/2014/main" id="{B0BC7E84-287F-4742-ABE1-F06982796121}"/>
              </a:ext>
            </a:extLst>
          </p:cNvPr>
          <p:cNvSpPr>
            <a:spLocks noGrp="1"/>
          </p:cNvSpPr>
          <p:nvPr>
            <p:ph idx="1"/>
          </p:nvPr>
        </p:nvSpPr>
        <p:spPr>
          <a:xfrm>
            <a:off x="457200" y="627535"/>
            <a:ext cx="8229600" cy="4525963"/>
          </a:xfrm>
        </p:spPr>
        <p:txBody>
          <a:bodyPr/>
          <a:lstStyle/>
          <a:p>
            <a:r>
              <a:rPr lang="en-US" sz="2000" dirty="0">
                <a:solidFill>
                  <a:schemeClr val="tx1"/>
                </a:solidFill>
              </a:rPr>
              <a:t>The crane barge was towed, 4 times, to place of delivery of cargo which was on the mainland some 80 nm from the Casualty site</a:t>
            </a:r>
          </a:p>
          <a:p>
            <a:r>
              <a:rPr lang="en-GB" sz="2000" dirty="0">
                <a:solidFill>
                  <a:schemeClr val="tx1"/>
                </a:solidFill>
              </a:rPr>
              <a:t>Salvors discharged the recovered cargo ashore by using the grab of the crane barge </a:t>
            </a:r>
          </a:p>
          <a:p>
            <a:r>
              <a:rPr lang="en-US" sz="2000" dirty="0">
                <a:solidFill>
                  <a:schemeClr val="tx1"/>
                </a:solidFill>
              </a:rPr>
              <a:t>The first phase of the cargo recovery operation lasted 38 days and second phase lasted 22 days</a:t>
            </a:r>
          </a:p>
          <a:p>
            <a:pPr marL="0" indent="0">
              <a:buNone/>
            </a:pPr>
            <a:endParaRPr lang="el-GR" dirty="0">
              <a:solidFill>
                <a:schemeClr val="tx1"/>
              </a:solidFill>
            </a:endParaRPr>
          </a:p>
          <a:p>
            <a:endParaRPr lang="el-GR" dirty="0"/>
          </a:p>
        </p:txBody>
      </p:sp>
      <p:sp>
        <p:nvSpPr>
          <p:cNvPr id="4" name="Slide Number Placeholder 3">
            <a:extLst>
              <a:ext uri="{FF2B5EF4-FFF2-40B4-BE49-F238E27FC236}">
                <a16:creationId xmlns:a16="http://schemas.microsoft.com/office/drawing/2014/main" id="{38E32DA7-460A-4BF9-A512-3FA8F43068DF}"/>
              </a:ext>
            </a:extLst>
          </p:cNvPr>
          <p:cNvSpPr>
            <a:spLocks noGrp="1"/>
          </p:cNvSpPr>
          <p:nvPr>
            <p:ph type="sldNum" sz="quarter" idx="12"/>
          </p:nvPr>
        </p:nvSpPr>
        <p:spPr/>
        <p:txBody>
          <a:bodyPr/>
          <a:lstStyle/>
          <a:p>
            <a:fld id="{3C5FC093-60CE-407F-B1DA-F02F754031F4}" type="slidenum">
              <a:rPr lang="el-GR" smtClean="0"/>
              <a:t>36</a:t>
            </a:fld>
            <a:endParaRPr lang="el-GR" dirty="0"/>
          </a:p>
        </p:txBody>
      </p:sp>
      <p:pic>
        <p:nvPicPr>
          <p:cNvPr id="6" name="Picture 5">
            <a:extLst>
              <a:ext uri="{FF2B5EF4-FFF2-40B4-BE49-F238E27FC236}">
                <a16:creationId xmlns:a16="http://schemas.microsoft.com/office/drawing/2014/main" id="{4BFD6F54-6E7D-4780-9172-4C72EA61F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66295"/>
            <a:ext cx="4806280" cy="3109912"/>
          </a:xfrm>
          <a:prstGeom prst="rect">
            <a:avLst/>
          </a:prstGeom>
        </p:spPr>
      </p:pic>
      <p:pic>
        <p:nvPicPr>
          <p:cNvPr id="7" name="Picture 6">
            <a:extLst>
              <a:ext uri="{FF2B5EF4-FFF2-40B4-BE49-F238E27FC236}">
                <a16:creationId xmlns:a16="http://schemas.microsoft.com/office/drawing/2014/main" id="{F0EE04DA-DDDE-4BB9-85B5-1DAF3B3BE3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2854814"/>
            <a:ext cx="2304256" cy="3484543"/>
          </a:xfrm>
          <a:prstGeom prst="rect">
            <a:avLst/>
          </a:prstGeom>
        </p:spPr>
      </p:pic>
    </p:spTree>
    <p:extLst>
      <p:ext uri="{BB962C8B-B14F-4D97-AF65-F5344CB8AC3E}">
        <p14:creationId xmlns:p14="http://schemas.microsoft.com/office/powerpoint/2010/main" val="745449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4018CF-4877-45B8-955D-9373900B74C0}"/>
              </a:ext>
            </a:extLst>
          </p:cNvPr>
          <p:cNvSpPr>
            <a:spLocks noGrp="1"/>
          </p:cNvSpPr>
          <p:nvPr>
            <p:ph idx="1"/>
          </p:nvPr>
        </p:nvSpPr>
        <p:spPr/>
        <p:txBody>
          <a:bodyPr/>
          <a:lstStyle/>
          <a:p>
            <a:r>
              <a:rPr lang="en-US" dirty="0">
                <a:solidFill>
                  <a:schemeClr val="tx1"/>
                </a:solidFill>
              </a:rPr>
              <a:t>Salvors recovered and delivered the following quantities of cargo:</a:t>
            </a:r>
          </a:p>
          <a:p>
            <a:endParaRPr lang="en-US" dirty="0">
              <a:solidFill>
                <a:schemeClr val="tx1"/>
              </a:solidFill>
            </a:endParaRPr>
          </a:p>
          <a:p>
            <a:r>
              <a:rPr lang="en-US" dirty="0">
                <a:solidFill>
                  <a:schemeClr val="tx1"/>
                </a:solidFill>
              </a:rPr>
              <a:t>1</a:t>
            </a:r>
            <a:r>
              <a:rPr lang="en-US" baseline="30000" dirty="0">
                <a:solidFill>
                  <a:schemeClr val="tx1"/>
                </a:solidFill>
              </a:rPr>
              <a:t>st</a:t>
            </a:r>
            <a:r>
              <a:rPr lang="en-US" dirty="0">
                <a:solidFill>
                  <a:schemeClr val="tx1"/>
                </a:solidFill>
              </a:rPr>
              <a:t> LOF2011	1,519 MT</a:t>
            </a:r>
          </a:p>
          <a:p>
            <a:r>
              <a:rPr lang="en-US" dirty="0">
                <a:solidFill>
                  <a:schemeClr val="tx1"/>
                </a:solidFill>
              </a:rPr>
              <a:t>2</a:t>
            </a:r>
            <a:r>
              <a:rPr lang="en-US" baseline="30000" dirty="0">
                <a:solidFill>
                  <a:schemeClr val="tx1"/>
                </a:solidFill>
              </a:rPr>
              <a:t>nd</a:t>
            </a:r>
            <a:r>
              <a:rPr lang="en-US" dirty="0">
                <a:solidFill>
                  <a:schemeClr val="tx1"/>
                </a:solidFill>
              </a:rPr>
              <a:t> LOF2011	520 MT</a:t>
            </a:r>
          </a:p>
          <a:p>
            <a:endParaRPr lang="en-US" dirty="0">
              <a:solidFill>
                <a:schemeClr val="tx1"/>
              </a:solidFill>
            </a:endParaRPr>
          </a:p>
          <a:p>
            <a:r>
              <a:rPr lang="en-US" dirty="0">
                <a:solidFill>
                  <a:schemeClr val="tx1"/>
                </a:solidFill>
              </a:rPr>
              <a:t>An amount of cargo spread in the sea bottom was not recovered in order to avoid serious damages to sea bed and ecosystem </a:t>
            </a:r>
            <a:endParaRPr lang="el-GR" dirty="0">
              <a:solidFill>
                <a:schemeClr val="tx1"/>
              </a:solidFill>
            </a:endParaRPr>
          </a:p>
          <a:p>
            <a:endParaRPr lang="en-US" dirty="0"/>
          </a:p>
          <a:p>
            <a:endParaRPr lang="el-GR" dirty="0"/>
          </a:p>
        </p:txBody>
      </p:sp>
      <p:sp>
        <p:nvSpPr>
          <p:cNvPr id="4" name="Slide Number Placeholder 3">
            <a:extLst>
              <a:ext uri="{FF2B5EF4-FFF2-40B4-BE49-F238E27FC236}">
                <a16:creationId xmlns:a16="http://schemas.microsoft.com/office/drawing/2014/main" id="{6854D851-7C6F-47F4-A656-63081B11E5D3}"/>
              </a:ext>
            </a:extLst>
          </p:cNvPr>
          <p:cNvSpPr>
            <a:spLocks noGrp="1"/>
          </p:cNvSpPr>
          <p:nvPr>
            <p:ph type="sldNum" sz="quarter" idx="12"/>
          </p:nvPr>
        </p:nvSpPr>
        <p:spPr/>
        <p:txBody>
          <a:bodyPr/>
          <a:lstStyle/>
          <a:p>
            <a:fld id="{3C5FC093-60CE-407F-B1DA-F02F754031F4}" type="slidenum">
              <a:rPr lang="el-GR" smtClean="0"/>
              <a:t>37</a:t>
            </a:fld>
            <a:endParaRPr lang="el-GR" dirty="0"/>
          </a:p>
        </p:txBody>
      </p:sp>
      <p:sp>
        <p:nvSpPr>
          <p:cNvPr id="7" name="Title 1">
            <a:extLst>
              <a:ext uri="{FF2B5EF4-FFF2-40B4-BE49-F238E27FC236}">
                <a16:creationId xmlns:a16="http://schemas.microsoft.com/office/drawing/2014/main" id="{65E777B6-57F9-4A4C-9D3C-A75484F7C410}"/>
              </a:ext>
            </a:extLst>
          </p:cNvPr>
          <p:cNvSpPr txBox="1">
            <a:spLocks/>
          </p:cNvSpPr>
          <p:nvPr/>
        </p:nvSpPr>
        <p:spPr>
          <a:xfrm>
            <a:off x="457200" y="0"/>
            <a:ext cx="2314600" cy="62068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1600" dirty="0"/>
              <a:t>Salvage of cargo</a:t>
            </a:r>
            <a:endParaRPr lang="el-GR" sz="1600" dirty="0"/>
          </a:p>
        </p:txBody>
      </p:sp>
    </p:spTree>
    <p:extLst>
      <p:ext uri="{BB962C8B-B14F-4D97-AF65-F5344CB8AC3E}">
        <p14:creationId xmlns:p14="http://schemas.microsoft.com/office/powerpoint/2010/main" val="1902267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8229600" cy="908720"/>
          </a:xfrm>
        </p:spPr>
        <p:txBody>
          <a:bodyPr/>
          <a:lstStyle/>
          <a:p>
            <a:r>
              <a:rPr lang="en-US" dirty="0"/>
              <a:t>4. Wreck removal</a:t>
            </a:r>
            <a:endParaRPr lang="el-GR" dirty="0"/>
          </a:p>
        </p:txBody>
      </p:sp>
      <p:sp>
        <p:nvSpPr>
          <p:cNvPr id="3" name="Content Placeholder 2">
            <a:extLst>
              <a:ext uri="{FF2B5EF4-FFF2-40B4-BE49-F238E27FC236}">
                <a16:creationId xmlns:a16="http://schemas.microsoft.com/office/drawing/2014/main" id="{779975CD-F258-4C0B-9CA9-13C7134702EA}"/>
              </a:ext>
            </a:extLst>
          </p:cNvPr>
          <p:cNvSpPr>
            <a:spLocks noGrp="1"/>
          </p:cNvSpPr>
          <p:nvPr>
            <p:ph idx="1"/>
          </p:nvPr>
        </p:nvSpPr>
        <p:spPr>
          <a:xfrm>
            <a:off x="391465" y="980729"/>
            <a:ext cx="8229600" cy="2952328"/>
          </a:xfrm>
        </p:spPr>
        <p:txBody>
          <a:bodyPr>
            <a:noAutofit/>
          </a:bodyPr>
          <a:lstStyle/>
          <a:p>
            <a:r>
              <a:rPr lang="en-GB" sz="1600" b="1" u="sng" dirty="0">
                <a:solidFill>
                  <a:schemeClr val="tx1"/>
                </a:solidFill>
              </a:rPr>
              <a:t>Background of negotiations</a:t>
            </a:r>
          </a:p>
          <a:p>
            <a:endParaRPr lang="en-US" sz="1600" dirty="0">
              <a:solidFill>
                <a:schemeClr val="tx1"/>
              </a:solidFill>
            </a:endParaRPr>
          </a:p>
          <a:p>
            <a:pPr lvl="0"/>
            <a:r>
              <a:rPr lang="en-GB" sz="1600" dirty="0">
                <a:solidFill>
                  <a:schemeClr val="tx1"/>
                </a:solidFill>
              </a:rPr>
              <a:t>Insurers were intending to exercise limitation of liability under the Wreck Removal Convention</a:t>
            </a:r>
            <a:endParaRPr lang="en-US" sz="1600" dirty="0">
              <a:solidFill>
                <a:schemeClr val="tx1"/>
              </a:solidFill>
            </a:endParaRPr>
          </a:p>
          <a:p>
            <a:pPr lvl="0"/>
            <a:r>
              <a:rPr lang="en-GB" sz="1600" dirty="0">
                <a:solidFill>
                  <a:schemeClr val="tx1"/>
                </a:solidFill>
              </a:rPr>
              <a:t>This situation would have caused lengthy litigation between the Casualty’s interests and Greek Authorities</a:t>
            </a:r>
            <a:endParaRPr lang="en-US" sz="1600" dirty="0">
              <a:solidFill>
                <a:schemeClr val="tx1"/>
              </a:solidFill>
            </a:endParaRPr>
          </a:p>
          <a:p>
            <a:pPr lvl="0"/>
            <a:r>
              <a:rPr lang="en-US" sz="1600" dirty="0">
                <a:solidFill>
                  <a:schemeClr val="tx1"/>
                </a:solidFill>
              </a:rPr>
              <a:t>Pollution in the area was continuing from the remaining unpumpable quantities of oil pollutants in the stern section. </a:t>
            </a:r>
          </a:p>
          <a:p>
            <a:pPr lvl="0"/>
            <a:r>
              <a:rPr lang="en-GB" sz="1600" dirty="0">
                <a:solidFill>
                  <a:schemeClr val="tx1"/>
                </a:solidFill>
              </a:rPr>
              <a:t>There were complaints from the local community (fishermen, tourists etc) especially during the summer season</a:t>
            </a:r>
            <a:endParaRPr lang="en-US" sz="1600" dirty="0">
              <a:solidFill>
                <a:schemeClr val="tx1"/>
              </a:solidFill>
            </a:endParaRPr>
          </a:p>
          <a:p>
            <a:endParaRPr lang="el-GR" sz="1600" dirty="0"/>
          </a:p>
        </p:txBody>
      </p:sp>
      <p:sp>
        <p:nvSpPr>
          <p:cNvPr id="4" name="Slide Number Placeholder 3">
            <a:extLst>
              <a:ext uri="{FF2B5EF4-FFF2-40B4-BE49-F238E27FC236}">
                <a16:creationId xmlns:a16="http://schemas.microsoft.com/office/drawing/2014/main" id="{FDE9FCCC-0D9C-48B7-A565-EC1E3CABD12D}"/>
              </a:ext>
            </a:extLst>
          </p:cNvPr>
          <p:cNvSpPr>
            <a:spLocks noGrp="1"/>
          </p:cNvSpPr>
          <p:nvPr>
            <p:ph type="sldNum" sz="quarter" idx="12"/>
          </p:nvPr>
        </p:nvSpPr>
        <p:spPr/>
        <p:txBody>
          <a:bodyPr/>
          <a:lstStyle/>
          <a:p>
            <a:fld id="{3C5FC093-60CE-407F-B1DA-F02F754031F4}" type="slidenum">
              <a:rPr lang="el-GR" smtClean="0"/>
              <a:t>38</a:t>
            </a:fld>
            <a:endParaRPr lang="el-GR" dirty="0"/>
          </a:p>
        </p:txBody>
      </p:sp>
      <p:pic>
        <p:nvPicPr>
          <p:cNvPr id="1026" name="Picture 2" descr="IMG_29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137775"/>
            <a:ext cx="3204124" cy="240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G_20170502_1140012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22" y="4149079"/>
            <a:ext cx="4246549" cy="238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587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sp>
        <p:nvSpPr>
          <p:cNvPr id="3" name="Content Placeholder 2">
            <a:extLst>
              <a:ext uri="{FF2B5EF4-FFF2-40B4-BE49-F238E27FC236}">
                <a16:creationId xmlns:a16="http://schemas.microsoft.com/office/drawing/2014/main" id="{779975CD-F258-4C0B-9CA9-13C7134702EA}"/>
              </a:ext>
            </a:extLst>
          </p:cNvPr>
          <p:cNvSpPr>
            <a:spLocks noGrp="1"/>
          </p:cNvSpPr>
          <p:nvPr>
            <p:ph idx="1"/>
          </p:nvPr>
        </p:nvSpPr>
        <p:spPr>
          <a:xfrm>
            <a:off x="457200" y="579686"/>
            <a:ext cx="8229600" cy="4525963"/>
          </a:xfrm>
        </p:spPr>
        <p:txBody>
          <a:bodyPr>
            <a:normAutofit/>
          </a:bodyPr>
          <a:lstStyle/>
          <a:p>
            <a:pPr lvl="0"/>
            <a:r>
              <a:rPr lang="en-GB" sz="1700" dirty="0">
                <a:solidFill>
                  <a:schemeClr val="tx1"/>
                </a:solidFill>
              </a:rPr>
              <a:t>Contractors were obliged by Coast Guard to remain onsite to provide antipollution and clean up services</a:t>
            </a:r>
            <a:endParaRPr lang="en-US" sz="1700" dirty="0">
              <a:solidFill>
                <a:schemeClr val="tx1"/>
              </a:solidFill>
            </a:endParaRPr>
          </a:p>
          <a:p>
            <a:pPr lvl="0"/>
            <a:r>
              <a:rPr lang="en-GB" sz="1700" dirty="0">
                <a:solidFill>
                  <a:schemeClr val="tx1"/>
                </a:solidFill>
              </a:rPr>
              <a:t>Greek Authorities reached an agreement with insurers for the removal of the </a:t>
            </a:r>
            <a:r>
              <a:rPr lang="en-US" sz="1700" dirty="0">
                <a:solidFill>
                  <a:schemeClr val="tx1"/>
                </a:solidFill>
              </a:rPr>
              <a:t>stern section only (June 2017)</a:t>
            </a:r>
          </a:p>
          <a:p>
            <a:pPr lvl="0"/>
            <a:r>
              <a:rPr lang="en-US" sz="1700" dirty="0">
                <a:solidFill>
                  <a:schemeClr val="tx1"/>
                </a:solidFill>
              </a:rPr>
              <a:t>This process delayed the commencement of the wreck removal operation for a period of six (6) months</a:t>
            </a:r>
          </a:p>
          <a:p>
            <a:endParaRPr lang="en-US" dirty="0"/>
          </a:p>
          <a:p>
            <a:endParaRPr lang="el-GR" dirty="0"/>
          </a:p>
        </p:txBody>
      </p:sp>
      <p:sp>
        <p:nvSpPr>
          <p:cNvPr id="4" name="Slide Number Placeholder 3">
            <a:extLst>
              <a:ext uri="{FF2B5EF4-FFF2-40B4-BE49-F238E27FC236}">
                <a16:creationId xmlns:a16="http://schemas.microsoft.com/office/drawing/2014/main" id="{FDE9FCCC-0D9C-48B7-A565-EC1E3CABD12D}"/>
              </a:ext>
            </a:extLst>
          </p:cNvPr>
          <p:cNvSpPr>
            <a:spLocks noGrp="1"/>
          </p:cNvSpPr>
          <p:nvPr>
            <p:ph type="sldNum" sz="quarter" idx="12"/>
          </p:nvPr>
        </p:nvSpPr>
        <p:spPr/>
        <p:txBody>
          <a:bodyPr/>
          <a:lstStyle/>
          <a:p>
            <a:fld id="{3C5FC093-60CE-407F-B1DA-F02F754031F4}" type="slidenum">
              <a:rPr lang="el-GR" smtClean="0"/>
              <a:t>39</a:t>
            </a:fld>
            <a:endParaRPr lang="el-GR" dirty="0"/>
          </a:p>
        </p:txBody>
      </p:sp>
      <p:pic>
        <p:nvPicPr>
          <p:cNvPr id="2050" name="Picture 2" descr="DSCN06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09" y="3732331"/>
            <a:ext cx="4398247" cy="274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749" y="3424773"/>
            <a:ext cx="4067944" cy="3050958"/>
          </a:xfrm>
          <a:prstGeom prst="rect">
            <a:avLst/>
          </a:prstGeom>
        </p:spPr>
      </p:pic>
    </p:spTree>
    <p:extLst>
      <p:ext uri="{BB962C8B-B14F-4D97-AF65-F5344CB8AC3E}">
        <p14:creationId xmlns:p14="http://schemas.microsoft.com/office/powerpoint/2010/main" val="2355120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3C5FC093-60CE-407F-B1DA-F02F754031F4}" type="slidenum">
              <a:rPr lang="el-GR" smtClean="0"/>
              <a:t>4</a:t>
            </a:fld>
            <a:endParaRPr lang="el-GR" dirty="0"/>
          </a:p>
        </p:txBody>
      </p:sp>
      <p:sp>
        <p:nvSpPr>
          <p:cNvPr id="3" name="Content Placeholder 2">
            <a:extLst>
              <a:ext uri="{FF2B5EF4-FFF2-40B4-BE49-F238E27FC236}">
                <a16:creationId xmlns:a16="http://schemas.microsoft.com/office/drawing/2014/main" id="{28F15B4F-6CC5-4C23-B11B-98A83F10FFB4}"/>
              </a:ext>
            </a:extLst>
          </p:cNvPr>
          <p:cNvSpPr>
            <a:spLocks noGrp="1"/>
          </p:cNvSpPr>
          <p:nvPr>
            <p:ph idx="1"/>
          </p:nvPr>
        </p:nvSpPr>
        <p:spPr>
          <a:xfrm>
            <a:off x="313678" y="908720"/>
            <a:ext cx="8229600" cy="1670454"/>
          </a:xfrm>
        </p:spPr>
        <p:txBody>
          <a:bodyPr>
            <a:normAutofit/>
          </a:bodyPr>
          <a:lstStyle/>
          <a:p>
            <a:r>
              <a:rPr lang="en-GB" sz="1600" dirty="0">
                <a:solidFill>
                  <a:schemeClr val="tx1"/>
                </a:solidFill>
              </a:rPr>
              <a:t>The Casualty ran aground and was pushed by the storm against the cliff later </a:t>
            </a:r>
          </a:p>
          <a:p>
            <a:endParaRPr lang="el-GR" sz="1600" dirty="0">
              <a:solidFill>
                <a:schemeClr val="tx1"/>
              </a:solidFill>
            </a:endParaRPr>
          </a:p>
          <a:p>
            <a:r>
              <a:rPr lang="en-GB" sz="1600" dirty="0">
                <a:solidFill>
                  <a:schemeClr val="tx1"/>
                </a:solidFill>
              </a:rPr>
              <a:t>The Casualty suffered hull breaches below the water line, water ingress and developed a list</a:t>
            </a:r>
            <a:endParaRPr lang="el-GR" sz="1600" dirty="0">
              <a:solidFill>
                <a:schemeClr val="tx1"/>
              </a:solidFill>
            </a:endParaRPr>
          </a:p>
          <a:p>
            <a:endParaRPr lang="el-GR" sz="1600" dirty="0">
              <a:solidFill>
                <a:schemeClr val="tx1"/>
              </a:solidFill>
            </a:endParaRPr>
          </a:p>
          <a:p>
            <a:endParaRPr lang="el-GR" sz="1600" dirty="0"/>
          </a:p>
        </p:txBody>
      </p:sp>
      <p:sp>
        <p:nvSpPr>
          <p:cNvPr id="7" name="Title 1">
            <a:extLst>
              <a:ext uri="{FF2B5EF4-FFF2-40B4-BE49-F238E27FC236}">
                <a16:creationId xmlns:a16="http://schemas.microsoft.com/office/drawing/2014/main" id="{3B4FED80-2D3B-4DD7-8557-CCCFC02DCEED}"/>
              </a:ext>
            </a:extLst>
          </p:cNvPr>
          <p:cNvSpPr>
            <a:spLocks noGrp="1"/>
          </p:cNvSpPr>
          <p:nvPr>
            <p:ph type="title"/>
          </p:nvPr>
        </p:nvSpPr>
        <p:spPr>
          <a:xfrm>
            <a:off x="457200" y="0"/>
            <a:ext cx="2314600" cy="476672"/>
          </a:xfrm>
        </p:spPr>
        <p:txBody>
          <a:bodyPr/>
          <a:lstStyle/>
          <a:p>
            <a:r>
              <a:rPr lang="en-US" sz="1600" dirty="0"/>
              <a:t>The Incident</a:t>
            </a:r>
            <a:endParaRPr lang="el-GR" sz="1600" dirty="0"/>
          </a:p>
        </p:txBody>
      </p:sp>
      <p:pic>
        <p:nvPicPr>
          <p:cNvPr id="8" name="Picture 4" descr="\\server\OSRA\1. Osra Projects\Projects 2016\2016 Projects\2016 - 02 MV CABRERA\J1 Videos,Photos\8..JPG">
            <a:extLst>
              <a:ext uri="{FF2B5EF4-FFF2-40B4-BE49-F238E27FC236}">
                <a16:creationId xmlns:a16="http://schemas.microsoft.com/office/drawing/2014/main" id="{3CE921D1-DE11-45FA-9DA1-64869C4865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9" r="4600"/>
          <a:stretch/>
        </p:blipFill>
        <p:spPr bwMode="auto">
          <a:xfrm>
            <a:off x="150320" y="3368856"/>
            <a:ext cx="5689896" cy="33451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server\OSRA\1. Osra Projects\Projects 2016\2016 Projects\2016 - 02 MV CABRERA\J1 Videos,Photos\4..JPG">
            <a:extLst>
              <a:ext uri="{FF2B5EF4-FFF2-40B4-BE49-F238E27FC236}">
                <a16:creationId xmlns:a16="http://schemas.microsoft.com/office/drawing/2014/main" id="{697AD3C6-79C4-4EF3-B38F-3B087AAF16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3" b="1"/>
          <a:stretch/>
        </p:blipFill>
        <p:spPr bwMode="auto">
          <a:xfrm>
            <a:off x="6084167" y="2579174"/>
            <a:ext cx="2889027" cy="413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190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A55BEB-FE33-430B-AE35-DCD632193DA2}"/>
              </a:ext>
            </a:extLst>
          </p:cNvPr>
          <p:cNvSpPr>
            <a:spLocks noGrp="1"/>
          </p:cNvSpPr>
          <p:nvPr>
            <p:ph idx="1"/>
          </p:nvPr>
        </p:nvSpPr>
        <p:spPr>
          <a:xfrm>
            <a:off x="457200" y="692696"/>
            <a:ext cx="8229600" cy="5663654"/>
          </a:xfrm>
        </p:spPr>
        <p:txBody>
          <a:bodyPr>
            <a:normAutofit fontScale="62500" lnSpcReduction="20000"/>
          </a:bodyPr>
          <a:lstStyle/>
          <a:p>
            <a:pPr marL="0" indent="0">
              <a:buNone/>
            </a:pPr>
            <a:r>
              <a:rPr lang="en-US" sz="3800" b="1" u="sng" dirty="0">
                <a:solidFill>
                  <a:schemeClr val="tx1"/>
                </a:solidFill>
              </a:rPr>
              <a:t>Contractual arrangements</a:t>
            </a:r>
            <a:endParaRPr lang="en-US" sz="3800" dirty="0">
              <a:solidFill>
                <a:schemeClr val="tx1"/>
              </a:solidFill>
            </a:endParaRPr>
          </a:p>
          <a:p>
            <a:pPr marL="0" indent="0">
              <a:buNone/>
            </a:pPr>
            <a:endParaRPr lang="en-US" sz="2900" dirty="0">
              <a:solidFill>
                <a:schemeClr val="tx1"/>
              </a:solidFill>
            </a:endParaRPr>
          </a:p>
          <a:p>
            <a:pPr lvl="0"/>
            <a:r>
              <a:rPr lang="en-US" sz="3300" dirty="0">
                <a:solidFill>
                  <a:schemeClr val="tx1"/>
                </a:solidFill>
              </a:rPr>
              <a:t>Contractors reached a WRECKFIXED 2010 agreement with insurers for the removal of stern section and debris</a:t>
            </a:r>
          </a:p>
          <a:p>
            <a:pPr lvl="0"/>
            <a:endParaRPr lang="en-US" sz="3300" dirty="0">
              <a:solidFill>
                <a:schemeClr val="tx1"/>
              </a:solidFill>
            </a:endParaRPr>
          </a:p>
          <a:p>
            <a:pPr lvl="0"/>
            <a:r>
              <a:rPr lang="en-US" sz="3300" dirty="0">
                <a:solidFill>
                  <a:schemeClr val="tx1"/>
                </a:solidFill>
              </a:rPr>
              <a:t>Contractors were obliged to take on the title and risk of the stern section upon signing of the contract</a:t>
            </a:r>
          </a:p>
          <a:p>
            <a:pPr lvl="0"/>
            <a:endParaRPr lang="en-US" sz="3300" dirty="0">
              <a:solidFill>
                <a:schemeClr val="tx1"/>
              </a:solidFill>
            </a:endParaRPr>
          </a:p>
          <a:p>
            <a:pPr lvl="0"/>
            <a:r>
              <a:rPr lang="en-US" sz="3300" dirty="0">
                <a:solidFill>
                  <a:schemeClr val="tx1"/>
                </a:solidFill>
              </a:rPr>
              <a:t>Contractors were directly responsible to the Greek Authorities after passing of the title </a:t>
            </a:r>
          </a:p>
          <a:p>
            <a:pPr lvl="0"/>
            <a:endParaRPr lang="en-US" sz="3300" dirty="0">
              <a:solidFill>
                <a:schemeClr val="tx1"/>
              </a:solidFill>
            </a:endParaRPr>
          </a:p>
          <a:p>
            <a:pPr lvl="0"/>
            <a:r>
              <a:rPr lang="en-US" sz="3300" dirty="0">
                <a:solidFill>
                  <a:schemeClr val="tx1"/>
                </a:solidFill>
              </a:rPr>
              <a:t>Contractors were responsible for the lawful disposal of the stern section to a licensed scrap yard</a:t>
            </a:r>
          </a:p>
          <a:p>
            <a:pPr marL="0" lvl="0" indent="0">
              <a:buNone/>
            </a:pPr>
            <a:endParaRPr lang="en-US" sz="3300" dirty="0">
              <a:solidFill>
                <a:schemeClr val="tx1"/>
              </a:solidFill>
            </a:endParaRPr>
          </a:p>
          <a:p>
            <a:pPr lvl="0"/>
            <a:r>
              <a:rPr lang="en-US" sz="3300" dirty="0">
                <a:solidFill>
                  <a:schemeClr val="tx1"/>
                </a:solidFill>
              </a:rPr>
              <a:t>Contractors were obliged to provide Insurers with written confirmation for the removal of stern section, debris and cargo issued by Greek Authorities</a:t>
            </a:r>
          </a:p>
          <a:p>
            <a:pPr lvl="0"/>
            <a:endParaRPr lang="en-US" sz="3300" dirty="0">
              <a:solidFill>
                <a:schemeClr val="tx1"/>
              </a:solidFill>
            </a:endParaRPr>
          </a:p>
          <a:p>
            <a:endParaRPr lang="el-GR" dirty="0"/>
          </a:p>
        </p:txBody>
      </p:sp>
      <p:sp>
        <p:nvSpPr>
          <p:cNvPr id="4" name="Slide Number Placeholder 3">
            <a:extLst>
              <a:ext uri="{FF2B5EF4-FFF2-40B4-BE49-F238E27FC236}">
                <a16:creationId xmlns:a16="http://schemas.microsoft.com/office/drawing/2014/main" id="{402CED62-3F98-4DB6-A8D2-D7D00CDE5DFA}"/>
              </a:ext>
            </a:extLst>
          </p:cNvPr>
          <p:cNvSpPr>
            <a:spLocks noGrp="1"/>
          </p:cNvSpPr>
          <p:nvPr>
            <p:ph type="sldNum" sz="quarter" idx="12"/>
          </p:nvPr>
        </p:nvSpPr>
        <p:spPr/>
        <p:txBody>
          <a:bodyPr/>
          <a:lstStyle/>
          <a:p>
            <a:fld id="{3C5FC093-60CE-407F-B1DA-F02F754031F4}" type="slidenum">
              <a:rPr lang="el-GR" smtClean="0"/>
              <a:t>40</a:t>
            </a:fld>
            <a:endParaRPr lang="el-GR" dirty="0"/>
          </a:p>
        </p:txBody>
      </p:sp>
      <p:sp>
        <p:nvSpPr>
          <p:cNvPr id="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spTree>
    <p:extLst>
      <p:ext uri="{BB962C8B-B14F-4D97-AF65-F5344CB8AC3E}">
        <p14:creationId xmlns:p14="http://schemas.microsoft.com/office/powerpoint/2010/main" val="585225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A2F8-C5C5-41BD-8702-FEAD9C8B6E65}"/>
              </a:ext>
            </a:extLst>
          </p:cNvPr>
          <p:cNvSpPr>
            <a:spLocks noGrp="1"/>
          </p:cNvSpPr>
          <p:nvPr>
            <p:ph idx="1"/>
          </p:nvPr>
        </p:nvSpPr>
        <p:spPr>
          <a:xfrm>
            <a:off x="457200" y="692696"/>
            <a:ext cx="8229600" cy="4525963"/>
          </a:xfrm>
        </p:spPr>
        <p:txBody>
          <a:bodyPr/>
          <a:lstStyle/>
          <a:p>
            <a:pPr marL="0" indent="0">
              <a:buNone/>
            </a:pPr>
            <a:r>
              <a:rPr lang="en-GB" sz="1800" b="1" u="sng" dirty="0">
                <a:solidFill>
                  <a:schemeClr val="tx1"/>
                </a:solidFill>
              </a:rPr>
              <a:t>Condition of the wreck pieces</a:t>
            </a:r>
            <a:endParaRPr lang="en-US" sz="1800" dirty="0">
              <a:solidFill>
                <a:schemeClr val="tx1"/>
              </a:solidFill>
            </a:endParaRPr>
          </a:p>
          <a:p>
            <a:pPr marL="0" indent="0">
              <a:buNone/>
            </a:pPr>
            <a:endParaRPr lang="en-US" sz="1800" dirty="0">
              <a:solidFill>
                <a:schemeClr val="tx1"/>
              </a:solidFill>
            </a:endParaRPr>
          </a:p>
          <a:p>
            <a:r>
              <a:rPr lang="en-GB" sz="1800" dirty="0">
                <a:solidFill>
                  <a:schemeClr val="tx1"/>
                </a:solidFill>
              </a:rPr>
              <a:t>Casualty</a:t>
            </a:r>
            <a:r>
              <a:rPr lang="en-US" sz="1800" dirty="0">
                <a:solidFill>
                  <a:schemeClr val="tx1"/>
                </a:solidFill>
              </a:rPr>
              <a:t> was in pieces, both the side shells of the cargo holds were lying on the bottom of the sea bed. The forward section was lying in a range of water depth between 12 meters and 25 meters. The stern section was lying further offshore in a water depth of 35 meters</a:t>
            </a:r>
          </a:p>
          <a:p>
            <a:endParaRPr lang="el-GR" dirty="0"/>
          </a:p>
        </p:txBody>
      </p:sp>
      <p:sp>
        <p:nvSpPr>
          <p:cNvPr id="4" name="Slide Number Placeholder 3">
            <a:extLst>
              <a:ext uri="{FF2B5EF4-FFF2-40B4-BE49-F238E27FC236}">
                <a16:creationId xmlns:a16="http://schemas.microsoft.com/office/drawing/2014/main" id="{9230D3CA-8042-4255-8BEC-2755AE89969D}"/>
              </a:ext>
            </a:extLst>
          </p:cNvPr>
          <p:cNvSpPr>
            <a:spLocks noGrp="1"/>
          </p:cNvSpPr>
          <p:nvPr>
            <p:ph type="sldNum" sz="quarter" idx="12"/>
          </p:nvPr>
        </p:nvSpPr>
        <p:spPr/>
        <p:txBody>
          <a:bodyPr/>
          <a:lstStyle/>
          <a:p>
            <a:fld id="{3C5FC093-60CE-407F-B1DA-F02F754031F4}" type="slidenum">
              <a:rPr lang="el-GR" smtClean="0"/>
              <a:t>41</a:t>
            </a:fld>
            <a:endParaRPr lang="el-GR" dirty="0"/>
          </a:p>
        </p:txBody>
      </p:sp>
      <p:sp>
        <p:nvSpPr>
          <p:cNvPr id="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6" name="Εικόνα 1"/>
          <p:cNvPicPr/>
          <p:nvPr/>
        </p:nvPicPr>
        <p:blipFill rotWithShape="1">
          <a:blip r:embed="rId2">
            <a:extLst>
              <a:ext uri="{28A0092B-C50C-407E-A947-70E740481C1C}">
                <a14:useLocalDpi xmlns:a14="http://schemas.microsoft.com/office/drawing/2010/main" val="0"/>
              </a:ext>
            </a:extLst>
          </a:blip>
          <a:srcRect b="17275"/>
          <a:stretch/>
        </p:blipFill>
        <p:spPr bwMode="auto">
          <a:xfrm>
            <a:off x="1403648" y="2703066"/>
            <a:ext cx="6498267" cy="3647430"/>
          </a:xfrm>
          <a:prstGeom prst="rect">
            <a:avLst/>
          </a:prstGeom>
          <a:noFill/>
          <a:ln>
            <a:noFill/>
          </a:ln>
        </p:spPr>
      </p:pic>
    </p:spTree>
    <p:extLst>
      <p:ext uri="{BB962C8B-B14F-4D97-AF65-F5344CB8AC3E}">
        <p14:creationId xmlns:p14="http://schemas.microsoft.com/office/powerpoint/2010/main" val="2165627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A2F8-C5C5-41BD-8702-FEAD9C8B6E65}"/>
              </a:ext>
            </a:extLst>
          </p:cNvPr>
          <p:cNvSpPr>
            <a:spLocks noGrp="1"/>
          </p:cNvSpPr>
          <p:nvPr>
            <p:ph idx="1"/>
          </p:nvPr>
        </p:nvSpPr>
        <p:spPr>
          <a:xfrm>
            <a:off x="539552" y="692697"/>
            <a:ext cx="8147248" cy="1512168"/>
          </a:xfrm>
        </p:spPr>
        <p:txBody>
          <a:bodyPr/>
          <a:lstStyle/>
          <a:p>
            <a:pPr marL="0" indent="0">
              <a:buNone/>
            </a:pPr>
            <a:r>
              <a:rPr lang="en-US" b="1" u="sng" dirty="0">
                <a:solidFill>
                  <a:schemeClr val="tx1"/>
                </a:solidFill>
              </a:rPr>
              <a:t>Cabrera Planning</a:t>
            </a:r>
            <a:endParaRPr lang="en-US" dirty="0">
              <a:solidFill>
                <a:schemeClr val="tx1"/>
              </a:solidFill>
            </a:endParaRPr>
          </a:p>
          <a:p>
            <a:pPr marL="0" indent="0">
              <a:buNone/>
            </a:pPr>
            <a:endParaRPr lang="el-GR" dirty="0"/>
          </a:p>
        </p:txBody>
      </p:sp>
      <p:sp>
        <p:nvSpPr>
          <p:cNvPr id="4" name="Slide Number Placeholder 3">
            <a:extLst>
              <a:ext uri="{FF2B5EF4-FFF2-40B4-BE49-F238E27FC236}">
                <a16:creationId xmlns:a16="http://schemas.microsoft.com/office/drawing/2014/main" id="{9230D3CA-8042-4255-8BEC-2755AE89969D}"/>
              </a:ext>
            </a:extLst>
          </p:cNvPr>
          <p:cNvSpPr>
            <a:spLocks noGrp="1"/>
          </p:cNvSpPr>
          <p:nvPr>
            <p:ph type="sldNum" sz="quarter" idx="12"/>
          </p:nvPr>
        </p:nvSpPr>
        <p:spPr/>
        <p:txBody>
          <a:bodyPr/>
          <a:lstStyle/>
          <a:p>
            <a:fld id="{3C5FC093-60CE-407F-B1DA-F02F754031F4}" type="slidenum">
              <a:rPr lang="el-GR" smtClean="0"/>
              <a:t>42</a:t>
            </a:fld>
            <a:endParaRPr lang="el-GR" dirty="0"/>
          </a:p>
        </p:txBody>
      </p:sp>
      <p:sp>
        <p:nvSpPr>
          <p:cNvPr id="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63" t="2095" r="1963" b="29947"/>
          <a:stretch/>
        </p:blipFill>
        <p:spPr>
          <a:xfrm>
            <a:off x="179512" y="1556792"/>
            <a:ext cx="8784976" cy="4392488"/>
          </a:xfrm>
          <a:prstGeom prst="rect">
            <a:avLst/>
          </a:prstGeom>
        </p:spPr>
      </p:pic>
    </p:spTree>
    <p:extLst>
      <p:ext uri="{BB962C8B-B14F-4D97-AF65-F5344CB8AC3E}">
        <p14:creationId xmlns:p14="http://schemas.microsoft.com/office/powerpoint/2010/main" val="3638816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A2F8-C5C5-41BD-8702-FEAD9C8B6E65}"/>
              </a:ext>
            </a:extLst>
          </p:cNvPr>
          <p:cNvSpPr>
            <a:spLocks noGrp="1"/>
          </p:cNvSpPr>
          <p:nvPr>
            <p:ph idx="1"/>
          </p:nvPr>
        </p:nvSpPr>
        <p:spPr>
          <a:xfrm>
            <a:off x="611560" y="548680"/>
            <a:ext cx="8075240" cy="2376265"/>
          </a:xfrm>
        </p:spPr>
        <p:txBody>
          <a:bodyPr>
            <a:normAutofit fontScale="25000" lnSpcReduction="20000"/>
          </a:bodyPr>
          <a:lstStyle/>
          <a:p>
            <a:pPr marL="0" indent="0">
              <a:buNone/>
            </a:pPr>
            <a:r>
              <a:rPr lang="en-US" sz="6400" b="1" u="sng" dirty="0">
                <a:solidFill>
                  <a:schemeClr val="tx1"/>
                </a:solidFill>
              </a:rPr>
              <a:t>Phases of Execution</a:t>
            </a:r>
          </a:p>
          <a:p>
            <a:pPr marL="0" indent="0">
              <a:buNone/>
            </a:pPr>
            <a:endParaRPr lang="en-US" sz="4800" dirty="0">
              <a:solidFill>
                <a:schemeClr val="tx1"/>
              </a:solidFill>
            </a:endParaRPr>
          </a:p>
          <a:p>
            <a:pPr marL="0" indent="0">
              <a:buNone/>
            </a:pPr>
            <a:r>
              <a:rPr lang="en-US" sz="6400" dirty="0">
                <a:solidFill>
                  <a:schemeClr val="tx1"/>
                </a:solidFill>
              </a:rPr>
              <a:t>The following steps were undertaken by Contractors for the removal of the stern section :</a:t>
            </a:r>
          </a:p>
          <a:p>
            <a:pPr lvl="0"/>
            <a:r>
              <a:rPr lang="en-US" sz="6400" dirty="0">
                <a:solidFill>
                  <a:schemeClr val="tx1"/>
                </a:solidFill>
              </a:rPr>
              <a:t>Mobilization of the sheerleg Taklift 4, personnel and equipment  </a:t>
            </a:r>
          </a:p>
          <a:p>
            <a:pPr lvl="0"/>
            <a:r>
              <a:rPr lang="en-US" sz="6400" dirty="0">
                <a:solidFill>
                  <a:schemeClr val="tx1"/>
                </a:solidFill>
              </a:rPr>
              <a:t>Preparation and outfitting of the Taklift 4 in Lavrion port</a:t>
            </a:r>
          </a:p>
          <a:p>
            <a:pPr lvl="0"/>
            <a:r>
              <a:rPr lang="en-US" sz="6400" dirty="0">
                <a:solidFill>
                  <a:schemeClr val="tx1"/>
                </a:solidFill>
              </a:rPr>
              <a:t>Preparation and outfitting of the scrap barge Atlantis V for loading the stern section</a:t>
            </a:r>
          </a:p>
          <a:p>
            <a:pPr lvl="0"/>
            <a:r>
              <a:rPr lang="en-US" sz="6400" dirty="0">
                <a:solidFill>
                  <a:schemeClr val="tx1"/>
                </a:solidFill>
              </a:rPr>
              <a:t>A steel barrier was constructed on her deck to contain the oil pollutants after the landing of the stern section</a:t>
            </a:r>
          </a:p>
          <a:p>
            <a:endParaRPr lang="en-US" sz="6400" dirty="0"/>
          </a:p>
          <a:p>
            <a:pPr marL="0" indent="0">
              <a:buNone/>
            </a:pPr>
            <a:endParaRPr lang="el-GR" sz="3800" dirty="0"/>
          </a:p>
        </p:txBody>
      </p:sp>
      <p:sp>
        <p:nvSpPr>
          <p:cNvPr id="4" name="Slide Number Placeholder 3">
            <a:extLst>
              <a:ext uri="{FF2B5EF4-FFF2-40B4-BE49-F238E27FC236}">
                <a16:creationId xmlns:a16="http://schemas.microsoft.com/office/drawing/2014/main" id="{9230D3CA-8042-4255-8BEC-2755AE89969D}"/>
              </a:ext>
            </a:extLst>
          </p:cNvPr>
          <p:cNvSpPr>
            <a:spLocks noGrp="1"/>
          </p:cNvSpPr>
          <p:nvPr>
            <p:ph type="sldNum" sz="quarter" idx="12"/>
          </p:nvPr>
        </p:nvSpPr>
        <p:spPr/>
        <p:txBody>
          <a:bodyPr/>
          <a:lstStyle/>
          <a:p>
            <a:fld id="{3C5FC093-60CE-407F-B1DA-F02F754031F4}" type="slidenum">
              <a:rPr lang="el-GR" smtClean="0"/>
              <a:t>43</a:t>
            </a:fld>
            <a:endParaRPr lang="el-GR" dirty="0"/>
          </a:p>
        </p:txBody>
      </p:sp>
      <p:sp>
        <p:nvSpPr>
          <p:cNvPr id="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873" r="6994" b="29130"/>
          <a:stretch/>
        </p:blipFill>
        <p:spPr>
          <a:xfrm>
            <a:off x="457200" y="3261705"/>
            <a:ext cx="4488931" cy="3218479"/>
          </a:xfrm>
          <a:prstGeom prst="rect">
            <a:avLst/>
          </a:prstGeom>
        </p:spPr>
      </p:pic>
      <p:pic>
        <p:nvPicPr>
          <p:cNvPr id="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5" y="3260814"/>
            <a:ext cx="2880319" cy="3219370"/>
          </a:xfrm>
          <a:prstGeom prst="rect">
            <a:avLst/>
          </a:prstGeom>
        </p:spPr>
      </p:pic>
    </p:spTree>
    <p:extLst>
      <p:ext uri="{BB962C8B-B14F-4D97-AF65-F5344CB8AC3E}">
        <p14:creationId xmlns:p14="http://schemas.microsoft.com/office/powerpoint/2010/main" val="206980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A2F8-C5C5-41BD-8702-FEAD9C8B6E65}"/>
              </a:ext>
            </a:extLst>
          </p:cNvPr>
          <p:cNvSpPr>
            <a:spLocks noGrp="1"/>
          </p:cNvSpPr>
          <p:nvPr>
            <p:ph idx="1"/>
          </p:nvPr>
        </p:nvSpPr>
        <p:spPr>
          <a:xfrm>
            <a:off x="611560" y="548680"/>
            <a:ext cx="8075240" cy="2376265"/>
          </a:xfrm>
        </p:spPr>
        <p:txBody>
          <a:bodyPr>
            <a:normAutofit lnSpcReduction="10000"/>
          </a:bodyPr>
          <a:lstStyle/>
          <a:p>
            <a:pPr marL="0" indent="0">
              <a:buNone/>
            </a:pPr>
            <a:r>
              <a:rPr lang="en-US" sz="1900" b="1" u="sng" dirty="0">
                <a:solidFill>
                  <a:schemeClr val="tx1"/>
                </a:solidFill>
              </a:rPr>
              <a:t>Phases of Execution</a:t>
            </a:r>
          </a:p>
          <a:p>
            <a:pPr marL="0" indent="0">
              <a:buNone/>
            </a:pPr>
            <a:endParaRPr lang="en-US" sz="1900" dirty="0">
              <a:solidFill>
                <a:schemeClr val="tx1"/>
              </a:solidFill>
            </a:endParaRPr>
          </a:p>
          <a:p>
            <a:pPr lvl="0"/>
            <a:r>
              <a:rPr lang="en-US" sz="1900" dirty="0">
                <a:solidFill>
                  <a:schemeClr val="tx1"/>
                </a:solidFill>
              </a:rPr>
              <a:t>Mobilization of personnel, craft and equipment to the worksite</a:t>
            </a:r>
          </a:p>
          <a:p>
            <a:pPr lvl="0"/>
            <a:r>
              <a:rPr lang="en-US" sz="1900" dirty="0" err="1">
                <a:solidFill>
                  <a:schemeClr val="tx1"/>
                </a:solidFill>
              </a:rPr>
              <a:t>Taklift</a:t>
            </a:r>
            <a:r>
              <a:rPr lang="en-US" sz="1900" dirty="0">
                <a:solidFill>
                  <a:schemeClr val="tx1"/>
                </a:solidFill>
              </a:rPr>
              <a:t> 4 was positioned to the wreck site</a:t>
            </a:r>
          </a:p>
          <a:p>
            <a:pPr lvl="0"/>
            <a:r>
              <a:rPr lang="en-US" sz="1900" dirty="0">
                <a:solidFill>
                  <a:schemeClr val="tx1"/>
                </a:solidFill>
              </a:rPr>
              <a:t>Taklift 4 was self-propelled and able to sail and </a:t>
            </a:r>
            <a:r>
              <a:rPr lang="en-GB" sz="1900" dirty="0">
                <a:solidFill>
                  <a:schemeClr val="tx1"/>
                </a:solidFill>
              </a:rPr>
              <a:t>manoeuvre</a:t>
            </a:r>
            <a:r>
              <a:rPr lang="en-US" sz="1900" dirty="0">
                <a:solidFill>
                  <a:schemeClr val="tx1"/>
                </a:solidFill>
              </a:rPr>
              <a:t> close to the wreck site </a:t>
            </a:r>
          </a:p>
          <a:p>
            <a:pPr lvl="0"/>
            <a:r>
              <a:rPr lang="en-US" sz="1900" dirty="0">
                <a:solidFill>
                  <a:schemeClr val="tx1"/>
                </a:solidFill>
              </a:rPr>
              <a:t>AHT Pantokrator was assisting to set out the anchors of Taklift 4</a:t>
            </a:r>
          </a:p>
          <a:p>
            <a:endParaRPr lang="en-US" sz="6400" dirty="0"/>
          </a:p>
          <a:p>
            <a:pPr marL="0" indent="0">
              <a:buNone/>
            </a:pPr>
            <a:endParaRPr lang="el-GR" sz="3800" dirty="0"/>
          </a:p>
        </p:txBody>
      </p:sp>
      <p:sp>
        <p:nvSpPr>
          <p:cNvPr id="4" name="Slide Number Placeholder 3">
            <a:extLst>
              <a:ext uri="{FF2B5EF4-FFF2-40B4-BE49-F238E27FC236}">
                <a16:creationId xmlns:a16="http://schemas.microsoft.com/office/drawing/2014/main" id="{9230D3CA-8042-4255-8BEC-2755AE89969D}"/>
              </a:ext>
            </a:extLst>
          </p:cNvPr>
          <p:cNvSpPr>
            <a:spLocks noGrp="1"/>
          </p:cNvSpPr>
          <p:nvPr>
            <p:ph type="sldNum" sz="quarter" idx="12"/>
          </p:nvPr>
        </p:nvSpPr>
        <p:spPr/>
        <p:txBody>
          <a:bodyPr/>
          <a:lstStyle/>
          <a:p>
            <a:fld id="{3C5FC093-60CE-407F-B1DA-F02F754031F4}" type="slidenum">
              <a:rPr lang="el-GR" smtClean="0"/>
              <a:t>44</a:t>
            </a:fld>
            <a:endParaRPr lang="el-GR" dirty="0"/>
          </a:p>
        </p:txBody>
      </p:sp>
      <p:sp>
        <p:nvSpPr>
          <p:cNvPr id="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9180" y="3251386"/>
            <a:ext cx="4139952" cy="3104964"/>
          </a:xfrm>
          <a:prstGeom prst="rect">
            <a:avLst/>
          </a:prstGeom>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9512" y="3251386"/>
            <a:ext cx="4139952" cy="3104964"/>
          </a:xfrm>
          <a:prstGeom prst="rect">
            <a:avLst/>
          </a:prstGeom>
        </p:spPr>
      </p:pic>
    </p:spTree>
    <p:extLst>
      <p:ext uri="{BB962C8B-B14F-4D97-AF65-F5344CB8AC3E}">
        <p14:creationId xmlns:p14="http://schemas.microsoft.com/office/powerpoint/2010/main" val="2087831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A2F8-C5C5-41BD-8702-FEAD9C8B6E65}"/>
              </a:ext>
            </a:extLst>
          </p:cNvPr>
          <p:cNvSpPr>
            <a:spLocks noGrp="1"/>
          </p:cNvSpPr>
          <p:nvPr>
            <p:ph idx="1"/>
          </p:nvPr>
        </p:nvSpPr>
        <p:spPr>
          <a:xfrm>
            <a:off x="611560" y="548680"/>
            <a:ext cx="8075240" cy="2376265"/>
          </a:xfrm>
        </p:spPr>
        <p:txBody>
          <a:bodyPr>
            <a:normAutofit/>
          </a:bodyPr>
          <a:lstStyle/>
          <a:p>
            <a:pPr marL="0" indent="0">
              <a:buNone/>
            </a:pPr>
            <a:r>
              <a:rPr lang="en-US" sz="1900" b="1" u="sng" dirty="0">
                <a:solidFill>
                  <a:schemeClr val="tx1"/>
                </a:solidFill>
              </a:rPr>
              <a:t>Phases of Execution</a:t>
            </a:r>
          </a:p>
          <a:p>
            <a:pPr marL="0" indent="0">
              <a:buNone/>
            </a:pPr>
            <a:endParaRPr lang="en-US" sz="1900" dirty="0">
              <a:solidFill>
                <a:schemeClr val="tx1"/>
              </a:solidFill>
            </a:endParaRPr>
          </a:p>
          <a:p>
            <a:pPr lvl="0"/>
            <a:r>
              <a:rPr lang="en-US" sz="1900" dirty="0">
                <a:solidFill>
                  <a:schemeClr val="tx1"/>
                </a:solidFill>
              </a:rPr>
              <a:t>Extensive dive works (welding, cutting, dredging etc.) took place for the rigging of the stern section</a:t>
            </a:r>
          </a:p>
          <a:p>
            <a:pPr lvl="0"/>
            <a:r>
              <a:rPr lang="en-US" sz="1900" dirty="0">
                <a:solidFill>
                  <a:schemeClr val="tx1"/>
                </a:solidFill>
              </a:rPr>
              <a:t>Lifting chains were installed to the area of the accommodation and propeller for the lifting operation </a:t>
            </a:r>
          </a:p>
          <a:p>
            <a:endParaRPr lang="en-US" sz="6400" dirty="0"/>
          </a:p>
          <a:p>
            <a:pPr marL="0" indent="0">
              <a:buNone/>
            </a:pPr>
            <a:endParaRPr lang="el-GR" sz="3800" dirty="0"/>
          </a:p>
        </p:txBody>
      </p:sp>
      <p:sp>
        <p:nvSpPr>
          <p:cNvPr id="4" name="Slide Number Placeholder 3">
            <a:extLst>
              <a:ext uri="{FF2B5EF4-FFF2-40B4-BE49-F238E27FC236}">
                <a16:creationId xmlns:a16="http://schemas.microsoft.com/office/drawing/2014/main" id="{9230D3CA-8042-4255-8BEC-2755AE89969D}"/>
              </a:ext>
            </a:extLst>
          </p:cNvPr>
          <p:cNvSpPr>
            <a:spLocks noGrp="1"/>
          </p:cNvSpPr>
          <p:nvPr>
            <p:ph type="sldNum" sz="quarter" idx="12"/>
          </p:nvPr>
        </p:nvSpPr>
        <p:spPr/>
        <p:txBody>
          <a:bodyPr/>
          <a:lstStyle/>
          <a:p>
            <a:fld id="{3C5FC093-60CE-407F-B1DA-F02F754031F4}" type="slidenum">
              <a:rPr lang="el-GR" smtClean="0"/>
              <a:t>45</a:t>
            </a:fld>
            <a:endParaRPr lang="el-GR" dirty="0"/>
          </a:p>
        </p:txBody>
      </p:sp>
      <p:sp>
        <p:nvSpPr>
          <p:cNvPr id="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228212"/>
            <a:ext cx="4320000" cy="3240000"/>
          </a:xfrm>
          <a:prstGeom prst="rect">
            <a:avLst/>
          </a:prstGeom>
        </p:spPr>
      </p:pic>
      <p:pic>
        <p:nvPicPr>
          <p:cNvPr id="12" name="Picture 11"/>
          <p:cNvPicPr>
            <a:picLocks noChangeAspect="1"/>
          </p:cNvPicPr>
          <p:nvPr/>
        </p:nvPicPr>
        <p:blipFill>
          <a:blip r:embed="rId3"/>
          <a:stretch>
            <a:fillRect/>
          </a:stretch>
        </p:blipFill>
        <p:spPr>
          <a:xfrm>
            <a:off x="4860032" y="4848212"/>
            <a:ext cx="2880001" cy="1620000"/>
          </a:xfrm>
          <a:prstGeom prst="rect">
            <a:avLst/>
          </a:prstGeom>
        </p:spPr>
      </p:pic>
      <p:pic>
        <p:nvPicPr>
          <p:cNvPr id="13" name="Picture 12"/>
          <p:cNvPicPr>
            <a:picLocks noChangeAspect="1"/>
          </p:cNvPicPr>
          <p:nvPr/>
        </p:nvPicPr>
        <p:blipFill>
          <a:blip r:embed="rId4"/>
          <a:stretch>
            <a:fillRect/>
          </a:stretch>
        </p:blipFill>
        <p:spPr>
          <a:xfrm>
            <a:off x="4860032" y="3228212"/>
            <a:ext cx="2880000" cy="1620000"/>
          </a:xfrm>
          <a:prstGeom prst="rect">
            <a:avLst/>
          </a:prstGeom>
        </p:spPr>
      </p:pic>
    </p:spTree>
    <p:extLst>
      <p:ext uri="{BB962C8B-B14F-4D97-AF65-F5344CB8AC3E}">
        <p14:creationId xmlns:p14="http://schemas.microsoft.com/office/powerpoint/2010/main" val="1300526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A2F8-C5C5-41BD-8702-FEAD9C8B6E65}"/>
              </a:ext>
            </a:extLst>
          </p:cNvPr>
          <p:cNvSpPr>
            <a:spLocks noGrp="1"/>
          </p:cNvSpPr>
          <p:nvPr>
            <p:ph idx="1"/>
          </p:nvPr>
        </p:nvSpPr>
        <p:spPr>
          <a:xfrm>
            <a:off x="611560" y="548680"/>
            <a:ext cx="8075240" cy="2376265"/>
          </a:xfrm>
        </p:spPr>
        <p:txBody>
          <a:bodyPr>
            <a:normAutofit/>
          </a:bodyPr>
          <a:lstStyle/>
          <a:p>
            <a:pPr marL="0" indent="0">
              <a:buNone/>
            </a:pPr>
            <a:r>
              <a:rPr lang="en-US" sz="1900" b="1" u="sng" dirty="0">
                <a:solidFill>
                  <a:schemeClr val="tx1"/>
                </a:solidFill>
              </a:rPr>
              <a:t>Phases of Execution</a:t>
            </a:r>
          </a:p>
          <a:p>
            <a:pPr marL="0" indent="0">
              <a:buNone/>
            </a:pPr>
            <a:endParaRPr lang="en-US" sz="1900" dirty="0">
              <a:solidFill>
                <a:schemeClr val="tx1"/>
              </a:solidFill>
            </a:endParaRPr>
          </a:p>
          <a:p>
            <a:pPr lvl="0"/>
            <a:r>
              <a:rPr lang="en-US" sz="1900" dirty="0">
                <a:solidFill>
                  <a:schemeClr val="tx1"/>
                </a:solidFill>
              </a:rPr>
              <a:t>Prior to the lifting operation the Contractors deployed oil booms around the wreck site for the containment of the oil pollutants </a:t>
            </a:r>
          </a:p>
          <a:p>
            <a:pPr lvl="0"/>
            <a:endParaRPr lang="en-US" sz="6400" dirty="0"/>
          </a:p>
          <a:p>
            <a:pPr marL="0" indent="0">
              <a:buNone/>
            </a:pPr>
            <a:endParaRPr lang="el-GR" sz="3800" dirty="0"/>
          </a:p>
        </p:txBody>
      </p:sp>
      <p:sp>
        <p:nvSpPr>
          <p:cNvPr id="4" name="Slide Number Placeholder 3">
            <a:extLst>
              <a:ext uri="{FF2B5EF4-FFF2-40B4-BE49-F238E27FC236}">
                <a16:creationId xmlns:a16="http://schemas.microsoft.com/office/drawing/2014/main" id="{9230D3CA-8042-4255-8BEC-2755AE89969D}"/>
              </a:ext>
            </a:extLst>
          </p:cNvPr>
          <p:cNvSpPr>
            <a:spLocks noGrp="1"/>
          </p:cNvSpPr>
          <p:nvPr>
            <p:ph type="sldNum" sz="quarter" idx="12"/>
          </p:nvPr>
        </p:nvSpPr>
        <p:spPr/>
        <p:txBody>
          <a:bodyPr/>
          <a:lstStyle/>
          <a:p>
            <a:fld id="{3C5FC093-60CE-407F-B1DA-F02F754031F4}" type="slidenum">
              <a:rPr lang="el-GR" smtClean="0"/>
              <a:t>46</a:t>
            </a:fld>
            <a:endParaRPr lang="el-GR" dirty="0"/>
          </a:p>
        </p:txBody>
      </p:sp>
      <p:sp>
        <p:nvSpPr>
          <p:cNvPr id="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9" name="Picture 8"/>
          <p:cNvPicPr>
            <a:picLocks noChangeAspect="1"/>
          </p:cNvPicPr>
          <p:nvPr/>
        </p:nvPicPr>
        <p:blipFill>
          <a:blip r:embed="rId2"/>
          <a:stretch>
            <a:fillRect/>
          </a:stretch>
        </p:blipFill>
        <p:spPr>
          <a:xfrm>
            <a:off x="795005" y="2195383"/>
            <a:ext cx="7708350" cy="4335947"/>
          </a:xfrm>
          <a:prstGeom prst="rect">
            <a:avLst/>
          </a:prstGeom>
        </p:spPr>
      </p:pic>
    </p:spTree>
    <p:extLst>
      <p:ext uri="{BB962C8B-B14F-4D97-AF65-F5344CB8AC3E}">
        <p14:creationId xmlns:p14="http://schemas.microsoft.com/office/powerpoint/2010/main" val="714602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A2F8-C5C5-41BD-8702-FEAD9C8B6E65}"/>
              </a:ext>
            </a:extLst>
          </p:cNvPr>
          <p:cNvSpPr>
            <a:spLocks noGrp="1"/>
          </p:cNvSpPr>
          <p:nvPr>
            <p:ph idx="1"/>
          </p:nvPr>
        </p:nvSpPr>
        <p:spPr>
          <a:xfrm>
            <a:off x="395536" y="548680"/>
            <a:ext cx="3960440" cy="3240359"/>
          </a:xfrm>
        </p:spPr>
        <p:txBody>
          <a:bodyPr>
            <a:normAutofit fontScale="85000" lnSpcReduction="20000"/>
          </a:bodyPr>
          <a:lstStyle/>
          <a:p>
            <a:pPr marL="0" indent="0">
              <a:buNone/>
            </a:pPr>
            <a:r>
              <a:rPr lang="en-US" sz="1900" b="1" u="sng" dirty="0">
                <a:solidFill>
                  <a:schemeClr val="tx1"/>
                </a:solidFill>
              </a:rPr>
              <a:t>Phases of Execution</a:t>
            </a:r>
          </a:p>
          <a:p>
            <a:pPr marL="0" indent="0">
              <a:buNone/>
            </a:pPr>
            <a:endParaRPr lang="en-US" sz="1900" dirty="0">
              <a:solidFill>
                <a:schemeClr val="tx1"/>
              </a:solidFill>
            </a:endParaRPr>
          </a:p>
          <a:p>
            <a:pPr lvl="0"/>
            <a:r>
              <a:rPr lang="en-US" sz="1900" dirty="0">
                <a:solidFill>
                  <a:schemeClr val="tx1"/>
                </a:solidFill>
              </a:rPr>
              <a:t>Also, the beaches in the adjacent area were secured with oil booms to avoid being polluted again </a:t>
            </a:r>
          </a:p>
          <a:p>
            <a:pPr lvl="0"/>
            <a:r>
              <a:rPr lang="en-US" sz="1900" dirty="0">
                <a:solidFill>
                  <a:schemeClr val="tx1"/>
                </a:solidFill>
              </a:rPr>
              <a:t>The OSR team was conducting patrols from both the sea and shore sides. High speed boats were deployed for immediate response</a:t>
            </a:r>
          </a:p>
          <a:p>
            <a:pPr lvl="0"/>
            <a:r>
              <a:rPr lang="en-US" sz="1900" dirty="0">
                <a:solidFill>
                  <a:schemeClr val="tx1"/>
                </a:solidFill>
              </a:rPr>
              <a:t>OSR equipment were deployed onboard the crafts and other strategic places at shore ready for immediate response </a:t>
            </a:r>
          </a:p>
          <a:p>
            <a:endParaRPr lang="en-US" sz="6400" dirty="0"/>
          </a:p>
          <a:p>
            <a:pPr marL="0" indent="0">
              <a:buNone/>
            </a:pPr>
            <a:endParaRPr lang="el-GR" sz="3800" dirty="0"/>
          </a:p>
        </p:txBody>
      </p:sp>
      <p:sp>
        <p:nvSpPr>
          <p:cNvPr id="4" name="Slide Number Placeholder 3">
            <a:extLst>
              <a:ext uri="{FF2B5EF4-FFF2-40B4-BE49-F238E27FC236}">
                <a16:creationId xmlns:a16="http://schemas.microsoft.com/office/drawing/2014/main" id="{9230D3CA-8042-4255-8BEC-2755AE89969D}"/>
              </a:ext>
            </a:extLst>
          </p:cNvPr>
          <p:cNvSpPr>
            <a:spLocks noGrp="1"/>
          </p:cNvSpPr>
          <p:nvPr>
            <p:ph type="sldNum" sz="quarter" idx="12"/>
          </p:nvPr>
        </p:nvSpPr>
        <p:spPr/>
        <p:txBody>
          <a:bodyPr/>
          <a:lstStyle/>
          <a:p>
            <a:fld id="{3C5FC093-60CE-407F-B1DA-F02F754031F4}" type="slidenum">
              <a:rPr lang="el-GR" smtClean="0"/>
              <a:t>47</a:t>
            </a:fld>
            <a:endParaRPr lang="el-GR" dirty="0"/>
          </a:p>
        </p:txBody>
      </p:sp>
      <p:sp>
        <p:nvSpPr>
          <p:cNvPr id="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6" name="Picture 5"/>
          <p:cNvPicPr>
            <a:picLocks noChangeAspect="1"/>
          </p:cNvPicPr>
          <p:nvPr/>
        </p:nvPicPr>
        <p:blipFill rotWithShape="1">
          <a:blip r:embed="rId2"/>
          <a:srcRect l="15561" t="13423"/>
          <a:stretch/>
        </p:blipFill>
        <p:spPr>
          <a:xfrm>
            <a:off x="4497733" y="3797232"/>
            <a:ext cx="4480001" cy="2583816"/>
          </a:xfrm>
          <a:prstGeom prst="rect">
            <a:avLst/>
          </a:prstGeom>
        </p:spPr>
      </p:pic>
      <p:pic>
        <p:nvPicPr>
          <p:cNvPr id="7" name="Picture 6"/>
          <p:cNvPicPr>
            <a:picLocks noChangeAspect="1"/>
          </p:cNvPicPr>
          <p:nvPr/>
        </p:nvPicPr>
        <p:blipFill rotWithShape="1">
          <a:blip r:embed="rId3"/>
          <a:srcRect l="16984" t="164" b="11466"/>
          <a:stretch/>
        </p:blipFill>
        <p:spPr>
          <a:xfrm>
            <a:off x="251520" y="3861048"/>
            <a:ext cx="4167345" cy="2495303"/>
          </a:xfrm>
          <a:prstGeom prst="rect">
            <a:avLst/>
          </a:prstGeom>
        </p:spPr>
      </p:pic>
      <p:pic>
        <p:nvPicPr>
          <p:cNvPr id="10" name="Picture 9"/>
          <p:cNvPicPr>
            <a:picLocks noChangeAspect="1"/>
          </p:cNvPicPr>
          <p:nvPr/>
        </p:nvPicPr>
        <p:blipFill>
          <a:blip r:embed="rId4"/>
          <a:stretch>
            <a:fillRect/>
          </a:stretch>
        </p:blipFill>
        <p:spPr>
          <a:xfrm>
            <a:off x="4497734" y="836712"/>
            <a:ext cx="4480001" cy="2520000"/>
          </a:xfrm>
          <a:prstGeom prst="rect">
            <a:avLst/>
          </a:prstGeom>
        </p:spPr>
      </p:pic>
    </p:spTree>
    <p:extLst>
      <p:ext uri="{BB962C8B-B14F-4D97-AF65-F5344CB8AC3E}">
        <p14:creationId xmlns:p14="http://schemas.microsoft.com/office/powerpoint/2010/main" val="3051104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73435"/>
            <a:ext cx="8229600" cy="2179501"/>
          </a:xfrm>
        </p:spPr>
        <p:txBody>
          <a:bodyPr>
            <a:normAutofit/>
          </a:bodyPr>
          <a:lstStyle/>
          <a:p>
            <a:pPr lvl="0"/>
            <a:r>
              <a:rPr lang="en-US" sz="1800" dirty="0">
                <a:solidFill>
                  <a:schemeClr val="tx1"/>
                </a:solidFill>
              </a:rPr>
              <a:t>The stern section was lifted with 4 lifting chains rigged through and around this section</a:t>
            </a:r>
          </a:p>
          <a:p>
            <a:pPr lvl="0"/>
            <a:r>
              <a:rPr lang="en-US" sz="1800" dirty="0">
                <a:solidFill>
                  <a:schemeClr val="tx1"/>
                </a:solidFill>
              </a:rPr>
              <a:t>The various blocks and chains were able to be used independently, which was necessary to lift the stern section and to overcome possible suction effect from the sea bed</a:t>
            </a:r>
          </a:p>
          <a:p>
            <a:r>
              <a:rPr lang="en-US" sz="1800" dirty="0">
                <a:solidFill>
                  <a:schemeClr val="tx1"/>
                </a:solidFill>
              </a:rPr>
              <a:t>The total weight of the stern section was around 1200 tons  </a:t>
            </a:r>
          </a:p>
          <a:p>
            <a:endParaRPr lang="en-US" dirty="0"/>
          </a:p>
          <a:p>
            <a:endParaRPr lang="en-US" dirty="0"/>
          </a:p>
        </p:txBody>
      </p:sp>
      <p:sp>
        <p:nvSpPr>
          <p:cNvPr id="4" name="Slide Number Placeholder 3"/>
          <p:cNvSpPr>
            <a:spLocks noGrp="1"/>
          </p:cNvSpPr>
          <p:nvPr>
            <p:ph type="sldNum" sz="quarter" idx="12"/>
          </p:nvPr>
        </p:nvSpPr>
        <p:spPr/>
        <p:txBody>
          <a:bodyPr/>
          <a:lstStyle/>
          <a:p>
            <a:fld id="{3C5FC093-60CE-407F-B1DA-F02F754031F4}" type="slidenum">
              <a:rPr lang="el-GR" smtClean="0"/>
              <a:t>48</a:t>
            </a:fld>
            <a:endParaRPr lang="el-GR"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356856"/>
            <a:ext cx="4320000" cy="3240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91" y="3356856"/>
            <a:ext cx="4323603" cy="3240000"/>
          </a:xfrm>
          <a:prstGeom prst="rect">
            <a:avLst/>
          </a:prstGeom>
        </p:spPr>
      </p:pic>
      <p:sp>
        <p:nvSpPr>
          <p:cNvPr id="8"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spTree>
    <p:extLst>
      <p:ext uri="{BB962C8B-B14F-4D97-AF65-F5344CB8AC3E}">
        <p14:creationId xmlns:p14="http://schemas.microsoft.com/office/powerpoint/2010/main" val="1596877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6496" y="3501368"/>
            <a:ext cx="4320000" cy="3240000"/>
          </a:xfrm>
        </p:spPr>
      </p:pic>
      <p:sp>
        <p:nvSpPr>
          <p:cNvPr id="4" name="Slide Number Placeholder 3"/>
          <p:cNvSpPr>
            <a:spLocks noGrp="1"/>
          </p:cNvSpPr>
          <p:nvPr>
            <p:ph type="sldNum" sz="quarter" idx="12"/>
          </p:nvPr>
        </p:nvSpPr>
        <p:spPr/>
        <p:txBody>
          <a:bodyPr/>
          <a:lstStyle/>
          <a:p>
            <a:fld id="{3C5FC093-60CE-407F-B1DA-F02F754031F4}" type="slidenum">
              <a:rPr lang="el-GR" smtClean="0"/>
              <a:t>49</a:t>
            </a:fld>
            <a:endParaRPr lang="el-GR"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501368"/>
            <a:ext cx="4320000" cy="3240000"/>
          </a:xfrm>
          <a:prstGeom prst="rect">
            <a:avLst/>
          </a:prstGeom>
        </p:spPr>
      </p:pic>
      <p:sp>
        <p:nvSpPr>
          <p:cNvPr id="7" name="Content Placeholder 2"/>
          <p:cNvSpPr txBox="1">
            <a:spLocks/>
          </p:cNvSpPr>
          <p:nvPr/>
        </p:nvSpPr>
        <p:spPr>
          <a:xfrm>
            <a:off x="323528" y="908720"/>
            <a:ext cx="4032448" cy="21602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100" dirty="0">
                <a:solidFill>
                  <a:schemeClr val="tx1"/>
                </a:solidFill>
              </a:rPr>
              <a:t>Barge Atlantis V moored in front of the Taklift 4</a:t>
            </a:r>
          </a:p>
          <a:p>
            <a:r>
              <a:rPr lang="en-US" sz="2100" dirty="0">
                <a:solidFill>
                  <a:schemeClr val="tx1"/>
                </a:solidFill>
              </a:rPr>
              <a:t>The stern section was landed on the Atlantis V</a:t>
            </a:r>
          </a:p>
          <a:p>
            <a:r>
              <a:rPr lang="en-US" sz="2100" dirty="0">
                <a:solidFill>
                  <a:schemeClr val="tx1"/>
                </a:solidFill>
              </a:rPr>
              <a:t>Stabilizing stern section on the barge. - De-ballasting barge - Disconnected rigging</a:t>
            </a:r>
          </a:p>
          <a:p>
            <a:endParaRPr lang="en-US" sz="1800" dirty="0">
              <a:solidFill>
                <a:schemeClr val="tx1"/>
              </a:solidFill>
            </a:endParaRPr>
          </a:p>
          <a:p>
            <a:endParaRPr lang="en-US" dirty="0"/>
          </a:p>
          <a:p>
            <a:endParaRPr lang="en-US" dirty="0"/>
          </a:p>
        </p:txBody>
      </p:sp>
      <p:sp>
        <p:nvSpPr>
          <p:cNvPr id="8"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9" name="Content Placeholder 4">
            <a:extLst>
              <a:ext uri="{FF2B5EF4-FFF2-40B4-BE49-F238E27FC236}">
                <a16:creationId xmlns:a16="http://schemas.microsoft.com/office/drawing/2014/main" id="{2ADEC231-D86A-4843-A25A-18A2A5FD22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496" y="116992"/>
            <a:ext cx="4320000" cy="3240000"/>
          </a:xfrm>
          <a:prstGeom prst="rect">
            <a:avLst/>
          </a:prstGeom>
        </p:spPr>
      </p:pic>
    </p:spTree>
    <p:extLst>
      <p:ext uri="{BB962C8B-B14F-4D97-AF65-F5344CB8AC3E}">
        <p14:creationId xmlns:p14="http://schemas.microsoft.com/office/powerpoint/2010/main" val="3728387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a:t>
            </a:fld>
            <a:endParaRPr lang="el-G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954" y="360169"/>
            <a:ext cx="6788139" cy="5091104"/>
          </a:xfrm>
          <a:prstGeom prst="rect">
            <a:avLst/>
          </a:prstGeom>
        </p:spPr>
      </p:pic>
      <p:sp>
        <p:nvSpPr>
          <p:cNvPr id="5" name="Content Placeholder 2">
            <a:extLst>
              <a:ext uri="{FF2B5EF4-FFF2-40B4-BE49-F238E27FC236}">
                <a16:creationId xmlns:a16="http://schemas.microsoft.com/office/drawing/2014/main" id="{C9DA3EA4-2681-433C-9B2C-4911E412D903}"/>
              </a:ext>
            </a:extLst>
          </p:cNvPr>
          <p:cNvSpPr>
            <a:spLocks noGrp="1"/>
          </p:cNvSpPr>
          <p:nvPr>
            <p:ph idx="1"/>
          </p:nvPr>
        </p:nvSpPr>
        <p:spPr>
          <a:xfrm>
            <a:off x="560224" y="5451273"/>
            <a:ext cx="8229600" cy="1670454"/>
          </a:xfrm>
        </p:spPr>
        <p:txBody>
          <a:bodyPr>
            <a:normAutofit/>
          </a:bodyPr>
          <a:lstStyle/>
          <a:p>
            <a:pPr marL="0" indent="0" algn="ctr">
              <a:buNone/>
            </a:pPr>
            <a:r>
              <a:rPr lang="en-GB" sz="1600" i="1" dirty="0">
                <a:solidFill>
                  <a:schemeClr val="tx1"/>
                </a:solidFill>
              </a:rPr>
              <a:t>The above Wave Height rose shows that there was only 20-25% (6-8days per month) of suitable weather conditions for Salvors to work safely onsite</a:t>
            </a:r>
            <a:endParaRPr lang="el-GR" sz="1600" i="1" dirty="0">
              <a:solidFill>
                <a:schemeClr val="tx1"/>
              </a:solidFill>
            </a:endParaRPr>
          </a:p>
          <a:p>
            <a:endParaRPr lang="el-GR" sz="1600" dirty="0">
              <a:solidFill>
                <a:schemeClr val="tx1"/>
              </a:solidFill>
            </a:endParaRPr>
          </a:p>
          <a:p>
            <a:endParaRPr lang="el-GR" sz="1600" dirty="0"/>
          </a:p>
        </p:txBody>
      </p:sp>
    </p:spTree>
    <p:extLst>
      <p:ext uri="{BB962C8B-B14F-4D97-AF65-F5344CB8AC3E}">
        <p14:creationId xmlns:p14="http://schemas.microsoft.com/office/powerpoint/2010/main" val="3498750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50</a:t>
            </a:fld>
            <a:endParaRPr lang="el-GR" dirty="0"/>
          </a:p>
        </p:txBody>
      </p:sp>
      <p:sp>
        <p:nvSpPr>
          <p:cNvPr id="7" name="Content Placeholder 2"/>
          <p:cNvSpPr txBox="1">
            <a:spLocks/>
          </p:cNvSpPr>
          <p:nvPr/>
        </p:nvSpPr>
        <p:spPr>
          <a:xfrm>
            <a:off x="352544" y="922011"/>
            <a:ext cx="3842751" cy="201622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lvl="0"/>
            <a:r>
              <a:rPr lang="en-US" sz="1800" dirty="0">
                <a:solidFill>
                  <a:schemeClr val="tx1"/>
                </a:solidFill>
              </a:rPr>
              <a:t>Transit of stern section to berth at Lavrion port for obtaining scrapping permit</a:t>
            </a:r>
          </a:p>
          <a:p>
            <a:r>
              <a:rPr lang="en-US" sz="1800" dirty="0">
                <a:solidFill>
                  <a:schemeClr val="tx1"/>
                </a:solidFill>
              </a:rPr>
              <a:t>Further lashing works took place to secure the stern section on the deck of the scrap barge for the intended trip to Aliaga</a:t>
            </a:r>
          </a:p>
          <a:p>
            <a:endParaRPr lang="en-US" sz="1800" dirty="0">
              <a:solidFill>
                <a:schemeClr val="tx1"/>
              </a:solidFill>
            </a:endParaRPr>
          </a:p>
          <a:p>
            <a:endParaRPr lang="en-US" dirty="0"/>
          </a:p>
          <a:p>
            <a:endParaRPr lang="en-US" dirty="0"/>
          </a:p>
        </p:txBody>
      </p:sp>
      <p:sp>
        <p:nvSpPr>
          <p:cNvPr id="8"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3493" y="3958005"/>
            <a:ext cx="4919669" cy="2763470"/>
          </a:xfrm>
        </p:spPr>
      </p:pic>
      <p:pic>
        <p:nvPicPr>
          <p:cNvPr id="9" name="Picture 8"/>
          <p:cNvPicPr>
            <a:picLocks noChangeAspect="1"/>
          </p:cNvPicPr>
          <p:nvPr/>
        </p:nvPicPr>
        <p:blipFill rotWithShape="1">
          <a:blip r:embed="rId3"/>
          <a:srcRect l="13201" r="15095"/>
          <a:stretch/>
        </p:blipFill>
        <p:spPr>
          <a:xfrm>
            <a:off x="4948706" y="645575"/>
            <a:ext cx="4104456" cy="321982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31405"/>
          <a:stretch/>
        </p:blipFill>
        <p:spPr>
          <a:xfrm>
            <a:off x="755576" y="3311567"/>
            <a:ext cx="2796241" cy="3409908"/>
          </a:xfrm>
          <a:prstGeom prst="rect">
            <a:avLst/>
          </a:prstGeom>
        </p:spPr>
      </p:pic>
    </p:spTree>
    <p:extLst>
      <p:ext uri="{BB962C8B-B14F-4D97-AF65-F5344CB8AC3E}">
        <p14:creationId xmlns:p14="http://schemas.microsoft.com/office/powerpoint/2010/main" val="2866034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51</a:t>
            </a:fld>
            <a:endParaRPr lang="el-GR" dirty="0"/>
          </a:p>
        </p:txBody>
      </p:sp>
      <p:sp>
        <p:nvSpPr>
          <p:cNvPr id="7" name="Content Placeholder 2"/>
          <p:cNvSpPr txBox="1">
            <a:spLocks/>
          </p:cNvSpPr>
          <p:nvPr/>
        </p:nvSpPr>
        <p:spPr>
          <a:xfrm>
            <a:off x="395536" y="548681"/>
            <a:ext cx="8291264"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800" dirty="0">
                <a:solidFill>
                  <a:schemeClr val="tx1"/>
                </a:solidFill>
              </a:rPr>
              <a:t>Execution of a Mesotec survey to evidence the removal of stern section and debris from the seabed</a:t>
            </a:r>
          </a:p>
          <a:p>
            <a:endParaRPr lang="en-US" dirty="0"/>
          </a:p>
          <a:p>
            <a:endParaRPr lang="en-US" dirty="0"/>
          </a:p>
        </p:txBody>
      </p:sp>
      <p:sp>
        <p:nvSpPr>
          <p:cNvPr id="8"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3" name="Picture 2"/>
          <p:cNvPicPr>
            <a:picLocks noChangeAspect="1"/>
          </p:cNvPicPr>
          <p:nvPr/>
        </p:nvPicPr>
        <p:blipFill>
          <a:blip r:embed="rId2"/>
          <a:stretch>
            <a:fillRect/>
          </a:stretch>
        </p:blipFill>
        <p:spPr>
          <a:xfrm>
            <a:off x="173132" y="3106953"/>
            <a:ext cx="4318844" cy="3240000"/>
          </a:xfrm>
          <a:prstGeom prst="rect">
            <a:avLst/>
          </a:prstGeom>
        </p:spPr>
      </p:pic>
      <p:pic>
        <p:nvPicPr>
          <p:cNvPr id="9" name="Picture 8"/>
          <p:cNvPicPr>
            <a:picLocks noChangeAspect="1"/>
          </p:cNvPicPr>
          <p:nvPr/>
        </p:nvPicPr>
        <p:blipFill>
          <a:blip r:embed="rId3"/>
          <a:stretch>
            <a:fillRect/>
          </a:stretch>
        </p:blipFill>
        <p:spPr>
          <a:xfrm>
            <a:off x="4644008" y="3106953"/>
            <a:ext cx="4318843" cy="3240000"/>
          </a:xfrm>
          <a:prstGeom prst="rect">
            <a:avLst/>
          </a:prstGeom>
        </p:spPr>
      </p:pic>
    </p:spTree>
    <p:extLst>
      <p:ext uri="{BB962C8B-B14F-4D97-AF65-F5344CB8AC3E}">
        <p14:creationId xmlns:p14="http://schemas.microsoft.com/office/powerpoint/2010/main" val="4226803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52</a:t>
            </a:fld>
            <a:endParaRPr lang="el-GR" dirty="0"/>
          </a:p>
        </p:txBody>
      </p:sp>
      <p:sp>
        <p:nvSpPr>
          <p:cNvPr id="7" name="Content Placeholder 2"/>
          <p:cNvSpPr txBox="1">
            <a:spLocks/>
          </p:cNvSpPr>
          <p:nvPr/>
        </p:nvSpPr>
        <p:spPr>
          <a:xfrm>
            <a:off x="395536" y="548681"/>
            <a:ext cx="8291264" cy="18002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n-US" dirty="0">
              <a:solidFill>
                <a:schemeClr val="tx1"/>
              </a:solidFill>
            </a:endParaRPr>
          </a:p>
          <a:p>
            <a:r>
              <a:rPr lang="en-US" dirty="0">
                <a:solidFill>
                  <a:schemeClr val="tx1"/>
                </a:solidFill>
              </a:rPr>
              <a:t>Towage of barge to Aliaga, Turkey for the final disposal of stern section</a:t>
            </a:r>
          </a:p>
          <a:p>
            <a:r>
              <a:rPr lang="en-US" dirty="0">
                <a:solidFill>
                  <a:schemeClr val="tx1"/>
                </a:solidFill>
              </a:rPr>
              <a:t>Delivery of the stern section and passing of title to the scrap buyer </a:t>
            </a:r>
          </a:p>
          <a:p>
            <a:r>
              <a:rPr lang="en-US" dirty="0">
                <a:solidFill>
                  <a:schemeClr val="tx1"/>
                </a:solidFill>
              </a:rPr>
              <a:t>Barge remained in the scrapyard until the completion of the scrapping process by the scrap buyer</a:t>
            </a:r>
          </a:p>
          <a:p>
            <a:r>
              <a:rPr lang="en-US" dirty="0">
                <a:solidFill>
                  <a:schemeClr val="tx1"/>
                </a:solidFill>
              </a:rPr>
              <a:t>During remaining under the custody of the scrap buyer, the barge and wreck sunk in front of the shipyard as a result of bad weather conditions</a:t>
            </a:r>
          </a:p>
          <a:p>
            <a:pPr marL="0" indent="0">
              <a:buNone/>
            </a:pPr>
            <a:endParaRPr lang="en-US" dirty="0">
              <a:solidFill>
                <a:schemeClr val="tx1"/>
              </a:solidFill>
            </a:endParaRPr>
          </a:p>
          <a:p>
            <a:endParaRPr lang="en-US" dirty="0"/>
          </a:p>
        </p:txBody>
      </p:sp>
      <p:sp>
        <p:nvSpPr>
          <p:cNvPr id="8"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2026568" cy="548680"/>
          </a:xfrm>
        </p:spPr>
        <p:txBody>
          <a:bodyPr/>
          <a:lstStyle/>
          <a:p>
            <a:r>
              <a:rPr lang="en-US" sz="1600" dirty="0"/>
              <a:t>Wreck removal</a:t>
            </a:r>
            <a:endParaRPr lang="el-GR" sz="1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579106"/>
            <a:ext cx="5279740" cy="39598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2579106"/>
            <a:ext cx="2969854" cy="3959805"/>
          </a:xfrm>
          <a:prstGeom prst="rect">
            <a:avLst/>
          </a:prstGeom>
        </p:spPr>
      </p:pic>
    </p:spTree>
    <p:extLst>
      <p:ext uri="{BB962C8B-B14F-4D97-AF65-F5344CB8AC3E}">
        <p14:creationId xmlns:p14="http://schemas.microsoft.com/office/powerpoint/2010/main" val="340589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53</a:t>
            </a:fld>
            <a:endParaRPr lang="el-GR" dirty="0"/>
          </a:p>
        </p:txBody>
      </p:sp>
      <p:sp>
        <p:nvSpPr>
          <p:cNvPr id="6" name="Content Placeholder 2"/>
          <p:cNvSpPr txBox="1">
            <a:spLocks/>
          </p:cNvSpPr>
          <p:nvPr/>
        </p:nvSpPr>
        <p:spPr>
          <a:xfrm>
            <a:off x="426367" y="1426911"/>
            <a:ext cx="8291264"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n-US" dirty="0">
              <a:solidFill>
                <a:schemeClr val="tx1"/>
              </a:solidFill>
            </a:endParaRPr>
          </a:p>
          <a:p>
            <a:pPr marL="0" indent="0" algn="ctr">
              <a:buNone/>
            </a:pPr>
            <a:r>
              <a:rPr lang="en-US" dirty="0">
                <a:solidFill>
                  <a:schemeClr val="tx1"/>
                </a:solidFill>
              </a:rPr>
              <a:t>The Casualty caused massive pollution to a number of beaches, overviewed in the map below</a:t>
            </a:r>
          </a:p>
          <a:p>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819374"/>
            <a:ext cx="6033072" cy="366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457200" y="0"/>
            <a:ext cx="8229600" cy="1600200"/>
          </a:xfrm>
        </p:spPr>
        <p:txBody>
          <a:bodyPr/>
          <a:lstStyle/>
          <a:p>
            <a:r>
              <a:rPr lang="en-US" dirty="0"/>
              <a:t>5. Shoreline Clean-Up and Response</a:t>
            </a:r>
          </a:p>
        </p:txBody>
      </p:sp>
    </p:spTree>
    <p:extLst>
      <p:ext uri="{BB962C8B-B14F-4D97-AF65-F5344CB8AC3E}">
        <p14:creationId xmlns:p14="http://schemas.microsoft.com/office/powerpoint/2010/main" val="3245214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54</a:t>
            </a:fld>
            <a:endParaRPr lang="el-GR" dirty="0"/>
          </a:p>
        </p:txBody>
      </p:sp>
      <p:sp>
        <p:nvSpPr>
          <p:cNvPr id="7" name="Content Placeholder 2"/>
          <p:cNvSpPr txBox="1">
            <a:spLocks/>
          </p:cNvSpPr>
          <p:nvPr/>
        </p:nvSpPr>
        <p:spPr>
          <a:xfrm>
            <a:off x="323527" y="980727"/>
            <a:ext cx="4680521" cy="18002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chemeClr val="tx1"/>
                </a:solidFill>
              </a:rPr>
              <a:t>The area is part of Natura2000 network</a:t>
            </a:r>
          </a:p>
          <a:p>
            <a:r>
              <a:rPr lang="en-US" dirty="0">
                <a:solidFill>
                  <a:schemeClr val="tx1"/>
                </a:solidFill>
              </a:rPr>
              <a:t>Rare wildlife species live in Andros island</a:t>
            </a:r>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pic>
        <p:nvPicPr>
          <p:cNvPr id="21506" name="Picture 2" descr="Life_Andros_SPA-Manage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16632"/>
            <a:ext cx="3801021" cy="4278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391" y="3501008"/>
            <a:ext cx="4713665" cy="2651437"/>
          </a:xfrm>
          <a:prstGeom prst="rect">
            <a:avLst/>
          </a:prstGeom>
        </p:spPr>
      </p:pic>
    </p:spTree>
    <p:extLst>
      <p:ext uri="{BB962C8B-B14F-4D97-AF65-F5344CB8AC3E}">
        <p14:creationId xmlns:p14="http://schemas.microsoft.com/office/powerpoint/2010/main" val="1131128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55</a:t>
            </a:fld>
            <a:endParaRPr lang="el-GR" dirty="0"/>
          </a:p>
        </p:txBody>
      </p:sp>
      <p:sp>
        <p:nvSpPr>
          <p:cNvPr id="7" name="Content Placeholder 2"/>
          <p:cNvSpPr txBox="1">
            <a:spLocks/>
          </p:cNvSpPr>
          <p:nvPr/>
        </p:nvSpPr>
        <p:spPr>
          <a:xfrm>
            <a:off x="323527" y="980727"/>
            <a:ext cx="4680521" cy="18002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chemeClr val="tx1"/>
                </a:solidFill>
              </a:rPr>
              <a:t>There was a significant danger to wildlife </a:t>
            </a:r>
          </a:p>
          <a:p>
            <a:r>
              <a:rPr lang="en-US" dirty="0">
                <a:solidFill>
                  <a:schemeClr val="tx1"/>
                </a:solidFill>
              </a:rPr>
              <a:t>There was considerable media interest</a:t>
            </a:r>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55" t="25015" r="-749" b="26340"/>
          <a:stretch/>
        </p:blipFill>
        <p:spPr>
          <a:xfrm>
            <a:off x="5878983" y="3564237"/>
            <a:ext cx="3090740" cy="3157237"/>
          </a:xfrm>
          <a:prstGeom prst="rect">
            <a:avLst/>
          </a:prstGeom>
        </p:spPr>
      </p:pic>
      <p:sp>
        <p:nvSpPr>
          <p:cNvPr id="14"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6534" t="14486" r="16265" b="26715"/>
          <a:stretch/>
        </p:blipFill>
        <p:spPr>
          <a:xfrm rot="16200000">
            <a:off x="5657354" y="151956"/>
            <a:ext cx="2592288" cy="403245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6753" t="20659" r="3176" b="22718"/>
          <a:stretch/>
        </p:blipFill>
        <p:spPr>
          <a:xfrm>
            <a:off x="202191" y="3564237"/>
            <a:ext cx="5544616" cy="3157237"/>
          </a:xfrm>
          <a:prstGeom prst="rect">
            <a:avLst/>
          </a:prstGeom>
        </p:spPr>
      </p:pic>
    </p:spTree>
    <p:extLst>
      <p:ext uri="{BB962C8B-B14F-4D97-AF65-F5344CB8AC3E}">
        <p14:creationId xmlns:p14="http://schemas.microsoft.com/office/powerpoint/2010/main" val="267486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56</a:t>
            </a:fld>
            <a:endParaRPr lang="el-GR" dirty="0"/>
          </a:p>
        </p:txBody>
      </p:sp>
      <p:sp>
        <p:nvSpPr>
          <p:cNvPr id="6" name="Content Placeholder 2"/>
          <p:cNvSpPr txBox="1">
            <a:spLocks/>
          </p:cNvSpPr>
          <p:nvPr/>
        </p:nvSpPr>
        <p:spPr>
          <a:xfrm>
            <a:off x="457200" y="548680"/>
            <a:ext cx="8291264" cy="18002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endParaRPr lang="en-US" dirty="0">
              <a:solidFill>
                <a:schemeClr val="tx1"/>
              </a:solidFill>
            </a:endParaRPr>
          </a:p>
          <a:p>
            <a:r>
              <a:rPr lang="en-US" dirty="0">
                <a:solidFill>
                  <a:schemeClr val="tx1"/>
                </a:solidFill>
              </a:rPr>
              <a:t>The clean up of the beaches was considerably hampered by the lack of infrastructure ( road access, electricity, water supply etc.)</a:t>
            </a:r>
          </a:p>
          <a:p>
            <a:r>
              <a:rPr lang="en-US" dirty="0">
                <a:solidFill>
                  <a:schemeClr val="tx1"/>
                </a:solidFill>
              </a:rPr>
              <a:t>Out of the 7 polluted beaches, 5 had no road access, with the remaining 2 accessible only by off-road vehicles and trucks</a:t>
            </a:r>
          </a:p>
          <a:p>
            <a:pPr marL="0" indent="0">
              <a:buNone/>
            </a:pP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3356992"/>
            <a:ext cx="4370707" cy="327803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3356992"/>
            <a:ext cx="4370707" cy="3278030"/>
          </a:xfrm>
          <a:prstGeom prst="rect">
            <a:avLst/>
          </a:prstGeom>
        </p:spPr>
      </p:pic>
      <p:sp>
        <p:nvSpPr>
          <p:cNvPr id="13"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spTree>
    <p:extLst>
      <p:ext uri="{BB962C8B-B14F-4D97-AF65-F5344CB8AC3E}">
        <p14:creationId xmlns:p14="http://schemas.microsoft.com/office/powerpoint/2010/main" val="36093942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57</a:t>
            </a:fld>
            <a:endParaRPr lang="el-GR" dirty="0"/>
          </a:p>
        </p:txBody>
      </p:sp>
      <p:sp>
        <p:nvSpPr>
          <p:cNvPr id="7" name="Content Placeholder 2"/>
          <p:cNvSpPr txBox="1">
            <a:spLocks/>
          </p:cNvSpPr>
          <p:nvPr/>
        </p:nvSpPr>
        <p:spPr>
          <a:xfrm>
            <a:off x="323528" y="980728"/>
            <a:ext cx="3168352" cy="244827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GB" dirty="0">
                <a:solidFill>
                  <a:schemeClr val="tx1"/>
                </a:solidFill>
              </a:rPr>
              <a:t>An access road was cut into the hillside using a digger to allow access to the worst contaminated beach</a:t>
            </a:r>
            <a:endParaRPr lang="en-US" dirty="0">
              <a:solidFill>
                <a:schemeClr val="tx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748" b="14718"/>
          <a:stretch/>
        </p:blipFill>
        <p:spPr>
          <a:xfrm>
            <a:off x="179512" y="4057466"/>
            <a:ext cx="4603388" cy="249230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8556"/>
          <a:stretch/>
        </p:blipFill>
        <p:spPr>
          <a:xfrm>
            <a:off x="3925847" y="539008"/>
            <a:ext cx="5084909" cy="3106016"/>
          </a:xfrm>
          <a:prstGeom prst="rect">
            <a:avLst/>
          </a:prstGeom>
        </p:spPr>
      </p:pic>
      <p:pic>
        <p:nvPicPr>
          <p:cNvPr id="11" name="Picture 10" descr="\\192.168.1.221\A2 Operations\B1 Salvage Operations\C1 Projects\15 - 10.2017 - CABRERA -ANDROS - WRECK REMOVAL\Presentation Italy\Photos Videos\CARBERA\25-01-17\IMG_166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057466"/>
            <a:ext cx="3960440" cy="2492302"/>
          </a:xfrm>
          <a:prstGeom prst="rect">
            <a:avLst/>
          </a:prstGeom>
          <a:noFill/>
          <a:ln>
            <a:noFill/>
          </a:ln>
        </p:spPr>
      </p:pic>
      <p:sp>
        <p:nvSpPr>
          <p:cNvPr id="13"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spTree>
    <p:extLst>
      <p:ext uri="{BB962C8B-B14F-4D97-AF65-F5344CB8AC3E}">
        <p14:creationId xmlns:p14="http://schemas.microsoft.com/office/powerpoint/2010/main" val="280142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58</a:t>
            </a:fld>
            <a:endParaRPr lang="el-GR" dirty="0"/>
          </a:p>
        </p:txBody>
      </p:sp>
      <p:sp>
        <p:nvSpPr>
          <p:cNvPr id="7" name="Content Placeholder 2"/>
          <p:cNvSpPr txBox="1">
            <a:spLocks/>
          </p:cNvSpPr>
          <p:nvPr/>
        </p:nvSpPr>
        <p:spPr>
          <a:xfrm>
            <a:off x="323527" y="980728"/>
            <a:ext cx="4752529" cy="208823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GB" dirty="0">
                <a:solidFill>
                  <a:schemeClr val="tx1"/>
                </a:solidFill>
              </a:rPr>
              <a:t>Once access to the polluted shores was established, transportation and deployment of OSR equipment began</a:t>
            </a:r>
          </a:p>
          <a:p>
            <a:r>
              <a:rPr lang="en-GB" dirty="0">
                <a:solidFill>
                  <a:schemeClr val="tx1"/>
                </a:solidFill>
              </a:rPr>
              <a:t>Equipment storage places were established close to polluted areas to improve logistics and response time</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93" y="3762375"/>
            <a:ext cx="4089483" cy="2959100"/>
          </a:xfrm>
          <a:prstGeom prst="rect">
            <a:avLst/>
          </a:prstGeo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60426"/>
            <a:ext cx="4310633"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pic>
        <p:nvPicPr>
          <p:cNvPr id="12"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5942055" y="704446"/>
            <a:ext cx="3528392" cy="2352765"/>
          </a:xfrm>
        </p:spPr>
      </p:pic>
    </p:spTree>
    <p:extLst>
      <p:ext uri="{BB962C8B-B14F-4D97-AF65-F5344CB8AC3E}">
        <p14:creationId xmlns:p14="http://schemas.microsoft.com/office/powerpoint/2010/main" val="212948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59</a:t>
            </a:fld>
            <a:endParaRPr lang="el-GR" dirty="0"/>
          </a:p>
        </p:txBody>
      </p:sp>
      <p:sp>
        <p:nvSpPr>
          <p:cNvPr id="7" name="Content Placeholder 2"/>
          <p:cNvSpPr txBox="1">
            <a:spLocks/>
          </p:cNvSpPr>
          <p:nvPr/>
        </p:nvSpPr>
        <p:spPr>
          <a:xfrm>
            <a:off x="323527" y="654412"/>
            <a:ext cx="8640961" cy="155045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GB" dirty="0">
                <a:solidFill>
                  <a:schemeClr val="tx1"/>
                </a:solidFill>
              </a:rPr>
              <a:t>The initial phase of the operation included assessing the situation and collecting polluted debris </a:t>
            </a:r>
          </a:p>
          <a:p>
            <a:r>
              <a:rPr lang="en-GB" dirty="0">
                <a:solidFill>
                  <a:schemeClr val="tx1"/>
                </a:solidFill>
              </a:rPr>
              <a:t>The oil debris were collected and transported with off-road vehicles, trucks and bulldozers </a:t>
            </a:r>
          </a:p>
          <a:p>
            <a:r>
              <a:rPr lang="en-GB" dirty="0">
                <a:solidFill>
                  <a:schemeClr val="tx1"/>
                </a:solidFill>
              </a:rPr>
              <a:t>Wastes were stored to certified containers and skips (20-30m3)</a:t>
            </a:r>
          </a:p>
          <a:p>
            <a:endParaRPr lang="en-US" dirty="0"/>
          </a:p>
        </p:txBody>
      </p:sp>
      <p:pic>
        <p:nvPicPr>
          <p:cNvPr id="184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356995"/>
            <a:ext cx="2789714" cy="206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91880" y="2370326"/>
            <a:ext cx="5370131" cy="4027599"/>
          </a:xfrm>
        </p:spPr>
      </p:pic>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12605319"/>
              </p:ext>
            </p:extLst>
          </p:nvPr>
        </p:nvGraphicFramePr>
        <p:xfrm>
          <a:off x="234534" y="2390713"/>
          <a:ext cx="2806700" cy="1860550"/>
        </p:xfrm>
        <a:graphic>
          <a:graphicData uri="http://schemas.openxmlformats.org/presentationml/2006/ole">
            <mc:AlternateContent xmlns:mc="http://schemas.openxmlformats.org/markup-compatibility/2006">
              <mc:Choice xmlns:v="urn:schemas-microsoft-com:vml" Requires="v">
                <p:oleObj spid="_x0000_s18488" name="Bitmap Image" r:id="rId5" imgW="2838450" imgH="1828800" progId="Paint.Picture">
                  <p:embed/>
                </p:oleObj>
              </mc:Choice>
              <mc:Fallback>
                <p:oleObj name="Bitmap Image" r:id="rId5" imgW="2838450" imgH="1828800"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534" y="2390713"/>
                        <a:ext cx="2806700" cy="186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spTree>
    <p:extLst>
      <p:ext uri="{BB962C8B-B14F-4D97-AF65-F5344CB8AC3E}">
        <p14:creationId xmlns:p14="http://schemas.microsoft.com/office/powerpoint/2010/main" val="410701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A0391F-95E4-415C-8A08-F4952B5134B9}"/>
              </a:ext>
            </a:extLst>
          </p:cNvPr>
          <p:cNvSpPr>
            <a:spLocks noGrp="1"/>
          </p:cNvSpPr>
          <p:nvPr>
            <p:ph idx="1"/>
          </p:nvPr>
        </p:nvSpPr>
        <p:spPr>
          <a:xfrm>
            <a:off x="395536" y="692696"/>
            <a:ext cx="8291264" cy="2232249"/>
          </a:xfrm>
        </p:spPr>
        <p:txBody>
          <a:bodyPr>
            <a:normAutofit/>
          </a:bodyPr>
          <a:lstStyle/>
          <a:p>
            <a:r>
              <a:rPr lang="en-GB" sz="1600" dirty="0">
                <a:solidFill>
                  <a:schemeClr val="tx1"/>
                </a:solidFill>
              </a:rPr>
              <a:t>The crew reported the accident to the local authorities and requested immediate evacuation due to danger from developing list and breaking of the Casualty</a:t>
            </a:r>
            <a:endParaRPr lang="el-GR" sz="1600" dirty="0">
              <a:solidFill>
                <a:schemeClr val="tx1"/>
              </a:solidFill>
            </a:endParaRPr>
          </a:p>
          <a:p>
            <a:r>
              <a:rPr lang="en-GB" sz="1600" dirty="0">
                <a:solidFill>
                  <a:schemeClr val="tx1"/>
                </a:solidFill>
              </a:rPr>
              <a:t>All the nine crew members were rescued by a helicopter of the Greek Navy without reported injuries</a:t>
            </a:r>
            <a:endParaRPr lang="el-GR" sz="1600" dirty="0">
              <a:solidFill>
                <a:schemeClr val="tx1"/>
              </a:solidFill>
            </a:endParaRPr>
          </a:p>
          <a:p>
            <a:r>
              <a:rPr lang="en-GB" sz="1600" dirty="0">
                <a:solidFill>
                  <a:schemeClr val="tx1"/>
                </a:solidFill>
              </a:rPr>
              <a:t>While the Casualty was in a semi-submerged condition, the area was hit by the worst storm in 30 years, on 28</a:t>
            </a:r>
            <a:r>
              <a:rPr lang="en-GB" sz="1600" baseline="30000" dirty="0">
                <a:solidFill>
                  <a:schemeClr val="tx1"/>
                </a:solidFill>
              </a:rPr>
              <a:t>th</a:t>
            </a:r>
            <a:r>
              <a:rPr lang="en-GB" sz="1600" dirty="0">
                <a:solidFill>
                  <a:schemeClr val="tx1"/>
                </a:solidFill>
              </a:rPr>
              <a:t> December 2016, and the Casualty broke up and sank</a:t>
            </a:r>
            <a:endParaRPr lang="el-GR" sz="1600" dirty="0">
              <a:solidFill>
                <a:schemeClr val="tx1"/>
              </a:solidFill>
            </a:endParaRPr>
          </a:p>
          <a:p>
            <a:endParaRPr lang="el-GR" sz="1600" dirty="0">
              <a:solidFill>
                <a:schemeClr val="tx1"/>
              </a:solidFill>
            </a:endParaRPr>
          </a:p>
        </p:txBody>
      </p:sp>
      <p:sp>
        <p:nvSpPr>
          <p:cNvPr id="4" name="Slide Number Placeholder 3">
            <a:extLst>
              <a:ext uri="{FF2B5EF4-FFF2-40B4-BE49-F238E27FC236}">
                <a16:creationId xmlns:a16="http://schemas.microsoft.com/office/drawing/2014/main" id="{13304A60-3FD0-4339-B7EC-AF78113B1F50}"/>
              </a:ext>
            </a:extLst>
          </p:cNvPr>
          <p:cNvSpPr>
            <a:spLocks noGrp="1"/>
          </p:cNvSpPr>
          <p:nvPr>
            <p:ph type="sldNum" sz="quarter" idx="12"/>
          </p:nvPr>
        </p:nvSpPr>
        <p:spPr/>
        <p:txBody>
          <a:bodyPr/>
          <a:lstStyle/>
          <a:p>
            <a:fld id="{3C5FC093-60CE-407F-B1DA-F02F754031F4}" type="slidenum">
              <a:rPr lang="el-GR" smtClean="0"/>
              <a:t>6</a:t>
            </a:fld>
            <a:endParaRPr lang="el-GR" dirty="0"/>
          </a:p>
        </p:txBody>
      </p:sp>
      <p:pic>
        <p:nvPicPr>
          <p:cNvPr id="5" name="Εικόνα 3" descr="C:\Users\korina\Desktop\download.jpg">
            <a:extLst>
              <a:ext uri="{FF2B5EF4-FFF2-40B4-BE49-F238E27FC236}">
                <a16:creationId xmlns:a16="http://schemas.microsoft.com/office/drawing/2014/main" id="{82BCD1CC-6BFC-4C9F-8928-1380C85299F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5676" y="2924945"/>
            <a:ext cx="5832648" cy="3796530"/>
          </a:xfrm>
          <a:prstGeom prst="rect">
            <a:avLst/>
          </a:prstGeom>
          <a:noFill/>
          <a:ln>
            <a:noFill/>
          </a:ln>
        </p:spPr>
      </p:pic>
      <p:sp>
        <p:nvSpPr>
          <p:cNvPr id="6" name="Title 1">
            <a:extLst>
              <a:ext uri="{FF2B5EF4-FFF2-40B4-BE49-F238E27FC236}">
                <a16:creationId xmlns:a16="http://schemas.microsoft.com/office/drawing/2014/main" id="{1319A5DD-D756-4A3F-91DC-FB45D06BF242}"/>
              </a:ext>
            </a:extLst>
          </p:cNvPr>
          <p:cNvSpPr>
            <a:spLocks noGrp="1"/>
          </p:cNvSpPr>
          <p:nvPr>
            <p:ph type="title"/>
          </p:nvPr>
        </p:nvSpPr>
        <p:spPr>
          <a:xfrm>
            <a:off x="457200" y="0"/>
            <a:ext cx="2314600" cy="476672"/>
          </a:xfrm>
        </p:spPr>
        <p:txBody>
          <a:bodyPr/>
          <a:lstStyle/>
          <a:p>
            <a:r>
              <a:rPr lang="en-US" sz="1600" dirty="0"/>
              <a:t>The Incident</a:t>
            </a:r>
            <a:endParaRPr lang="el-GR" sz="1600" dirty="0"/>
          </a:p>
        </p:txBody>
      </p:sp>
    </p:spTree>
    <p:extLst>
      <p:ext uri="{BB962C8B-B14F-4D97-AF65-F5344CB8AC3E}">
        <p14:creationId xmlns:p14="http://schemas.microsoft.com/office/powerpoint/2010/main" val="1007936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60</a:t>
            </a:fld>
            <a:endParaRPr lang="el-GR" dirty="0"/>
          </a:p>
        </p:txBody>
      </p:sp>
      <p:sp>
        <p:nvSpPr>
          <p:cNvPr id="7" name="Content Placeholder 2"/>
          <p:cNvSpPr txBox="1">
            <a:spLocks/>
          </p:cNvSpPr>
          <p:nvPr/>
        </p:nvSpPr>
        <p:spPr>
          <a:xfrm>
            <a:off x="323527" y="980727"/>
            <a:ext cx="4098677" cy="2160241"/>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GB" dirty="0">
                <a:solidFill>
                  <a:schemeClr val="tx1"/>
                </a:solidFill>
              </a:rPr>
              <a:t>A landing craft was used to transport oil spill response equipment and remove waste from the beaches where there was no road access</a:t>
            </a:r>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129" y="116632"/>
            <a:ext cx="4320480" cy="3240360"/>
          </a:xfrm>
          <a:prstGeom prst="rect">
            <a:avLst/>
          </a:prstGeom>
        </p:spPr>
      </p:pic>
      <p:sp>
        <p:nvSpPr>
          <p:cNvPr id="1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534" y="3789040"/>
            <a:ext cx="5196511" cy="2923038"/>
          </a:xfrm>
          <a:prstGeom prst="rect">
            <a:avLst/>
          </a:prstGeom>
        </p:spPr>
      </p:pic>
    </p:spTree>
    <p:extLst>
      <p:ext uri="{BB962C8B-B14F-4D97-AF65-F5344CB8AC3E}">
        <p14:creationId xmlns:p14="http://schemas.microsoft.com/office/powerpoint/2010/main" val="1650638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61</a:t>
            </a:fld>
            <a:endParaRPr lang="el-GR" dirty="0"/>
          </a:p>
        </p:txBody>
      </p:sp>
      <p:sp>
        <p:nvSpPr>
          <p:cNvPr id="7" name="Content Placeholder 2"/>
          <p:cNvSpPr txBox="1">
            <a:spLocks/>
          </p:cNvSpPr>
          <p:nvPr/>
        </p:nvSpPr>
        <p:spPr>
          <a:xfrm>
            <a:off x="323527" y="980727"/>
            <a:ext cx="3600401" cy="140998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GB" dirty="0">
                <a:solidFill>
                  <a:schemeClr val="tx1"/>
                </a:solidFill>
              </a:rPr>
              <a:t>High speed boats were used to transport the oil spill response teams and equipment</a:t>
            </a:r>
            <a:endParaRPr lang="en-US" dirty="0">
              <a:solidFill>
                <a:schemeClr val="tx1"/>
              </a:solidFill>
            </a:endParaRPr>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5"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pic>
        <p:nvPicPr>
          <p:cNvPr id="5" name="Picture 4" descr="A yellow boat sitting in the water&#10;&#10;Description automatically generated">
            <a:extLst>
              <a:ext uri="{FF2B5EF4-FFF2-40B4-BE49-F238E27FC236}">
                <a16:creationId xmlns:a16="http://schemas.microsoft.com/office/drawing/2014/main" id="{3019750E-5239-458B-85CA-CA6E7281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882" y="136525"/>
            <a:ext cx="4389944" cy="3292458"/>
          </a:xfrm>
          <a:prstGeom prst="rect">
            <a:avLst/>
          </a:prstGeom>
        </p:spPr>
      </p:pic>
      <p:pic>
        <p:nvPicPr>
          <p:cNvPr id="8" name="Picture 7" descr="A small boat in a body of water&#10;&#10;Description automatically generated">
            <a:extLst>
              <a:ext uri="{FF2B5EF4-FFF2-40B4-BE49-F238E27FC236}">
                <a16:creationId xmlns:a16="http://schemas.microsoft.com/office/drawing/2014/main" id="{C46E73E3-F8E9-47DE-A63A-73268E072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34" y="3717678"/>
            <a:ext cx="5340084" cy="3003797"/>
          </a:xfrm>
          <a:prstGeom prst="rect">
            <a:avLst/>
          </a:prstGeom>
        </p:spPr>
      </p:pic>
    </p:spTree>
    <p:extLst>
      <p:ext uri="{BB962C8B-B14F-4D97-AF65-F5344CB8AC3E}">
        <p14:creationId xmlns:p14="http://schemas.microsoft.com/office/powerpoint/2010/main" val="3036928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62</a:t>
            </a:fld>
            <a:endParaRPr lang="el-GR" dirty="0"/>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Content Placeholder 4"/>
          <p:cNvSpPr>
            <a:spLocks noGrp="1"/>
          </p:cNvSpPr>
          <p:nvPr>
            <p:ph idx="1"/>
          </p:nvPr>
        </p:nvSpPr>
        <p:spPr>
          <a:xfrm>
            <a:off x="457200" y="643415"/>
            <a:ext cx="8229600" cy="2209521"/>
          </a:xfrm>
        </p:spPr>
        <p:txBody>
          <a:bodyPr/>
          <a:lstStyle/>
          <a:p>
            <a:r>
              <a:rPr lang="en-US" dirty="0">
                <a:solidFill>
                  <a:schemeClr val="tx1"/>
                </a:solidFill>
              </a:rPr>
              <a:t>Oil booms were deployed to the polluted beaches for the containment of the oil pollution</a:t>
            </a:r>
          </a:p>
          <a:p>
            <a:r>
              <a:rPr lang="en-US" dirty="0">
                <a:solidFill>
                  <a:schemeClr val="tx1"/>
                </a:solidFill>
              </a:rPr>
              <a:t>Shore guardian booms were deployed on two beaches to avoid spreading of pollution to the adjacent lakes and streams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33" y="3284984"/>
            <a:ext cx="4560381" cy="3420286"/>
          </a:xfrm>
          <a:prstGeom prst="rect">
            <a:avLst/>
          </a:prstGeom>
        </p:spPr>
      </p:pic>
      <p:pic>
        <p:nvPicPr>
          <p:cNvPr id="16" name="Picture 15" descr="\\192.168.1.221\A2 Operations\B1 Salvage Operations\C1 Projects\15 - 10.2017 - CABRERA -ANDROS - WRECK REMOVAL\Presentation Italy\Photos Videos\CARBERA\11-01-2017\IMG_127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0938" y="3284984"/>
            <a:ext cx="3901542" cy="3436491"/>
          </a:xfrm>
          <a:prstGeom prst="rect">
            <a:avLst/>
          </a:prstGeom>
          <a:noFill/>
          <a:ln>
            <a:noFill/>
          </a:ln>
        </p:spPr>
      </p:pic>
      <p:sp>
        <p:nvSpPr>
          <p:cNvPr id="18"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spTree>
    <p:extLst>
      <p:ext uri="{BB962C8B-B14F-4D97-AF65-F5344CB8AC3E}">
        <p14:creationId xmlns:p14="http://schemas.microsoft.com/office/powerpoint/2010/main" val="2742121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63</a:t>
            </a:fld>
            <a:endParaRPr lang="el-GR" dirty="0"/>
          </a:p>
        </p:txBody>
      </p:sp>
      <p:sp>
        <p:nvSpPr>
          <p:cNvPr id="7" name="Content Placeholder 2"/>
          <p:cNvSpPr txBox="1">
            <a:spLocks/>
          </p:cNvSpPr>
          <p:nvPr/>
        </p:nvSpPr>
        <p:spPr>
          <a:xfrm>
            <a:off x="323527" y="980727"/>
            <a:ext cx="3749271" cy="23042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i="1" dirty="0">
                <a:solidFill>
                  <a:schemeClr val="tx1"/>
                </a:solidFill>
              </a:rPr>
              <a:t>Flushing</a:t>
            </a:r>
            <a:endParaRPr lang="en-GB" i="1" dirty="0">
              <a:solidFill>
                <a:schemeClr val="tx1"/>
              </a:solidFill>
            </a:endParaRPr>
          </a:p>
          <a:p>
            <a:r>
              <a:rPr lang="en-GB" dirty="0">
                <a:solidFill>
                  <a:schemeClr val="tx1"/>
                </a:solidFill>
              </a:rPr>
              <a:t>High volumes of low-pressure water were used to wash stranded and buried oil from the shoreline</a:t>
            </a:r>
          </a:p>
          <a:p>
            <a:r>
              <a:rPr lang="en-GB" dirty="0">
                <a:solidFill>
                  <a:schemeClr val="tx1"/>
                </a:solidFill>
              </a:rPr>
              <a:t>The oil was recovered by the use of skimmers and absorbents</a:t>
            </a:r>
            <a:endParaRPr lang="en-US" dirty="0">
              <a:solidFill>
                <a:schemeClr val="tx1"/>
              </a:solidFill>
            </a:endParaRPr>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1"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8990" y="3804834"/>
            <a:ext cx="4395614" cy="247388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94" y="4031000"/>
            <a:ext cx="3995936" cy="2247714"/>
          </a:xfrm>
          <a:prstGeom prst="rect">
            <a:avLst/>
          </a:prstGeom>
        </p:spPr>
      </p:pic>
      <p:pic>
        <p:nvPicPr>
          <p:cNvPr id="1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338990" y="980727"/>
            <a:ext cx="4485275" cy="2522968"/>
          </a:xfrm>
        </p:spPr>
      </p:pic>
    </p:spTree>
    <p:extLst>
      <p:ext uri="{BB962C8B-B14F-4D97-AF65-F5344CB8AC3E}">
        <p14:creationId xmlns:p14="http://schemas.microsoft.com/office/powerpoint/2010/main" val="1333733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64</a:t>
            </a:fld>
            <a:endParaRPr lang="el-GR" dirty="0"/>
          </a:p>
        </p:txBody>
      </p:sp>
      <p:sp>
        <p:nvSpPr>
          <p:cNvPr id="7" name="Content Placeholder 2"/>
          <p:cNvSpPr txBox="1">
            <a:spLocks/>
          </p:cNvSpPr>
          <p:nvPr/>
        </p:nvSpPr>
        <p:spPr>
          <a:xfrm>
            <a:off x="323527" y="764703"/>
            <a:ext cx="3816425" cy="1409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2000" i="1" dirty="0">
                <a:solidFill>
                  <a:schemeClr val="tx1"/>
                </a:solidFill>
              </a:rPr>
              <a:t>Pressure washing </a:t>
            </a:r>
            <a:endParaRPr lang="en-GB" sz="2000" i="1" dirty="0">
              <a:solidFill>
                <a:schemeClr val="tx1"/>
              </a:solidFill>
            </a:endParaRPr>
          </a:p>
          <a:p>
            <a:r>
              <a:rPr lang="en-GB" sz="2000" dirty="0">
                <a:solidFill>
                  <a:schemeClr val="tx1"/>
                </a:solidFill>
              </a:rPr>
              <a:t>Cold high pressure washing method was utilised to clean specific areas in order to avoid damages to the ecosystem</a:t>
            </a:r>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874"/>
          <a:stretch/>
        </p:blipFill>
        <p:spPr>
          <a:xfrm>
            <a:off x="4788024" y="3573017"/>
            <a:ext cx="4214693" cy="292232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4655"/>
          <a:stretch/>
        </p:blipFill>
        <p:spPr>
          <a:xfrm>
            <a:off x="199798" y="3573015"/>
            <a:ext cx="4443041" cy="292836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8945" y="548680"/>
            <a:ext cx="4750412" cy="2672107"/>
          </a:xfrm>
          <a:prstGeom prst="rect">
            <a:avLst/>
          </a:prstGeom>
        </p:spPr>
      </p:pic>
    </p:spTree>
    <p:extLst>
      <p:ext uri="{BB962C8B-B14F-4D97-AF65-F5344CB8AC3E}">
        <p14:creationId xmlns:p14="http://schemas.microsoft.com/office/powerpoint/2010/main" val="1578914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65</a:t>
            </a:fld>
            <a:endParaRPr lang="el-GR" dirty="0"/>
          </a:p>
        </p:txBody>
      </p:sp>
      <p:sp>
        <p:nvSpPr>
          <p:cNvPr id="7" name="Content Placeholder 2"/>
          <p:cNvSpPr txBox="1">
            <a:spLocks/>
          </p:cNvSpPr>
          <p:nvPr/>
        </p:nvSpPr>
        <p:spPr>
          <a:xfrm>
            <a:off x="323527" y="980727"/>
            <a:ext cx="3749271" cy="230425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GB" i="1" dirty="0">
                <a:solidFill>
                  <a:schemeClr val="tx1"/>
                </a:solidFill>
              </a:rPr>
              <a:t>Damming</a:t>
            </a:r>
          </a:p>
          <a:p>
            <a:r>
              <a:rPr lang="en-GB" dirty="0">
                <a:solidFill>
                  <a:schemeClr val="tx1"/>
                </a:solidFill>
              </a:rPr>
              <a:t>Temporary dams were constructed for the containment and skimming of the oil pollutants</a:t>
            </a:r>
            <a:endParaRPr lang="en-US" dirty="0">
              <a:solidFill>
                <a:schemeClr val="tx1"/>
              </a:solidFill>
            </a:endParaRPr>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9" name="Content Placeholder 8"/>
          <p:cNvPicPr>
            <a:picLocks noGrp="1" noChangeAspect="1"/>
          </p:cNvPicPr>
          <p:nvPr>
            <p:ph idx="1"/>
          </p:nvPr>
        </p:nvPicPr>
        <p:blipFill>
          <a:blip r:embed="rId2"/>
          <a:stretch>
            <a:fillRect/>
          </a:stretch>
        </p:blipFill>
        <p:spPr>
          <a:xfrm>
            <a:off x="308268" y="3933055"/>
            <a:ext cx="4236645" cy="2808255"/>
          </a:xfrm>
          <a:prstGeom prst="rect">
            <a:avLst/>
          </a:prstGeom>
        </p:spPr>
      </p:pic>
      <p:pic>
        <p:nvPicPr>
          <p:cNvPr id="13" name="Picture 12"/>
          <p:cNvPicPr>
            <a:picLocks noChangeAspect="1"/>
          </p:cNvPicPr>
          <p:nvPr/>
        </p:nvPicPr>
        <p:blipFill rotWithShape="1">
          <a:blip r:embed="rId3"/>
          <a:srcRect r="12970" b="9107"/>
          <a:stretch/>
        </p:blipFill>
        <p:spPr>
          <a:xfrm>
            <a:off x="4653150" y="533651"/>
            <a:ext cx="4145032" cy="3247595"/>
          </a:xfrm>
          <a:prstGeom prst="rect">
            <a:avLst/>
          </a:prstGeom>
        </p:spPr>
      </p:pic>
      <p:pic>
        <p:nvPicPr>
          <p:cNvPr id="6" name="Picture 5"/>
          <p:cNvPicPr>
            <a:picLocks noChangeAspect="1"/>
          </p:cNvPicPr>
          <p:nvPr/>
        </p:nvPicPr>
        <p:blipFill>
          <a:blip r:embed="rId4"/>
          <a:stretch>
            <a:fillRect/>
          </a:stretch>
        </p:blipFill>
        <p:spPr>
          <a:xfrm>
            <a:off x="4578210" y="3932579"/>
            <a:ext cx="4219972" cy="2808731"/>
          </a:xfrm>
          <a:prstGeom prst="rect">
            <a:avLst/>
          </a:prstGeom>
        </p:spPr>
      </p:pic>
      <p:sp>
        <p:nvSpPr>
          <p:cNvPr id="14"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spTree>
    <p:extLst>
      <p:ext uri="{BB962C8B-B14F-4D97-AF65-F5344CB8AC3E}">
        <p14:creationId xmlns:p14="http://schemas.microsoft.com/office/powerpoint/2010/main" val="2682531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66</a:t>
            </a:fld>
            <a:endParaRPr lang="el-GR" dirty="0"/>
          </a:p>
        </p:txBody>
      </p:sp>
      <p:sp>
        <p:nvSpPr>
          <p:cNvPr id="7" name="Content Placeholder 2"/>
          <p:cNvSpPr txBox="1">
            <a:spLocks/>
          </p:cNvSpPr>
          <p:nvPr/>
        </p:nvSpPr>
        <p:spPr>
          <a:xfrm>
            <a:off x="323528" y="620687"/>
            <a:ext cx="3749271" cy="230425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a:solidFill>
                  <a:schemeClr val="tx1"/>
                </a:solidFill>
              </a:rPr>
              <a:t>Skimming</a:t>
            </a:r>
            <a:endParaRPr lang="en-GB" dirty="0">
              <a:solidFill>
                <a:schemeClr val="tx1"/>
              </a:solidFill>
            </a:endParaRPr>
          </a:p>
          <a:p>
            <a:r>
              <a:rPr lang="en-GB" dirty="0">
                <a:solidFill>
                  <a:schemeClr val="tx1"/>
                </a:solidFill>
              </a:rPr>
              <a:t>The liquid oil wastes were collected by using various types of skimmers and absorbents</a:t>
            </a:r>
          </a:p>
          <a:p>
            <a:r>
              <a:rPr lang="en-GB" dirty="0">
                <a:solidFill>
                  <a:schemeClr val="tx1"/>
                </a:solidFill>
              </a:rPr>
              <a:t>The recovered quantities were stored in fast tank containers</a:t>
            </a:r>
            <a:endParaRPr lang="en-US" dirty="0">
              <a:solidFill>
                <a:schemeClr val="tx1"/>
              </a:solidFill>
            </a:endParaRPr>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253687"/>
            <a:ext cx="5840399" cy="3285225"/>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7950" b="23750"/>
          <a:stretch/>
        </p:blipFill>
        <p:spPr>
          <a:xfrm>
            <a:off x="5364088" y="116632"/>
            <a:ext cx="3569593" cy="3065048"/>
          </a:xfrm>
          <a:prstGeom prst="rect">
            <a:avLst/>
          </a:prstGeom>
        </p:spPr>
      </p:pic>
    </p:spTree>
    <p:extLst>
      <p:ext uri="{BB962C8B-B14F-4D97-AF65-F5344CB8AC3E}">
        <p14:creationId xmlns:p14="http://schemas.microsoft.com/office/powerpoint/2010/main" val="3367433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5FC093-60CE-407F-B1DA-F02F754031F4}" type="slidenum">
              <a:rPr lang="el-GR" smtClean="0"/>
              <a:t>67</a:t>
            </a:fld>
            <a:endParaRPr lang="el-GR" dirty="0"/>
          </a:p>
        </p:txBody>
      </p:sp>
      <p:sp>
        <p:nvSpPr>
          <p:cNvPr id="7" name="Content Placeholder 2"/>
          <p:cNvSpPr txBox="1">
            <a:spLocks/>
          </p:cNvSpPr>
          <p:nvPr/>
        </p:nvSpPr>
        <p:spPr>
          <a:xfrm>
            <a:off x="107504" y="593297"/>
            <a:ext cx="3960440" cy="2475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1800" i="1" dirty="0">
                <a:solidFill>
                  <a:schemeClr val="tx1"/>
                </a:solidFill>
              </a:rPr>
              <a:t>Waste collection &amp; disposal</a:t>
            </a:r>
            <a:endParaRPr lang="en-GB" sz="1800" i="1" dirty="0">
              <a:solidFill>
                <a:schemeClr val="tx1"/>
              </a:solidFill>
            </a:endParaRPr>
          </a:p>
          <a:p>
            <a:r>
              <a:rPr lang="en-US" sz="1800" dirty="0">
                <a:solidFill>
                  <a:schemeClr val="tx1"/>
                </a:solidFill>
              </a:rPr>
              <a:t>Waste disposal was carried out in accordance with EU and IMO regulations</a:t>
            </a:r>
          </a:p>
          <a:p>
            <a:r>
              <a:rPr lang="en-US" sz="1800" dirty="0">
                <a:solidFill>
                  <a:schemeClr val="tx1"/>
                </a:solidFill>
              </a:rPr>
              <a:t>Five shipments, totaling about 273.5 mt of oil wastes were disposed of at a licensed waste facility</a:t>
            </a:r>
          </a:p>
        </p:txBody>
      </p:sp>
      <p:sp>
        <p:nvSpPr>
          <p:cNvPr id="8" name="Title 1">
            <a:extLst>
              <a:ext uri="{FF2B5EF4-FFF2-40B4-BE49-F238E27FC236}">
                <a16:creationId xmlns:a16="http://schemas.microsoft.com/office/drawing/2014/main" id="{9F9A4515-A7D2-4E13-AEE3-3A4810D8B33E}"/>
              </a:ext>
            </a:extLst>
          </p:cNvPr>
          <p:cNvSpPr>
            <a:spLocks noGrp="1"/>
          </p:cNvSpPr>
          <p:nvPr>
            <p:ph type="title"/>
          </p:nvPr>
        </p:nvSpPr>
        <p:spPr>
          <a:xfrm>
            <a:off x="457200" y="0"/>
            <a:ext cx="3322712" cy="548680"/>
          </a:xfrm>
        </p:spPr>
        <p:txBody>
          <a:bodyPr/>
          <a:lstStyle/>
          <a:p>
            <a:r>
              <a:rPr lang="en-US" sz="1600" dirty="0"/>
              <a:t>Shoreline Clean-Up and Response</a:t>
            </a:r>
            <a:endParaRPr lang="el-GR" sz="1600" dirty="0"/>
          </a:p>
        </p:txBody>
      </p:sp>
      <p:sp>
        <p:nvSpPr>
          <p:cNvPr id="3" name="Rectangle 4"/>
          <p:cNvSpPr>
            <a:spLocks noChangeArrowheads="1"/>
          </p:cNvSpPr>
          <p:nvPr/>
        </p:nvSpPr>
        <p:spPr bwMode="auto">
          <a:xfrm>
            <a:off x="234534" y="2390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 name="Picture 1"/>
          <p:cNvPicPr>
            <a:picLocks noChangeAspect="1"/>
          </p:cNvPicPr>
          <p:nvPr/>
        </p:nvPicPr>
        <p:blipFill>
          <a:blip r:embed="rId2"/>
          <a:stretch>
            <a:fillRect/>
          </a:stretch>
        </p:blipFill>
        <p:spPr>
          <a:xfrm>
            <a:off x="94500" y="3584557"/>
            <a:ext cx="3685412" cy="2772000"/>
          </a:xfrm>
          <a:prstGeom prst="rect">
            <a:avLst/>
          </a:prstGeom>
        </p:spPr>
      </p:pic>
      <p:pic>
        <p:nvPicPr>
          <p:cNvPr id="11" name="Picture 10" descr="A picture containing outdoor, mountain, sitting, boat&#10;&#10;Description automatically generated">
            <a:extLst>
              <a:ext uri="{FF2B5EF4-FFF2-40B4-BE49-F238E27FC236}">
                <a16:creationId xmlns:a16="http://schemas.microsoft.com/office/drawing/2014/main" id="{B01B47A0-6D95-4F99-A3ED-6EDDF0BF8C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412" y="445231"/>
            <a:ext cx="4927636" cy="2771795"/>
          </a:xfrm>
          <a:prstGeom prst="rect">
            <a:avLst/>
          </a:prstGeom>
        </p:spPr>
      </p:pic>
      <p:pic>
        <p:nvPicPr>
          <p:cNvPr id="12" name="Picture 11">
            <a:extLst>
              <a:ext uri="{FF2B5EF4-FFF2-40B4-BE49-F238E27FC236}">
                <a16:creationId xmlns:a16="http://schemas.microsoft.com/office/drawing/2014/main" id="{3E12188F-EC62-4712-AC36-D39FDBD92C11}"/>
              </a:ext>
            </a:extLst>
          </p:cNvPr>
          <p:cNvPicPr>
            <a:picLocks noChangeAspect="1"/>
          </p:cNvPicPr>
          <p:nvPr/>
        </p:nvPicPr>
        <p:blipFill>
          <a:blip r:embed="rId4"/>
          <a:stretch>
            <a:fillRect/>
          </a:stretch>
        </p:blipFill>
        <p:spPr>
          <a:xfrm>
            <a:off x="4347747" y="3580571"/>
            <a:ext cx="4410965" cy="2772000"/>
          </a:xfrm>
          <a:prstGeom prst="rect">
            <a:avLst/>
          </a:prstGeom>
        </p:spPr>
      </p:pic>
    </p:spTree>
    <p:extLst>
      <p:ext uri="{BB962C8B-B14F-4D97-AF65-F5344CB8AC3E}">
        <p14:creationId xmlns:p14="http://schemas.microsoft.com/office/powerpoint/2010/main" val="2751679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067944" y="3741939"/>
            <a:ext cx="5522783" cy="836333"/>
          </a:xfrm>
        </p:spPr>
        <p:txBody>
          <a:bodyPr/>
          <a:lstStyle/>
          <a:p>
            <a:r>
              <a:rPr lang="el-GR" sz="4000" i="1" dirty="0"/>
              <a:t>thank you for your attention</a:t>
            </a:r>
          </a:p>
        </p:txBody>
      </p:sp>
      <p:sp>
        <p:nvSpPr>
          <p:cNvPr id="4" name="Θέση αριθμού διαφάνειας 3"/>
          <p:cNvSpPr>
            <a:spLocks noGrp="1"/>
          </p:cNvSpPr>
          <p:nvPr>
            <p:ph type="sldNum" sz="quarter" idx="12"/>
          </p:nvPr>
        </p:nvSpPr>
        <p:spPr/>
        <p:txBody>
          <a:bodyPr/>
          <a:lstStyle/>
          <a:p>
            <a:fld id="{3C5FC093-60CE-407F-B1DA-F02F754031F4}" type="slidenum">
              <a:rPr lang="el-GR" smtClean="0"/>
              <a:t>68</a:t>
            </a:fld>
            <a:endParaRPr lang="el-GR" dirty="0"/>
          </a:p>
        </p:txBody>
      </p:sp>
      <p:pic>
        <p:nvPicPr>
          <p:cNvPr id="6" name="Picture 2" descr="C:\Users\Akis\Desktop\log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156" y="332656"/>
            <a:ext cx="2985837" cy="1220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kis\Desktop\EIKONES\red-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074" y="609240"/>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2675" t="2401" r="37400" b="12201"/>
          <a:stretch/>
        </p:blipFill>
        <p:spPr>
          <a:xfrm>
            <a:off x="1331640" y="1963862"/>
            <a:ext cx="2736304" cy="4392488"/>
          </a:xfrm>
          <a:prstGeom prst="rect">
            <a:avLst/>
          </a:prstGeom>
        </p:spPr>
      </p:pic>
    </p:spTree>
    <p:extLst>
      <p:ext uri="{BB962C8B-B14F-4D97-AF65-F5344CB8AC3E}">
        <p14:creationId xmlns:p14="http://schemas.microsoft.com/office/powerpoint/2010/main" val="1506025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01E031-C81B-4944-B607-CA0DBB73FBC5}"/>
              </a:ext>
            </a:extLst>
          </p:cNvPr>
          <p:cNvSpPr>
            <a:spLocks noGrp="1"/>
          </p:cNvSpPr>
          <p:nvPr>
            <p:ph idx="1"/>
          </p:nvPr>
        </p:nvSpPr>
        <p:spPr>
          <a:xfrm>
            <a:off x="481946" y="980728"/>
            <a:ext cx="8204854" cy="5145435"/>
          </a:xfrm>
        </p:spPr>
        <p:txBody>
          <a:bodyPr>
            <a:normAutofit/>
          </a:bodyPr>
          <a:lstStyle/>
          <a:p>
            <a:r>
              <a:rPr lang="en-GB" dirty="0">
                <a:solidFill>
                  <a:schemeClr val="tx1"/>
                </a:solidFill>
              </a:rPr>
              <a:t>Oil from the wreck rapidly spread around the north coast of Andros and polluted 7 beaches</a:t>
            </a:r>
          </a:p>
          <a:p>
            <a:endParaRPr lang="en-GB" dirty="0">
              <a:solidFill>
                <a:schemeClr val="tx1"/>
              </a:solidFill>
            </a:endParaRPr>
          </a:p>
          <a:p>
            <a:r>
              <a:rPr lang="en-GB" dirty="0">
                <a:solidFill>
                  <a:schemeClr val="tx1"/>
                </a:solidFill>
              </a:rPr>
              <a:t>It was the 2</a:t>
            </a:r>
            <a:r>
              <a:rPr lang="en-GB" baseline="30000" dirty="0">
                <a:solidFill>
                  <a:schemeClr val="tx1"/>
                </a:solidFill>
              </a:rPr>
              <a:t>nd</a:t>
            </a:r>
            <a:r>
              <a:rPr lang="en-GB" dirty="0">
                <a:solidFill>
                  <a:schemeClr val="tx1"/>
                </a:solidFill>
              </a:rPr>
              <a:t> grounding and total loss on the island in 18 months, and attracted considerable publicity</a:t>
            </a:r>
          </a:p>
          <a:p>
            <a:endParaRPr lang="en-US" dirty="0">
              <a:solidFill>
                <a:schemeClr val="tx1"/>
              </a:solidFill>
            </a:endParaRPr>
          </a:p>
          <a:p>
            <a:r>
              <a:rPr lang="en-US" dirty="0">
                <a:solidFill>
                  <a:schemeClr val="tx1"/>
                </a:solidFill>
              </a:rPr>
              <a:t>The local population was very concerned for the impact of the pollution to the island</a:t>
            </a:r>
            <a:r>
              <a:rPr lang="en-GB" dirty="0">
                <a:solidFill>
                  <a:schemeClr val="tx1"/>
                </a:solidFill>
              </a:rPr>
              <a:t> and </a:t>
            </a:r>
            <a:r>
              <a:rPr lang="en-US" dirty="0">
                <a:solidFill>
                  <a:schemeClr val="tx1"/>
                </a:solidFill>
              </a:rPr>
              <a:t>tourism</a:t>
            </a:r>
          </a:p>
          <a:p>
            <a:endParaRPr lang="en-GB" dirty="0">
              <a:solidFill>
                <a:schemeClr val="tx1"/>
              </a:solidFill>
            </a:endParaRPr>
          </a:p>
          <a:p>
            <a:r>
              <a:rPr lang="en-GB" dirty="0">
                <a:solidFill>
                  <a:schemeClr val="tx1"/>
                </a:solidFill>
              </a:rPr>
              <a:t>The media coverage was intense and mainly negative</a:t>
            </a:r>
          </a:p>
          <a:p>
            <a:pPr marL="0" indent="0">
              <a:buNone/>
            </a:pPr>
            <a:endParaRPr lang="el-GR" dirty="0">
              <a:solidFill>
                <a:schemeClr val="tx1"/>
              </a:solidFill>
            </a:endParaRPr>
          </a:p>
          <a:p>
            <a:endParaRPr lang="en-GB" dirty="0">
              <a:solidFill>
                <a:schemeClr val="tx1"/>
              </a:solidFill>
            </a:endParaRPr>
          </a:p>
          <a:p>
            <a:endParaRPr lang="el-GR" dirty="0">
              <a:solidFill>
                <a:schemeClr val="tx1"/>
              </a:solidFill>
            </a:endParaRPr>
          </a:p>
          <a:p>
            <a:endParaRPr lang="el-GR" dirty="0">
              <a:solidFill>
                <a:schemeClr val="tx1"/>
              </a:solidFill>
            </a:endParaRPr>
          </a:p>
        </p:txBody>
      </p:sp>
      <p:sp>
        <p:nvSpPr>
          <p:cNvPr id="4" name="Slide Number Placeholder 3">
            <a:extLst>
              <a:ext uri="{FF2B5EF4-FFF2-40B4-BE49-F238E27FC236}">
                <a16:creationId xmlns:a16="http://schemas.microsoft.com/office/drawing/2014/main" id="{13F21603-AB9D-4716-9E1E-899AD78A766A}"/>
              </a:ext>
            </a:extLst>
          </p:cNvPr>
          <p:cNvSpPr>
            <a:spLocks noGrp="1"/>
          </p:cNvSpPr>
          <p:nvPr>
            <p:ph type="sldNum" sz="quarter" idx="12"/>
          </p:nvPr>
        </p:nvSpPr>
        <p:spPr/>
        <p:txBody>
          <a:bodyPr/>
          <a:lstStyle/>
          <a:p>
            <a:fld id="{3C5FC093-60CE-407F-B1DA-F02F754031F4}" type="slidenum">
              <a:rPr lang="el-GR" smtClean="0"/>
              <a:t>7</a:t>
            </a:fld>
            <a:endParaRPr lang="el-GR" dirty="0"/>
          </a:p>
        </p:txBody>
      </p:sp>
      <p:pic>
        <p:nvPicPr>
          <p:cNvPr id="6" name="Εικόνα 5">
            <a:extLst>
              <a:ext uri="{FF2B5EF4-FFF2-40B4-BE49-F238E27FC236}">
                <a16:creationId xmlns:a16="http://schemas.microsoft.com/office/drawing/2014/main" id="{1CF82B38-551E-4369-80B7-491EB1AEADC7}"/>
              </a:ext>
            </a:extLst>
          </p:cNvPr>
          <p:cNvPicPr>
            <a:picLocks noChangeAspect="1"/>
          </p:cNvPicPr>
          <p:nvPr/>
        </p:nvPicPr>
        <p:blipFill>
          <a:blip r:embed="rId2"/>
          <a:stretch>
            <a:fillRect/>
          </a:stretch>
        </p:blipFill>
        <p:spPr>
          <a:xfrm>
            <a:off x="179512" y="18461"/>
            <a:ext cx="2316681" cy="597460"/>
          </a:xfrm>
          <a:prstGeom prst="rect">
            <a:avLst/>
          </a:prstGeom>
        </p:spPr>
      </p:pic>
    </p:spTree>
    <p:extLst>
      <p:ext uri="{BB962C8B-B14F-4D97-AF65-F5344CB8AC3E}">
        <p14:creationId xmlns:p14="http://schemas.microsoft.com/office/powerpoint/2010/main" val="414594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A5B581-2F00-437D-8E2E-6CFCBF10D04B}"/>
              </a:ext>
            </a:extLst>
          </p:cNvPr>
          <p:cNvSpPr>
            <a:spLocks noGrp="1"/>
          </p:cNvSpPr>
          <p:nvPr>
            <p:ph idx="1"/>
          </p:nvPr>
        </p:nvSpPr>
        <p:spPr/>
        <p:txBody>
          <a:bodyPr>
            <a:normAutofit fontScale="92500"/>
          </a:bodyPr>
          <a:lstStyle/>
          <a:p>
            <a:r>
              <a:rPr lang="en-US" dirty="0">
                <a:solidFill>
                  <a:schemeClr val="tx1"/>
                </a:solidFill>
              </a:rPr>
              <a:t>The company adopted a policy from the outset to deal with these issues by:</a:t>
            </a:r>
          </a:p>
          <a:p>
            <a:r>
              <a:rPr lang="en-US" dirty="0">
                <a:solidFill>
                  <a:schemeClr val="tx1"/>
                </a:solidFill>
              </a:rPr>
              <a:t>i) establishing good relations with the local Authorities and Hellenic Coastguard</a:t>
            </a:r>
          </a:p>
          <a:p>
            <a:r>
              <a:rPr lang="en-US" dirty="0">
                <a:solidFill>
                  <a:schemeClr val="tx1"/>
                </a:solidFill>
              </a:rPr>
              <a:t>ii) regularly sharing information on the planning and progress of the operation</a:t>
            </a:r>
          </a:p>
          <a:p>
            <a:r>
              <a:rPr lang="en-US" dirty="0">
                <a:solidFill>
                  <a:schemeClr val="tx1"/>
                </a:solidFill>
              </a:rPr>
              <a:t>iii) ensuring that all of our staff and contractors looked and behaved professionally and politely with the local population</a:t>
            </a:r>
          </a:p>
          <a:p>
            <a:r>
              <a:rPr lang="en-US" dirty="0">
                <a:solidFill>
                  <a:schemeClr val="tx1"/>
                </a:solidFill>
              </a:rPr>
              <a:t>iv) we also assisted the Coastguard by towing into port without cost a foreign Casualty that had broken down off Andros and was suspected of smuggling</a:t>
            </a:r>
          </a:p>
          <a:p>
            <a:pPr marL="0" indent="0">
              <a:buNone/>
            </a:pPr>
            <a:endParaRPr lang="el-GR" dirty="0">
              <a:solidFill>
                <a:schemeClr val="tx1"/>
              </a:solidFill>
            </a:endParaRPr>
          </a:p>
        </p:txBody>
      </p:sp>
      <p:sp>
        <p:nvSpPr>
          <p:cNvPr id="4" name="Slide Number Placeholder 3">
            <a:extLst>
              <a:ext uri="{FF2B5EF4-FFF2-40B4-BE49-F238E27FC236}">
                <a16:creationId xmlns:a16="http://schemas.microsoft.com/office/drawing/2014/main" id="{C6446985-F450-41F4-B297-45C1B1B26D9B}"/>
              </a:ext>
            </a:extLst>
          </p:cNvPr>
          <p:cNvSpPr>
            <a:spLocks noGrp="1"/>
          </p:cNvSpPr>
          <p:nvPr>
            <p:ph type="sldNum" sz="quarter" idx="12"/>
          </p:nvPr>
        </p:nvSpPr>
        <p:spPr/>
        <p:txBody>
          <a:bodyPr/>
          <a:lstStyle/>
          <a:p>
            <a:fld id="{3C5FC093-60CE-407F-B1DA-F02F754031F4}" type="slidenum">
              <a:rPr lang="el-GR" smtClean="0"/>
              <a:t>8</a:t>
            </a:fld>
            <a:endParaRPr lang="el-GR" dirty="0"/>
          </a:p>
        </p:txBody>
      </p:sp>
      <p:sp>
        <p:nvSpPr>
          <p:cNvPr id="7" name="Title 1">
            <a:extLst>
              <a:ext uri="{FF2B5EF4-FFF2-40B4-BE49-F238E27FC236}">
                <a16:creationId xmlns:a16="http://schemas.microsoft.com/office/drawing/2014/main" id="{71F1973B-6C8E-4670-8283-A7B83950D683}"/>
              </a:ext>
            </a:extLst>
          </p:cNvPr>
          <p:cNvSpPr>
            <a:spLocks noGrp="1"/>
          </p:cNvSpPr>
          <p:nvPr>
            <p:ph type="title"/>
          </p:nvPr>
        </p:nvSpPr>
        <p:spPr>
          <a:xfrm>
            <a:off x="457200" y="0"/>
            <a:ext cx="2314600" cy="476672"/>
          </a:xfrm>
        </p:spPr>
        <p:txBody>
          <a:bodyPr/>
          <a:lstStyle/>
          <a:p>
            <a:r>
              <a:rPr lang="en-US" sz="1600" dirty="0"/>
              <a:t>The Incident</a:t>
            </a:r>
            <a:endParaRPr lang="el-GR" sz="1600" dirty="0"/>
          </a:p>
        </p:txBody>
      </p:sp>
    </p:spTree>
    <p:extLst>
      <p:ext uri="{BB962C8B-B14F-4D97-AF65-F5344CB8AC3E}">
        <p14:creationId xmlns:p14="http://schemas.microsoft.com/office/powerpoint/2010/main" val="28632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9C74D-1008-4C0C-9375-6CA8E94F2F37}"/>
              </a:ext>
            </a:extLst>
          </p:cNvPr>
          <p:cNvSpPr>
            <a:spLocks noGrp="1"/>
          </p:cNvSpPr>
          <p:nvPr>
            <p:ph idx="1"/>
          </p:nvPr>
        </p:nvSpPr>
        <p:spPr/>
        <p:txBody>
          <a:bodyPr/>
          <a:lstStyle/>
          <a:p>
            <a:r>
              <a:rPr lang="en-US" dirty="0">
                <a:solidFill>
                  <a:schemeClr val="tx1"/>
                </a:solidFill>
              </a:rPr>
              <a:t>Megatugs was contracted for the antipollution works; the salvage of the cargo; the removal of the wreck; and the clean-up and restoration of the polluted beaches</a:t>
            </a:r>
          </a:p>
          <a:p>
            <a:r>
              <a:rPr lang="en-US" dirty="0">
                <a:solidFill>
                  <a:schemeClr val="tx1"/>
                </a:solidFill>
              </a:rPr>
              <a:t>Megatugs cooperated with SMIT Salvage for the oil, cargo and wreck removal operations</a:t>
            </a:r>
            <a:endParaRPr lang="el-GR" dirty="0">
              <a:solidFill>
                <a:schemeClr val="tx1"/>
              </a:solidFill>
            </a:endParaRPr>
          </a:p>
        </p:txBody>
      </p:sp>
      <p:sp>
        <p:nvSpPr>
          <p:cNvPr id="4" name="Slide Number Placeholder 3">
            <a:extLst>
              <a:ext uri="{FF2B5EF4-FFF2-40B4-BE49-F238E27FC236}">
                <a16:creationId xmlns:a16="http://schemas.microsoft.com/office/drawing/2014/main" id="{B6166570-02EE-4365-BE15-60519F67333C}"/>
              </a:ext>
            </a:extLst>
          </p:cNvPr>
          <p:cNvSpPr>
            <a:spLocks noGrp="1"/>
          </p:cNvSpPr>
          <p:nvPr>
            <p:ph type="sldNum" sz="quarter" idx="12"/>
          </p:nvPr>
        </p:nvSpPr>
        <p:spPr/>
        <p:txBody>
          <a:bodyPr/>
          <a:lstStyle/>
          <a:p>
            <a:fld id="{3C5FC093-60CE-407F-B1DA-F02F754031F4}" type="slidenum">
              <a:rPr lang="el-GR" smtClean="0"/>
              <a:t>9</a:t>
            </a:fld>
            <a:endParaRPr lang="el-GR" dirty="0"/>
          </a:p>
        </p:txBody>
      </p:sp>
      <p:pic>
        <p:nvPicPr>
          <p:cNvPr id="5" name="Picture 3" descr="C:\Users\Akis\Desktop\log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949028"/>
            <a:ext cx="2873933" cy="1175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kis\Desktop\1200px-Smit_International.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403868"/>
            <a:ext cx="1887910" cy="22654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0AB1DA9B-46F0-42E5-B178-4F2F2D4E7E5B}"/>
              </a:ext>
            </a:extLst>
          </p:cNvPr>
          <p:cNvSpPr>
            <a:spLocks noGrp="1"/>
          </p:cNvSpPr>
          <p:nvPr>
            <p:ph type="title"/>
          </p:nvPr>
        </p:nvSpPr>
        <p:spPr>
          <a:xfrm>
            <a:off x="457200" y="0"/>
            <a:ext cx="2314600" cy="476672"/>
          </a:xfrm>
        </p:spPr>
        <p:txBody>
          <a:bodyPr/>
          <a:lstStyle/>
          <a:p>
            <a:r>
              <a:rPr lang="en-US" sz="1600" dirty="0"/>
              <a:t>The Incident</a:t>
            </a:r>
            <a:endParaRPr lang="el-GR" sz="1600" dirty="0"/>
          </a:p>
        </p:txBody>
      </p:sp>
    </p:spTree>
    <p:extLst>
      <p:ext uri="{BB962C8B-B14F-4D97-AF65-F5344CB8AC3E}">
        <p14:creationId xmlns:p14="http://schemas.microsoft.com/office/powerpoint/2010/main" val="10804933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Επιχειρηματικό">
  <a:themeElements>
    <a:clrScheme name="Επιχειρηματικό">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Επιχειρηματικό">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Επιχειρηματικό">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2634</TotalTime>
  <Words>3131</Words>
  <Application>Microsoft Office PowerPoint</Application>
  <PresentationFormat>On-screen Show (4:3)</PresentationFormat>
  <Paragraphs>347</Paragraphs>
  <Slides>68</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5" baseType="lpstr">
      <vt:lpstr>Arial</vt:lpstr>
      <vt:lpstr>Calibri</vt:lpstr>
      <vt:lpstr>Century Gothic</vt:lpstr>
      <vt:lpstr>Courier New</vt:lpstr>
      <vt:lpstr>Palatino Linotype</vt:lpstr>
      <vt:lpstr>Επιχειρηματικό</vt:lpstr>
      <vt:lpstr>Bitmap Image</vt:lpstr>
      <vt:lpstr>M/V CABRERA fuel oil, cargo &amp; wreck removal, shore cleaning</vt:lpstr>
      <vt:lpstr>1. The Incident</vt:lpstr>
      <vt:lpstr>The Incident</vt:lpstr>
      <vt:lpstr>The Incident</vt:lpstr>
      <vt:lpstr>PowerPoint Presentation</vt:lpstr>
      <vt:lpstr>The Incident</vt:lpstr>
      <vt:lpstr>PowerPoint Presentation</vt:lpstr>
      <vt:lpstr>The Incident</vt:lpstr>
      <vt:lpstr>The Incident</vt:lpstr>
      <vt:lpstr>2. Oil removal from Wreck</vt:lpstr>
      <vt:lpstr>Oil removal from Wreck 25 December 2016</vt:lpstr>
      <vt:lpstr>Oil removal from Wreck 26 December 2016</vt:lpstr>
      <vt:lpstr>Oil removal from Wreck 27 December 2016</vt:lpstr>
      <vt:lpstr>Oil removal from Wreck 27 December 2016</vt:lpstr>
      <vt:lpstr>Oil removal from Wreck 27 December 2016</vt:lpstr>
      <vt:lpstr>PowerPoint Presentation</vt:lpstr>
      <vt:lpstr>PowerPoint Presentation</vt:lpstr>
      <vt:lpstr>Oil removal from Wreck – 28th  December 2016</vt:lpstr>
      <vt:lpstr>PowerPoint Presentation</vt:lpstr>
      <vt:lpstr>Oil removal from Wreck</vt:lpstr>
      <vt:lpstr>PowerPoint Presentation</vt:lpstr>
      <vt:lpstr>Oil removal from Wreck</vt:lpstr>
      <vt:lpstr>Oil removal from Wreck</vt:lpstr>
      <vt:lpstr>PowerPoint Presentation</vt:lpstr>
      <vt:lpstr>Oil removal from Wreck</vt:lpstr>
      <vt:lpstr>Oil removal from Wreck</vt:lpstr>
      <vt:lpstr>Oil removal from Wreck</vt:lpstr>
      <vt:lpstr>PowerPoint Presentation</vt:lpstr>
      <vt:lpstr>3. Salvage of cargo</vt:lpstr>
      <vt:lpstr>Salvage of cargo</vt:lpstr>
      <vt:lpstr>PowerPoint Presentation</vt:lpstr>
      <vt:lpstr>PowerPoint Presentation</vt:lpstr>
      <vt:lpstr>PowerPoint Presentation</vt:lpstr>
      <vt:lpstr>PowerPoint Presentation</vt:lpstr>
      <vt:lpstr>PowerPoint Presentation</vt:lpstr>
      <vt:lpstr>Salvage of cargo</vt:lpstr>
      <vt:lpstr>PowerPoint Presentation</vt:lpstr>
      <vt:lpstr>4. Wreck removal</vt:lpstr>
      <vt:lpstr>Wreck removal</vt:lpstr>
      <vt:lpstr>Wreck removal</vt:lpstr>
      <vt:lpstr>Wreck removal</vt:lpstr>
      <vt:lpstr>Wreck removal</vt:lpstr>
      <vt:lpstr>Wreck removal</vt:lpstr>
      <vt:lpstr>Wreck removal</vt:lpstr>
      <vt:lpstr>Wreck removal</vt:lpstr>
      <vt:lpstr>Wreck removal</vt:lpstr>
      <vt:lpstr>Wreck removal</vt:lpstr>
      <vt:lpstr>Wreck removal</vt:lpstr>
      <vt:lpstr>Wreck removal</vt:lpstr>
      <vt:lpstr>Wreck removal</vt:lpstr>
      <vt:lpstr>Wreck removal</vt:lpstr>
      <vt:lpstr>Wreck removal</vt:lpstr>
      <vt:lpstr>5. 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Shoreline Clean-Up and Response</vt:lpstr>
      <vt:lpstr>thank you for your attention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Akis</dc:creator>
  <cp:lastModifiedBy>Tasos</cp:lastModifiedBy>
  <cp:revision>475</cp:revision>
  <dcterms:created xsi:type="dcterms:W3CDTF">2019-09-03T06:56:04Z</dcterms:created>
  <dcterms:modified xsi:type="dcterms:W3CDTF">2019-11-07T13:47:24Z</dcterms:modified>
</cp:coreProperties>
</file>