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774" r:id="rId2"/>
    <p:sldId id="797" r:id="rId3"/>
    <p:sldId id="960" r:id="rId4"/>
  </p:sldIdLst>
  <p:sldSz cx="9144000" cy="6858000" type="screen4x3"/>
  <p:notesSz cx="9929813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attistella, Pietro" initials="BP" lastIdx="16" clrIdx="0">
    <p:extLst/>
  </p:cmAuthor>
  <p:cmAuthor id="2" name="Rubello, Valeria" initials="RV" lastIdx="50" clrIdx="1">
    <p:extLst/>
  </p:cmAuthor>
  <p:cmAuthor id="3" name="Paolo Trombetta" initials="PT" lastIdx="1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7F7F7F"/>
    <a:srgbClr val="005024"/>
    <a:srgbClr val="95C6F3"/>
    <a:srgbClr val="72F6F0"/>
    <a:srgbClr val="80C8E8"/>
    <a:srgbClr val="9DD4ED"/>
    <a:srgbClr val="FF0000"/>
    <a:srgbClr val="CD0803"/>
    <a:srgbClr val="BFB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E25E649-3F16-4E02-A733-19D2CDBF48F0}" styleName="Stile medio 3 - Colore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Stile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Stile chi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Stile chiaro 1 - Color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99" autoAdjust="0"/>
    <p:restoredTop sz="95205" autoAdjust="0"/>
  </p:normalViewPr>
  <p:slideViewPr>
    <p:cSldViewPr>
      <p:cViewPr varScale="1">
        <p:scale>
          <a:sx n="74" d="100"/>
          <a:sy n="74" d="100"/>
        </p:scale>
        <p:origin x="219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919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4596" y="1"/>
            <a:ext cx="4302919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9A9DB8-B860-4EB8-8445-D9096208DC36}" type="datetimeFigureOut">
              <a:rPr lang="en-US" smtClean="0"/>
              <a:pPr/>
              <a:t>11/8/2018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2919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4596" y="6456612"/>
            <a:ext cx="4302919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9759C2-BD43-4B43-A3EA-D9A82A03A574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9262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919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5624596" y="0"/>
            <a:ext cx="4302919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A394AD-D323-4171-BA94-2CE7A661A5DD}" type="datetimeFigureOut">
              <a:rPr lang="en-US" smtClean="0"/>
              <a:pPr/>
              <a:t>11/8/2018</a:t>
            </a:fld>
            <a:endParaRPr lang="en-US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265488" y="509588"/>
            <a:ext cx="3398837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992982" y="3228896"/>
            <a:ext cx="794385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2919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5624596" y="6456612"/>
            <a:ext cx="4302919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C3B8D1-ECDF-4828-A9F1-2F63F3FDC830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880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/>
          </a:p>
        </p:txBody>
      </p:sp>
      <p:sp>
        <p:nvSpPr>
          <p:cNvPr id="12292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889" indent="-285726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2907" indent="-228581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070" indent="-228581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232" indent="-228581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395" indent="-22858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559" indent="-22858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8722" indent="-22858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5884" indent="-22858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C32E5474-66AC-4E12-B67D-B720FF62B13B}" type="slidenum">
              <a:rPr lang="it-IT" altLang="it-IT"/>
              <a:pPr>
                <a:spcBef>
                  <a:spcPct val="0"/>
                </a:spcBef>
              </a:pPr>
              <a:t>1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2238296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/>
          </a:p>
        </p:txBody>
      </p:sp>
      <p:sp>
        <p:nvSpPr>
          <p:cNvPr id="12292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889" indent="-285726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2907" indent="-228581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070" indent="-228581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232" indent="-228581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395" indent="-22858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559" indent="-22858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8722" indent="-22858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5884" indent="-22858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C32E5474-66AC-4E12-B67D-B720FF62B13B}" type="slidenum">
              <a:rPr lang="it-IT" altLang="it-IT"/>
              <a:pPr>
                <a:spcBef>
                  <a:spcPct val="0"/>
                </a:spcBef>
              </a:pPr>
              <a:t>2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989919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4C22C435-637F-4D97-86D3-18E59B81755D}" type="datetimeFigureOut">
              <a:rPr lang="en-US" smtClean="0"/>
              <a:pPr/>
              <a:t>11/8/2018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E5FD66B3-8B45-4610-96C8-347675079FAB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105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2C435-637F-4D97-86D3-18E59B81755D}" type="datetimeFigureOut">
              <a:rPr lang="en-US" smtClean="0"/>
              <a:pPr/>
              <a:t>11/8/2018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66B3-8B45-4610-96C8-347675079FAB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919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2C435-637F-4D97-86D3-18E59B81755D}" type="datetimeFigureOut">
              <a:rPr lang="en-US" smtClean="0"/>
              <a:pPr/>
              <a:t>11/8/2018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66B3-8B45-4610-96C8-347675079FAB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4837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FE66CD-053A-4189-8D69-98FE2F6787F5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990592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683568" y="0"/>
            <a:ext cx="8460432" cy="548664"/>
          </a:xfrm>
        </p:spPr>
        <p:txBody>
          <a:bodyPr>
            <a:normAutofit/>
          </a:bodyPr>
          <a:lstStyle>
            <a:lvl1pPr algn="l">
              <a:defRPr sz="2000" b="1"/>
            </a:lvl1pPr>
          </a:lstStyle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3865240" y="6400799"/>
            <a:ext cx="2133600" cy="365125"/>
          </a:xfrm>
        </p:spPr>
        <p:txBody>
          <a:bodyPr/>
          <a:lstStyle>
            <a:lvl1pPr algn="ctr">
              <a:defRPr/>
            </a:lvl1pPr>
          </a:lstStyle>
          <a:p>
            <a:fld id="{E5FD66B3-8B45-4610-96C8-347675079FAB}" type="slidenum">
              <a:rPr lang="en-US" smtClean="0"/>
              <a:pPr/>
              <a:t>‹N›</a:t>
            </a:fld>
            <a:endParaRPr lang="en-US" dirty="0"/>
          </a:p>
        </p:txBody>
      </p:sp>
      <p:cxnSp>
        <p:nvCxnSpPr>
          <p:cNvPr id="7" name="Connettore 1 38">
            <a:extLst>
              <a:ext uri="{FF2B5EF4-FFF2-40B4-BE49-F238E27FC236}">
                <a16:creationId xmlns="" xmlns:a16="http://schemas.microsoft.com/office/drawing/2014/main" id="{C256ADB3-0F48-44D5-855B-D68D31A6C547}"/>
              </a:ext>
            </a:extLst>
          </p:cNvPr>
          <p:cNvCxnSpPr>
            <a:cxnSpLocks/>
          </p:cNvCxnSpPr>
          <p:nvPr userDrawn="1"/>
        </p:nvCxnSpPr>
        <p:spPr>
          <a:xfrm>
            <a:off x="683568" y="548680"/>
            <a:ext cx="8460432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" name="Picture 2" descr="C:\Users\Paolo\Pictures\Loghi\Logo 90 San Giorgio del Porto\Logo 90 San Giorgio del Porto\Logo 90 SGdP ORZ.png">
            <a:extLst>
              <a:ext uri="{FF2B5EF4-FFF2-40B4-BE49-F238E27FC236}">
                <a16:creationId xmlns="" xmlns:a16="http://schemas.microsoft.com/office/drawing/2014/main" id="{A485BEE4-C437-4954-A48B-6E0016C3941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712" y="6259660"/>
            <a:ext cx="1779072" cy="40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Paolo\Pictures\Loghi\Logo 90 San Giorgio del Porto\Logo 90 San Giorgio del Porto\Logo 90 SGdP ORZ.png">
            <a:extLst>
              <a:ext uri="{FF2B5EF4-FFF2-40B4-BE49-F238E27FC236}">
                <a16:creationId xmlns="" xmlns:a16="http://schemas.microsoft.com/office/drawing/2014/main" id="{1F0332CE-E213-4413-BBDF-13DEC43C4713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294" t="39390" r="69418" b="50000"/>
          <a:stretch/>
        </p:blipFill>
        <p:spPr bwMode="auto">
          <a:xfrm>
            <a:off x="0" y="0"/>
            <a:ext cx="68356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Paolo\Desktop\Immagini Sea Trade\1500x1000 mm_5.jpg">
            <a:extLst>
              <a:ext uri="{FF2B5EF4-FFF2-40B4-BE49-F238E27FC236}">
                <a16:creationId xmlns="" xmlns:a16="http://schemas.microsoft.com/office/drawing/2014/main" id="{1942EBB7-DDDB-42E4-8B8C-A529A4DA4606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2" b="6918"/>
          <a:stretch/>
        </p:blipFill>
        <p:spPr bwMode="auto">
          <a:xfrm>
            <a:off x="7740352" y="6198166"/>
            <a:ext cx="1088008" cy="523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0181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2C435-637F-4D97-86D3-18E59B81755D}" type="datetimeFigureOut">
              <a:rPr lang="en-US" smtClean="0"/>
              <a:pPr/>
              <a:t>11/8/2018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66B3-8B45-4610-96C8-347675079FAB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322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2C435-637F-4D97-86D3-18E59B81755D}" type="datetimeFigureOut">
              <a:rPr lang="en-US" smtClean="0"/>
              <a:pPr/>
              <a:t>11/8/2018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66B3-8B45-4610-96C8-347675079FAB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797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2C435-637F-4D97-86D3-18E59B81755D}" type="datetimeFigureOut">
              <a:rPr lang="en-US" smtClean="0"/>
              <a:pPr/>
              <a:t>11/8/2018</a:t>
            </a:fld>
            <a:endParaRPr lang="en-US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66B3-8B45-4610-96C8-347675079FAB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109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2C435-637F-4D97-86D3-18E59B81755D}" type="datetimeFigureOut">
              <a:rPr lang="en-US" smtClean="0"/>
              <a:pPr/>
              <a:t>11/8/2018</a:t>
            </a:fld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66B3-8B45-4610-96C8-347675079FAB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363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2C435-637F-4D97-86D3-18E59B81755D}" type="datetimeFigureOut">
              <a:rPr lang="en-US" smtClean="0"/>
              <a:pPr/>
              <a:t>11/8/2018</a:t>
            </a:fld>
            <a:endParaRPr lang="en-US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66B3-8B45-4610-96C8-347675079FAB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598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2C435-637F-4D97-86D3-18E59B81755D}" type="datetimeFigureOut">
              <a:rPr lang="en-US" smtClean="0"/>
              <a:pPr/>
              <a:t>11/8/2018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66B3-8B45-4610-96C8-347675079FAB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994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2C435-637F-4D97-86D3-18E59B81755D}" type="datetimeFigureOut">
              <a:rPr lang="en-US" smtClean="0"/>
              <a:pPr/>
              <a:t>11/8/2018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66B3-8B45-4610-96C8-347675079FAB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146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2C435-637F-4D97-86D3-18E59B81755D}" type="datetimeFigureOut">
              <a:rPr lang="en-US" smtClean="0"/>
              <a:pPr/>
              <a:t>11/8/2018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FD66B3-8B45-4610-96C8-347675079FAB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848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b="1" dirty="0">
                <a:solidFill>
                  <a:schemeClr val="tx1"/>
                </a:solidFill>
              </a:rPr>
              <a:t>5. SCHEMA CONTRATTUALE</a:t>
            </a:r>
            <a:endParaRPr lang="en-US" altLang="it-IT" b="1" dirty="0">
              <a:solidFill>
                <a:schemeClr val="tx1"/>
              </a:solidFill>
            </a:endParaRPr>
          </a:p>
        </p:txBody>
      </p:sp>
      <p:sp>
        <p:nvSpPr>
          <p:cNvPr id="11267" name="Segnaposto numero diapositiva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D200"/>
              </a:buClr>
              <a:buFont typeface="Wingdings" pitchFamily="2" charset="2"/>
              <a:buChar char="§"/>
              <a:defRPr>
                <a:solidFill>
                  <a:srgbClr val="757575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0C0C0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218BC61-F704-4D24-A723-41BFEA49CC22}" type="slidenum">
              <a:rPr lang="it-IT" altLang="it-IT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it-IT" altLang="it-IT">
              <a:solidFill>
                <a:schemeClr val="tx1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55638" y="783754"/>
            <a:ext cx="8488362" cy="360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2563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Font typeface="Wingdings" pitchFamily="2" charset="2"/>
              <a:buChar char="§"/>
              <a:defRPr>
                <a:solidFill>
                  <a:srgbClr val="757575"/>
                </a:solidFill>
                <a:latin typeface="+mn-lt"/>
                <a:ea typeface="+mn-ea"/>
                <a:cs typeface="+mn-cs"/>
              </a:defRPr>
            </a:lvl1pPr>
            <a:lvl2pPr marL="530225" indent="-1682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C0C0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2pPr>
            <a:lvl3pPr marL="898525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 eaLnBrk="1" hangingPunct="1">
              <a:buNone/>
              <a:defRPr/>
            </a:pPr>
            <a:r>
              <a:rPr lang="en-US" altLang="it-IT" sz="2000" b="1" kern="0" dirty="0">
                <a:solidFill>
                  <a:srgbClr val="C00000"/>
                </a:solidFill>
                <a:latin typeface="Calibri" panose="020F0502020204030204" pitchFamily="34" charset="0"/>
              </a:rPr>
              <a:t>CONTRACT FOR THE SALE OF THE VESSEL FOR RECYCLING – 29/05/2014</a:t>
            </a:r>
          </a:p>
          <a:p>
            <a:pPr marL="0" indent="0" algn="ctr" eaLnBrk="1" hangingPunct="1">
              <a:buNone/>
              <a:defRPr/>
            </a:pPr>
            <a:r>
              <a:rPr lang="en-US" altLang="it-IT" sz="2000" b="1" kern="0" dirty="0">
                <a:solidFill>
                  <a:srgbClr val="C00000"/>
                </a:solidFill>
                <a:latin typeface="Calibri" panose="020F0502020204030204" pitchFamily="34" charset="0"/>
              </a:rPr>
              <a:t>(</a:t>
            </a:r>
            <a:r>
              <a:rPr lang="en-US" altLang="it-IT" sz="2000" b="1" kern="0" dirty="0" err="1">
                <a:solidFill>
                  <a:srgbClr val="C00000"/>
                </a:solidFill>
                <a:latin typeface="Calibri" panose="020F0502020204030204" pitchFamily="34" charset="0"/>
              </a:rPr>
              <a:t>contratto</a:t>
            </a:r>
            <a:r>
              <a:rPr lang="en-US" altLang="it-IT" sz="2000" b="1" kern="0" dirty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en-US" altLang="it-IT" sz="2000" b="1" kern="0" dirty="0" err="1">
                <a:solidFill>
                  <a:srgbClr val="C00000"/>
                </a:solidFill>
                <a:latin typeface="Calibri" panose="020F0502020204030204" pitchFamily="34" charset="0"/>
              </a:rPr>
              <a:t>subordinato</a:t>
            </a:r>
            <a:r>
              <a:rPr lang="en-US" altLang="it-IT" sz="2000" b="1" kern="0" dirty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en-US" altLang="it-IT" sz="2000" b="1" kern="0" dirty="0" err="1">
                <a:solidFill>
                  <a:srgbClr val="C00000"/>
                </a:solidFill>
                <a:latin typeface="Calibri" panose="020F0502020204030204" pitchFamily="34" charset="0"/>
              </a:rPr>
              <a:t>all’approvazione</a:t>
            </a:r>
            <a:r>
              <a:rPr lang="en-US" altLang="it-IT" sz="2000" b="1" kern="0" dirty="0">
                <a:solidFill>
                  <a:srgbClr val="C00000"/>
                </a:solidFill>
                <a:latin typeface="Calibri" panose="020F0502020204030204" pitchFamily="34" charset="0"/>
              </a:rPr>
              <a:t> del </a:t>
            </a:r>
            <a:r>
              <a:rPr lang="en-US" altLang="it-IT" sz="2000" b="1" kern="0" dirty="0" err="1">
                <a:solidFill>
                  <a:srgbClr val="C00000"/>
                </a:solidFill>
                <a:latin typeface="Calibri" panose="020F0502020204030204" pitchFamily="34" charset="0"/>
              </a:rPr>
              <a:t>Progetto</a:t>
            </a:r>
            <a:r>
              <a:rPr lang="en-US" altLang="it-IT" sz="2000" b="1" kern="0" dirty="0">
                <a:solidFill>
                  <a:srgbClr val="C00000"/>
                </a:solidFill>
                <a:latin typeface="Calibri" panose="020F0502020204030204" pitchFamily="34" charset="0"/>
              </a:rPr>
              <a:t> da </a:t>
            </a:r>
            <a:r>
              <a:rPr lang="en-US" altLang="it-IT" sz="2000" b="1" kern="0" dirty="0" err="1">
                <a:solidFill>
                  <a:srgbClr val="C00000"/>
                </a:solidFill>
                <a:latin typeface="Calibri" panose="020F0502020204030204" pitchFamily="34" charset="0"/>
              </a:rPr>
              <a:t>parte</a:t>
            </a:r>
            <a:r>
              <a:rPr lang="en-US" altLang="it-IT" sz="2000" b="1" kern="0" dirty="0">
                <a:solidFill>
                  <a:srgbClr val="C00000"/>
                </a:solidFill>
                <a:latin typeface="Calibri" panose="020F0502020204030204" pitchFamily="34" charset="0"/>
              </a:rPr>
              <a:t> di </a:t>
            </a:r>
            <a:r>
              <a:rPr lang="en-US" altLang="it-IT" sz="2000" b="1" kern="0" dirty="0" err="1">
                <a:solidFill>
                  <a:srgbClr val="C00000"/>
                </a:solidFill>
                <a:latin typeface="Calibri" panose="020F0502020204030204" pitchFamily="34" charset="0"/>
              </a:rPr>
              <a:t>CdS</a:t>
            </a:r>
            <a:r>
              <a:rPr lang="en-US" altLang="it-IT" sz="2000" b="1" kern="0" dirty="0">
                <a:solidFill>
                  <a:srgbClr val="C00000"/>
                </a:solidFill>
                <a:latin typeface="Calibri" panose="020F0502020204030204" pitchFamily="34" charset="0"/>
              </a:rPr>
              <a:t>) 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3568" y="2348880"/>
            <a:ext cx="8460432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2563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Font typeface="Wingdings" pitchFamily="2" charset="2"/>
              <a:buChar char="§"/>
              <a:defRPr>
                <a:solidFill>
                  <a:srgbClr val="757575"/>
                </a:solidFill>
                <a:latin typeface="+mn-lt"/>
                <a:ea typeface="+mn-ea"/>
                <a:cs typeface="+mn-cs"/>
              </a:defRPr>
            </a:lvl1pPr>
            <a:lvl2pPr marL="530225" indent="-1682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C0C0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2pPr>
            <a:lvl3pPr marL="898525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it-IT" altLang="it-IT" sz="1400" b="1" kern="0" dirty="0">
                <a:solidFill>
                  <a:schemeClr val="tx1"/>
                </a:solidFill>
              </a:rPr>
              <a:t>REIMBURSABLE:</a:t>
            </a:r>
          </a:p>
          <a:p>
            <a:pPr eaLnBrk="1" hangingPunct="1">
              <a:spcBef>
                <a:spcPts val="0"/>
              </a:spcBef>
              <a:buClr>
                <a:srgbClr val="C00000"/>
              </a:buClr>
              <a:defRPr/>
            </a:pPr>
            <a:r>
              <a:rPr lang="it-IT" altLang="it-IT" sz="1400" kern="0" dirty="0" err="1">
                <a:solidFill>
                  <a:schemeClr val="tx1"/>
                </a:solidFill>
              </a:rPr>
              <a:t>Strand</a:t>
            </a:r>
            <a:r>
              <a:rPr lang="it-IT" altLang="it-IT" sz="1400" kern="0" dirty="0">
                <a:solidFill>
                  <a:schemeClr val="tx1"/>
                </a:solidFill>
              </a:rPr>
              <a:t> </a:t>
            </a:r>
            <a:r>
              <a:rPr lang="it-IT" altLang="it-IT" sz="1400" kern="0" dirty="0" err="1">
                <a:solidFill>
                  <a:schemeClr val="tx1"/>
                </a:solidFill>
              </a:rPr>
              <a:t>Jacks</a:t>
            </a:r>
            <a:r>
              <a:rPr lang="it-IT" altLang="it-IT" sz="1400" kern="0" dirty="0">
                <a:solidFill>
                  <a:schemeClr val="tx1"/>
                </a:solidFill>
              </a:rPr>
              <a:t> Package</a:t>
            </a:r>
            <a:endParaRPr lang="it-IT" altLang="it-IT" sz="1400" kern="0" dirty="0">
              <a:solidFill>
                <a:srgbClr val="C00000"/>
              </a:solidFill>
            </a:endParaRPr>
          </a:p>
          <a:p>
            <a:pPr eaLnBrk="1" hangingPunct="1">
              <a:spcBef>
                <a:spcPts val="0"/>
              </a:spcBef>
              <a:buClr>
                <a:srgbClr val="C00000"/>
              </a:buClr>
              <a:defRPr/>
            </a:pPr>
            <a:r>
              <a:rPr lang="it-IT" altLang="it-IT" sz="1400" kern="0" dirty="0">
                <a:solidFill>
                  <a:schemeClr val="tx1"/>
                </a:solidFill>
              </a:rPr>
              <a:t>Assicurazioni (P&amp;I, RCT, RCA)</a:t>
            </a:r>
          </a:p>
          <a:p>
            <a:pPr eaLnBrk="1" hangingPunct="1">
              <a:spcBef>
                <a:spcPts val="0"/>
              </a:spcBef>
              <a:buClr>
                <a:srgbClr val="C00000"/>
              </a:buClr>
              <a:defRPr/>
            </a:pPr>
            <a:r>
              <a:rPr lang="it-IT" altLang="it-IT" sz="1400" kern="0" dirty="0">
                <a:solidFill>
                  <a:schemeClr val="tx1"/>
                </a:solidFill>
              </a:rPr>
              <a:t>Recupero valori di terzi</a:t>
            </a:r>
          </a:p>
          <a:p>
            <a:pPr eaLnBrk="1" hangingPunct="1">
              <a:spcBef>
                <a:spcPts val="0"/>
              </a:spcBef>
              <a:buClr>
                <a:srgbClr val="C00000"/>
              </a:buClr>
              <a:defRPr/>
            </a:pPr>
            <a:r>
              <a:rPr lang="it-IT" altLang="it-IT" sz="1400" kern="0" dirty="0">
                <a:solidFill>
                  <a:schemeClr val="tx1"/>
                </a:solidFill>
              </a:rPr>
              <a:t>Gestione coibentazioni classificate come rifiuti speciali pericolosi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764158" y="1700808"/>
            <a:ext cx="8281168" cy="576064"/>
          </a:xfrm>
          <a:prstGeom prst="rect">
            <a:avLst/>
          </a:prstGeom>
          <a:ln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 anchorCtr="0"/>
          <a:lstStyle>
            <a:lvl1pPr marL="182563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Font typeface="Wingdings" pitchFamily="2" charset="2"/>
              <a:buChar char="§"/>
              <a:defRPr>
                <a:solidFill>
                  <a:srgbClr val="757575"/>
                </a:solidFill>
                <a:latin typeface="+mn-lt"/>
                <a:ea typeface="+mn-ea"/>
                <a:cs typeface="+mn-cs"/>
              </a:defRPr>
            </a:lvl1pPr>
            <a:lvl2pPr marL="530225" indent="-1682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C0C0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2pPr>
            <a:lvl3pPr marL="898525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 eaLnBrk="1" hangingPunct="1">
              <a:buNone/>
              <a:defRPr/>
            </a:pPr>
            <a:r>
              <a:rPr lang="it-IT" altLang="it-IT" sz="1600" b="1" kern="0" dirty="0">
                <a:solidFill>
                  <a:srgbClr val="C00000"/>
                </a:solidFill>
              </a:rPr>
              <a:t>LUMP SUM PRICE + REIMBURSABLE</a:t>
            </a:r>
          </a:p>
        </p:txBody>
      </p:sp>
      <p:sp>
        <p:nvSpPr>
          <p:cNvPr id="10" name="Rettangolo arrotondato 9"/>
          <p:cNvSpPr/>
          <p:nvPr/>
        </p:nvSpPr>
        <p:spPr>
          <a:xfrm>
            <a:off x="764158" y="3717032"/>
            <a:ext cx="8281169" cy="936104"/>
          </a:xfrm>
          <a:prstGeom prst="roundRect">
            <a:avLst>
              <a:gd name="adj" fmla="val 1117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</a:rPr>
              <a:t>LUMP SUM PRICE basato sulle quantità (inventario materiali) fornite dal Cliente:</a:t>
            </a:r>
          </a:p>
          <a:p>
            <a:pPr algn="ctr"/>
            <a:r>
              <a:rPr lang="it-IT" sz="1400" b="1" dirty="0">
                <a:solidFill>
                  <a:schemeClr val="tx1"/>
                </a:solidFill>
              </a:rPr>
              <a:t>RINA - D’</a:t>
            </a:r>
            <a:r>
              <a:rPr lang="it-IT" sz="1400" b="1" dirty="0" err="1">
                <a:solidFill>
                  <a:schemeClr val="tx1"/>
                </a:solidFill>
              </a:rPr>
              <a:t>Appolonia</a:t>
            </a:r>
            <a:r>
              <a:rPr lang="it-IT" sz="1400" b="1" dirty="0">
                <a:solidFill>
                  <a:schemeClr val="tx1"/>
                </a:solidFill>
              </a:rPr>
              <a:t> – «Costa Concordia» Preparazione alla Demolizione ed al Riciclaggio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764158" y="4781728"/>
            <a:ext cx="8281169" cy="936104"/>
          </a:xfrm>
          <a:prstGeom prst="rect">
            <a:avLst/>
          </a:prstGeom>
          <a:ln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 anchorCtr="0"/>
          <a:lstStyle>
            <a:lvl1pPr marL="182563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Font typeface="Wingdings" pitchFamily="2" charset="2"/>
              <a:buChar char="§"/>
              <a:defRPr>
                <a:solidFill>
                  <a:srgbClr val="757575"/>
                </a:solidFill>
                <a:latin typeface="+mn-lt"/>
                <a:ea typeface="+mn-ea"/>
                <a:cs typeface="+mn-cs"/>
              </a:defRPr>
            </a:lvl1pPr>
            <a:lvl2pPr marL="530225" indent="-1682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C0C0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2pPr>
            <a:lvl3pPr marL="898525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 eaLnBrk="1" hangingPunct="1">
              <a:buNone/>
              <a:defRPr/>
            </a:pPr>
            <a:r>
              <a:rPr lang="it-IT" altLang="it-IT" sz="1600" kern="0" dirty="0">
                <a:solidFill>
                  <a:schemeClr val="tx1"/>
                </a:solidFill>
              </a:rPr>
              <a:t>In data 27.07.2014 avviene il passaggio di proprietà a </a:t>
            </a:r>
          </a:p>
          <a:p>
            <a:pPr marL="0" indent="0" algn="ctr" eaLnBrk="1" hangingPunct="1">
              <a:buNone/>
              <a:defRPr/>
            </a:pPr>
            <a:r>
              <a:rPr lang="it-IT" altLang="it-IT" sz="1600" b="1" kern="0" dirty="0">
                <a:solidFill>
                  <a:schemeClr val="tx1"/>
                </a:solidFill>
              </a:rPr>
              <a:t>SAIPEM</a:t>
            </a:r>
            <a:r>
              <a:rPr lang="it-IT" altLang="it-IT" sz="1600" kern="0" dirty="0">
                <a:solidFill>
                  <a:schemeClr val="tx1"/>
                </a:solidFill>
              </a:rPr>
              <a:t> (51%) e </a:t>
            </a:r>
            <a:r>
              <a:rPr lang="it-IT" altLang="it-IT" sz="1600" b="1" kern="0" dirty="0" err="1">
                <a:solidFill>
                  <a:schemeClr val="tx1"/>
                </a:solidFill>
              </a:rPr>
              <a:t>SGdP</a:t>
            </a:r>
            <a:r>
              <a:rPr lang="it-IT" altLang="it-IT" sz="1600" kern="0" dirty="0">
                <a:solidFill>
                  <a:schemeClr val="tx1"/>
                </a:solidFill>
              </a:rPr>
              <a:t> (49%)</a:t>
            </a:r>
            <a:r>
              <a:rPr lang="it-IT" altLang="it-IT" sz="1600" b="1" kern="0" dirty="0">
                <a:solidFill>
                  <a:srgbClr val="C00000"/>
                </a:solidFill>
              </a:rPr>
              <a:t> </a:t>
            </a:r>
          </a:p>
          <a:p>
            <a:pPr marL="0" indent="0" algn="ctr" eaLnBrk="1" hangingPunct="1">
              <a:buNone/>
              <a:defRPr/>
            </a:pPr>
            <a:r>
              <a:rPr lang="it-IT" altLang="it-IT" sz="1600" b="1" kern="0" dirty="0">
                <a:solidFill>
                  <a:srgbClr val="C00000"/>
                </a:solidFill>
              </a:rPr>
              <a:t>In data 30/07/2014 viene costituito il consorzio SHIP RECYCLING</a:t>
            </a:r>
            <a:endParaRPr lang="it-IT" altLang="it-IT" sz="1600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009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b="1" dirty="0">
                <a:solidFill>
                  <a:schemeClr val="tx1"/>
                </a:solidFill>
              </a:rPr>
              <a:t>5. SCHEMA CONTRATTUALE</a:t>
            </a:r>
            <a:endParaRPr lang="en-US" altLang="it-IT" b="1" dirty="0">
              <a:solidFill>
                <a:schemeClr val="tx1"/>
              </a:solidFill>
            </a:endParaRPr>
          </a:p>
        </p:txBody>
      </p:sp>
      <p:sp>
        <p:nvSpPr>
          <p:cNvPr id="11267" name="Segnaposto numero diapositiva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D200"/>
              </a:buClr>
              <a:buFont typeface="Wingdings" pitchFamily="2" charset="2"/>
              <a:buChar char="§"/>
              <a:defRPr>
                <a:solidFill>
                  <a:srgbClr val="757575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0C0C0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218BC61-F704-4D24-A723-41BFEA49CC22}" type="slidenum">
              <a:rPr lang="it-IT" altLang="it-IT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it-IT" altLang="it-IT">
              <a:solidFill>
                <a:schemeClr val="tx1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755328" y="1700808"/>
            <a:ext cx="8281168" cy="576064"/>
          </a:xfrm>
          <a:prstGeom prst="rect">
            <a:avLst/>
          </a:prstGeom>
          <a:ln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 anchorCtr="0"/>
          <a:lstStyle>
            <a:lvl1pPr marL="182563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Font typeface="Wingdings" pitchFamily="2" charset="2"/>
              <a:buChar char="§"/>
              <a:defRPr>
                <a:solidFill>
                  <a:srgbClr val="757575"/>
                </a:solidFill>
                <a:latin typeface="+mn-lt"/>
                <a:ea typeface="+mn-ea"/>
                <a:cs typeface="+mn-cs"/>
              </a:defRPr>
            </a:lvl1pPr>
            <a:lvl2pPr marL="530225" indent="-1682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C0C0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2pPr>
            <a:lvl3pPr marL="898525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 eaLnBrk="1" hangingPunct="1">
              <a:buNone/>
              <a:defRPr/>
            </a:pPr>
            <a:r>
              <a:rPr lang="it-IT" altLang="it-IT" sz="1600" b="1" kern="0" dirty="0">
                <a:solidFill>
                  <a:srgbClr val="C00000"/>
                </a:solidFill>
              </a:rPr>
              <a:t>CONSORZIO SHIP RECYCLING</a:t>
            </a:r>
          </a:p>
        </p:txBody>
      </p:sp>
      <p:sp>
        <p:nvSpPr>
          <p:cNvPr id="10" name="Rettangolo arrotondato 9"/>
          <p:cNvSpPr/>
          <p:nvPr/>
        </p:nvSpPr>
        <p:spPr>
          <a:xfrm>
            <a:off x="755329" y="2466608"/>
            <a:ext cx="3646359" cy="720000"/>
          </a:xfrm>
          <a:prstGeom prst="roundRect">
            <a:avLst>
              <a:gd name="adj" fmla="val 11170"/>
            </a:avLst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81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</a:rPr>
              <a:t>CONTRATTI DI SERVIZI AI PARTNER</a:t>
            </a:r>
          </a:p>
          <a:p>
            <a:pPr algn="ctr"/>
            <a:r>
              <a:rPr lang="it-IT" sz="1400" dirty="0">
                <a:solidFill>
                  <a:schemeClr val="tx1"/>
                </a:solidFill>
              </a:rPr>
              <a:t>(SAIPEM – SAN GIORGIO DEL PORTO)</a:t>
            </a:r>
          </a:p>
        </p:txBody>
      </p:sp>
      <p:sp>
        <p:nvSpPr>
          <p:cNvPr id="9" name="Rettangolo arrotondato 8"/>
          <p:cNvSpPr/>
          <p:nvPr/>
        </p:nvSpPr>
        <p:spPr>
          <a:xfrm>
            <a:off x="746839" y="5301288"/>
            <a:ext cx="3646359" cy="720000"/>
          </a:xfrm>
          <a:prstGeom prst="roundRect">
            <a:avLst>
              <a:gd name="adj" fmla="val 11170"/>
            </a:avLst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89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</a:rPr>
              <a:t>CONTRATTI PER LA VENDITA DI METALLI FERROSI E NON</a:t>
            </a:r>
          </a:p>
          <a:p>
            <a:pPr algn="ctr"/>
            <a:r>
              <a:rPr lang="it-IT" sz="1400" dirty="0">
                <a:solidFill>
                  <a:schemeClr val="tx1"/>
                </a:solidFill>
              </a:rPr>
              <a:t>(</a:t>
            </a:r>
            <a:r>
              <a:rPr lang="it-IT" sz="1400" dirty="0" err="1">
                <a:solidFill>
                  <a:schemeClr val="tx1"/>
                </a:solidFill>
              </a:rPr>
              <a:t>num</a:t>
            </a:r>
            <a:r>
              <a:rPr lang="it-IT" sz="1400" dirty="0">
                <a:solidFill>
                  <a:schemeClr val="tx1"/>
                </a:solidFill>
              </a:rPr>
              <a:t>. 4 ordini)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2" name="Rettangolo arrotondato 11"/>
          <p:cNvSpPr/>
          <p:nvPr/>
        </p:nvSpPr>
        <p:spPr>
          <a:xfrm>
            <a:off x="755329" y="4365104"/>
            <a:ext cx="3646359" cy="720000"/>
          </a:xfrm>
          <a:prstGeom prst="roundRect">
            <a:avLst>
              <a:gd name="adj" fmla="val 11170"/>
            </a:avLst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81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</a:rPr>
              <a:t>CONTRATTI DI SERVIZI A TERZI</a:t>
            </a:r>
          </a:p>
          <a:p>
            <a:pPr algn="ctr"/>
            <a:r>
              <a:rPr lang="it-IT" sz="1400" dirty="0">
                <a:solidFill>
                  <a:schemeClr val="tx1"/>
                </a:solidFill>
              </a:rPr>
              <a:t>(</a:t>
            </a:r>
            <a:r>
              <a:rPr lang="it-IT" sz="1400" dirty="0" err="1">
                <a:solidFill>
                  <a:schemeClr val="tx1"/>
                </a:solidFill>
              </a:rPr>
              <a:t>num</a:t>
            </a:r>
            <a:r>
              <a:rPr lang="it-IT" sz="1400" dirty="0">
                <a:solidFill>
                  <a:schemeClr val="tx1"/>
                </a:solidFill>
              </a:rPr>
              <a:t>. 75 ordini)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3" name="Rettangolo arrotondato 12"/>
          <p:cNvSpPr/>
          <p:nvPr/>
        </p:nvSpPr>
        <p:spPr>
          <a:xfrm>
            <a:off x="746840" y="3411856"/>
            <a:ext cx="3646359" cy="720000"/>
          </a:xfrm>
          <a:prstGeom prst="roundRect">
            <a:avLst>
              <a:gd name="adj" fmla="val 11170"/>
            </a:avLst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81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</a:rPr>
              <a:t>CONTRATTI DI ACQUISTO MATERIALI</a:t>
            </a:r>
          </a:p>
          <a:p>
            <a:pPr algn="ctr"/>
            <a:r>
              <a:rPr lang="it-IT" sz="1400" dirty="0">
                <a:solidFill>
                  <a:schemeClr val="tx1"/>
                </a:solidFill>
              </a:rPr>
              <a:t>(</a:t>
            </a:r>
            <a:r>
              <a:rPr lang="it-IT" sz="1400" dirty="0" err="1">
                <a:solidFill>
                  <a:schemeClr val="tx1"/>
                </a:solidFill>
              </a:rPr>
              <a:t>num</a:t>
            </a:r>
            <a:r>
              <a:rPr lang="it-IT" sz="1400" dirty="0">
                <a:solidFill>
                  <a:schemeClr val="tx1"/>
                </a:solidFill>
              </a:rPr>
              <a:t>. 13 ordini)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6" name="Rettangolo arrotondato 15"/>
          <p:cNvSpPr/>
          <p:nvPr/>
        </p:nvSpPr>
        <p:spPr>
          <a:xfrm>
            <a:off x="5390137" y="2466608"/>
            <a:ext cx="3646359" cy="720000"/>
          </a:xfrm>
          <a:prstGeom prst="roundRect">
            <a:avLst>
              <a:gd name="adj" fmla="val 11170"/>
            </a:avLst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81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t-IT" sz="1200" dirty="0">
                <a:solidFill>
                  <a:schemeClr val="tx1"/>
                </a:solidFill>
              </a:rPr>
              <a:t>Incarichi stipulati sulla base di specifico accordo di collaborazione per fornitura di servizi.</a:t>
            </a:r>
          </a:p>
        </p:txBody>
      </p:sp>
      <p:sp>
        <p:nvSpPr>
          <p:cNvPr id="17" name="Rettangolo arrotondato 16"/>
          <p:cNvSpPr/>
          <p:nvPr/>
        </p:nvSpPr>
        <p:spPr>
          <a:xfrm>
            <a:off x="5381647" y="5301288"/>
            <a:ext cx="3646359" cy="720000"/>
          </a:xfrm>
          <a:prstGeom prst="roundRect">
            <a:avLst>
              <a:gd name="adj" fmla="val 11170"/>
            </a:avLst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89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t-IT" sz="1200" dirty="0">
                <a:solidFill>
                  <a:schemeClr val="tx1"/>
                </a:solidFill>
              </a:rPr>
              <a:t>A misura (EUR/ton) con prezzo legato al bollettino (bisettimanale) della CCIAA di Milano.</a:t>
            </a:r>
          </a:p>
        </p:txBody>
      </p:sp>
      <p:sp>
        <p:nvSpPr>
          <p:cNvPr id="18" name="Rettangolo arrotondato 17"/>
          <p:cNvSpPr/>
          <p:nvPr/>
        </p:nvSpPr>
        <p:spPr>
          <a:xfrm>
            <a:off x="5390137" y="4365104"/>
            <a:ext cx="3646359" cy="720000"/>
          </a:xfrm>
          <a:prstGeom prst="roundRect">
            <a:avLst>
              <a:gd name="adj" fmla="val 11170"/>
            </a:avLst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81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t-IT" sz="1200" dirty="0">
                <a:solidFill>
                  <a:schemeClr val="tx1"/>
                </a:solidFill>
              </a:rPr>
              <a:t>Prevalentemente per fornitura di servizi a misura (demolizione, gestione rifiuti EUR/ton – Trasporti EUR/tratta km)</a:t>
            </a:r>
          </a:p>
        </p:txBody>
      </p:sp>
      <p:sp>
        <p:nvSpPr>
          <p:cNvPr id="19" name="Rettangolo arrotondato 18"/>
          <p:cNvSpPr/>
          <p:nvPr/>
        </p:nvSpPr>
        <p:spPr>
          <a:xfrm>
            <a:off x="5381648" y="3411856"/>
            <a:ext cx="3646359" cy="720000"/>
          </a:xfrm>
          <a:prstGeom prst="roundRect">
            <a:avLst>
              <a:gd name="adj" fmla="val 11170"/>
            </a:avLst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81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t-IT" sz="1200" dirty="0">
                <a:solidFill>
                  <a:schemeClr val="tx1"/>
                </a:solidFill>
              </a:rPr>
              <a:t>Prevalentemente per l’acquisto di materiali «LUMP SUM».</a:t>
            </a:r>
          </a:p>
        </p:txBody>
      </p:sp>
      <p:sp>
        <p:nvSpPr>
          <p:cNvPr id="22" name="Gallone 21"/>
          <p:cNvSpPr/>
          <p:nvPr/>
        </p:nvSpPr>
        <p:spPr>
          <a:xfrm>
            <a:off x="4715892" y="2610584"/>
            <a:ext cx="360040" cy="432048"/>
          </a:xfrm>
          <a:prstGeom prst="chevron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81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400">
              <a:solidFill>
                <a:schemeClr val="tx1"/>
              </a:solidFill>
            </a:endParaRPr>
          </a:p>
        </p:txBody>
      </p:sp>
      <p:sp>
        <p:nvSpPr>
          <p:cNvPr id="24" name="Gallone 23"/>
          <p:cNvSpPr/>
          <p:nvPr/>
        </p:nvSpPr>
        <p:spPr>
          <a:xfrm>
            <a:off x="4688272" y="3555832"/>
            <a:ext cx="360040" cy="432048"/>
          </a:xfrm>
          <a:prstGeom prst="chevron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81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400">
              <a:solidFill>
                <a:schemeClr val="tx1"/>
              </a:solidFill>
            </a:endParaRPr>
          </a:p>
        </p:txBody>
      </p:sp>
      <p:sp>
        <p:nvSpPr>
          <p:cNvPr id="25" name="Gallone 24"/>
          <p:cNvSpPr/>
          <p:nvPr/>
        </p:nvSpPr>
        <p:spPr>
          <a:xfrm>
            <a:off x="4715892" y="4509080"/>
            <a:ext cx="360040" cy="432048"/>
          </a:xfrm>
          <a:prstGeom prst="chevron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81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400">
              <a:solidFill>
                <a:schemeClr val="tx1"/>
              </a:solidFill>
            </a:endParaRPr>
          </a:p>
        </p:txBody>
      </p:sp>
      <p:sp>
        <p:nvSpPr>
          <p:cNvPr id="26" name="Gallone 25"/>
          <p:cNvSpPr/>
          <p:nvPr/>
        </p:nvSpPr>
        <p:spPr>
          <a:xfrm>
            <a:off x="4736540" y="5445264"/>
            <a:ext cx="360040" cy="432048"/>
          </a:xfrm>
          <a:prstGeom prst="chevron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89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400">
              <a:solidFill>
                <a:schemeClr val="tx1"/>
              </a:solidFill>
            </a:endParaRPr>
          </a:p>
        </p:txBody>
      </p:sp>
      <p:sp>
        <p:nvSpPr>
          <p:cNvPr id="20" name="Rectangle 3">
            <a:extLst>
              <a:ext uri="{FF2B5EF4-FFF2-40B4-BE49-F238E27FC236}">
                <a16:creationId xmlns="" xmlns:a16="http://schemas.microsoft.com/office/drawing/2014/main" id="{2947E1F8-91A8-40A2-A7DA-23317FBE5A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576" y="692696"/>
            <a:ext cx="8281168" cy="576064"/>
          </a:xfrm>
          <a:prstGeom prst="rect">
            <a:avLst/>
          </a:prstGeom>
          <a:solidFill>
            <a:schemeClr val="bg1">
              <a:lumMod val="85000"/>
            </a:schemeClr>
          </a:solidFill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 sz="1400">
                <a:solidFill>
                  <a:schemeClr val="tx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it-IT" altLang="it-IT" sz="1600" b="1" dirty="0">
                <a:solidFill>
                  <a:srgbClr val="C00000"/>
                </a:solidFill>
              </a:rPr>
              <a:t>FASE DI AVVIAMENTO </a:t>
            </a:r>
          </a:p>
          <a:p>
            <a:r>
              <a:rPr lang="it-IT" altLang="it-IT" sz="1600" b="1" dirty="0">
                <a:solidFill>
                  <a:srgbClr val="C00000"/>
                </a:solidFill>
              </a:rPr>
              <a:t>(antecedente alla demolizione) </a:t>
            </a:r>
          </a:p>
        </p:txBody>
      </p:sp>
      <p:sp>
        <p:nvSpPr>
          <p:cNvPr id="21" name="Gallone 21">
            <a:extLst>
              <a:ext uri="{FF2B5EF4-FFF2-40B4-BE49-F238E27FC236}">
                <a16:creationId xmlns="" xmlns:a16="http://schemas.microsoft.com/office/drawing/2014/main" id="{CB5709F1-3CC7-478D-A178-0AA573132704}"/>
              </a:ext>
            </a:extLst>
          </p:cNvPr>
          <p:cNvSpPr/>
          <p:nvPr/>
        </p:nvSpPr>
        <p:spPr>
          <a:xfrm rot="5400000">
            <a:off x="4724276" y="1268760"/>
            <a:ext cx="288032" cy="432048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329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203B2A11-66D7-4D42-983A-8D419398E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0"/>
            <a:ext cx="8460432" cy="548664"/>
          </a:xfrm>
        </p:spPr>
        <p:txBody>
          <a:bodyPr/>
          <a:lstStyle/>
          <a:p>
            <a:r>
              <a:rPr lang="it-IT" dirty="0"/>
              <a:t>CONTENUTI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="" xmlns:a16="http://schemas.microsoft.com/office/drawing/2014/main" id="{DA2F6472-1CA2-461A-9D96-C499B97DF5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568" y="980728"/>
            <a:ext cx="8460432" cy="4536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2563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Font typeface="Wingdings" pitchFamily="2" charset="2"/>
              <a:buChar char="§"/>
              <a:defRPr>
                <a:solidFill>
                  <a:srgbClr val="757575"/>
                </a:solidFill>
                <a:latin typeface="+mn-lt"/>
                <a:ea typeface="+mn-ea"/>
                <a:cs typeface="+mn-cs"/>
              </a:defRPr>
            </a:lvl1pPr>
            <a:lvl2pPr marL="530225" indent="-1682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C0C0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2pPr>
            <a:lvl3pPr marL="898525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eaLnBrk="1" hangingPunct="1"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altLang="it-IT" sz="2000" b="1" kern="0" dirty="0">
                <a:solidFill>
                  <a:schemeClr val="tx1"/>
                </a:solidFill>
                <a:latin typeface="Calibri" panose="020F0502020204030204" pitchFamily="34" charset="0"/>
              </a:rPr>
              <a:t>INTRODUZIONE</a:t>
            </a:r>
          </a:p>
          <a:p>
            <a:pPr marL="342900" indent="-342900" eaLnBrk="1" hangingPunct="1">
              <a:buClr>
                <a:srgbClr val="C00000"/>
              </a:buClr>
              <a:buFont typeface="+mj-lt"/>
              <a:buAutoNum type="arabicPeriod"/>
              <a:defRPr/>
            </a:pPr>
            <a:endParaRPr lang="en-US" altLang="it-IT" sz="2000" b="1" kern="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342900" indent="-342900" eaLnBrk="1" hangingPunct="1">
              <a:buClr>
                <a:srgbClr val="C00000"/>
              </a:buClr>
              <a:buFont typeface="+mj-lt"/>
              <a:buAutoNum type="arabicPeriod"/>
              <a:defRPr/>
            </a:pPr>
            <a:r>
              <a:rPr lang="it-IT" altLang="it-IT" sz="2000" b="1" kern="0" dirty="0">
                <a:solidFill>
                  <a:schemeClr val="tx1"/>
                </a:solidFill>
                <a:latin typeface="Calibri" panose="020F0502020204030204" pitchFamily="34" charset="0"/>
              </a:rPr>
              <a:t>RIFERIMENTI NORMATIVI</a:t>
            </a:r>
          </a:p>
          <a:p>
            <a:pPr marL="342900" indent="-342900" eaLnBrk="1" hangingPunct="1">
              <a:buClr>
                <a:srgbClr val="C00000"/>
              </a:buClr>
              <a:buFont typeface="+mj-lt"/>
              <a:buAutoNum type="arabicPeriod"/>
              <a:defRPr/>
            </a:pPr>
            <a:endParaRPr lang="it-IT" altLang="it-IT" sz="2000" kern="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342900" indent="-342900" eaLnBrk="1" hangingPunct="1">
              <a:buClr>
                <a:srgbClr val="C00000"/>
              </a:buClr>
              <a:buFont typeface="+mj-lt"/>
              <a:buAutoNum type="arabicPeriod"/>
              <a:defRPr/>
            </a:pPr>
            <a:r>
              <a:rPr lang="it-IT" altLang="it-IT" sz="2000" b="1" kern="0" dirty="0">
                <a:solidFill>
                  <a:schemeClr val="tx1"/>
                </a:solidFill>
                <a:latin typeface="Calibri" panose="020F0502020204030204" pitchFamily="34" charset="0"/>
              </a:rPr>
              <a:t>CONCORDIA RECYCLING PROJECT</a:t>
            </a:r>
          </a:p>
          <a:p>
            <a:pPr marL="342900" indent="-342900" eaLnBrk="1" hangingPunct="1">
              <a:buClr>
                <a:srgbClr val="C00000"/>
              </a:buClr>
              <a:buFont typeface="+mj-lt"/>
              <a:buAutoNum type="arabicPeriod"/>
              <a:defRPr/>
            </a:pPr>
            <a:endParaRPr lang="it-IT" altLang="it-IT" sz="2000" kern="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342900" indent="-342900" eaLnBrk="1" hangingPunct="1">
              <a:buClr>
                <a:srgbClr val="C00000"/>
              </a:buClr>
              <a:buFont typeface="+mj-lt"/>
              <a:buAutoNum type="arabicPeriod"/>
              <a:defRPr/>
            </a:pPr>
            <a:r>
              <a:rPr lang="it-IT" altLang="it-IT" sz="2000" b="1" kern="0" dirty="0">
                <a:solidFill>
                  <a:schemeClr val="tx1"/>
                </a:solidFill>
                <a:latin typeface="Calibri" panose="020F0502020204030204" pitchFamily="34" charset="0"/>
              </a:rPr>
              <a:t>INQUADRAMENTO AUTORIZZATIVO </a:t>
            </a:r>
          </a:p>
          <a:p>
            <a:pPr marL="342900" indent="-342900" eaLnBrk="1" hangingPunct="1">
              <a:buClr>
                <a:srgbClr val="C00000"/>
              </a:buClr>
              <a:buFont typeface="+mj-lt"/>
              <a:buAutoNum type="arabicPeriod"/>
              <a:defRPr/>
            </a:pPr>
            <a:endParaRPr lang="it-IT" altLang="it-IT" sz="2000" kern="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342900" indent="-342900" eaLnBrk="1" hangingPunct="1">
              <a:buClr>
                <a:srgbClr val="C00000"/>
              </a:buClr>
              <a:buFont typeface="+mj-lt"/>
              <a:buAutoNum type="arabicPeriod"/>
              <a:defRPr/>
            </a:pPr>
            <a:r>
              <a:rPr lang="it-IT" altLang="it-IT" sz="2000" b="1" kern="0" dirty="0">
                <a:solidFill>
                  <a:schemeClr val="tx1"/>
                </a:solidFill>
                <a:latin typeface="Calibri" panose="020F0502020204030204" pitchFamily="34" charset="0"/>
              </a:rPr>
              <a:t>SCHEMA CONTRATTUALE</a:t>
            </a:r>
            <a:endParaRPr lang="en-US" altLang="it-IT" sz="2000" b="1" kern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  <a:p>
            <a:pPr marL="342900" indent="-342900" eaLnBrk="1" hangingPunct="1">
              <a:buClr>
                <a:srgbClr val="C00000"/>
              </a:buClr>
              <a:buFont typeface="+mj-lt"/>
              <a:buAutoNum type="arabicPeriod"/>
              <a:defRPr/>
            </a:pPr>
            <a:endParaRPr lang="it-IT" altLang="it-IT" sz="2000" kern="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342900" indent="-342900" eaLnBrk="1" hangingPunct="1">
              <a:buClr>
                <a:srgbClr val="C00000"/>
              </a:buClr>
              <a:buFont typeface="+mj-lt"/>
              <a:buAutoNum type="arabicPeriod"/>
              <a:defRPr/>
            </a:pPr>
            <a:r>
              <a:rPr lang="it-IT" altLang="it-IT" sz="2000" b="1" kern="0" dirty="0">
                <a:solidFill>
                  <a:schemeClr val="tx1"/>
                </a:solidFill>
                <a:latin typeface="Calibri" panose="020F0502020204030204" pitchFamily="34" charset="0"/>
              </a:rPr>
              <a:t>CONCLUSIONI</a:t>
            </a:r>
          </a:p>
        </p:txBody>
      </p:sp>
    </p:spTree>
    <p:extLst>
      <p:ext uri="{BB962C8B-B14F-4D97-AF65-F5344CB8AC3E}">
        <p14:creationId xmlns:p14="http://schemas.microsoft.com/office/powerpoint/2010/main" val="23011652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5233</TotalTime>
  <Words>249</Words>
  <Application>Microsoft Office PowerPoint</Application>
  <PresentationFormat>Presentazione su schermo (4:3)</PresentationFormat>
  <Paragraphs>46</Paragraphs>
  <Slides>3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8" baseType="lpstr">
      <vt:lpstr>Arial</vt:lpstr>
      <vt:lpstr>Calibri</vt:lpstr>
      <vt:lpstr>Verdana</vt:lpstr>
      <vt:lpstr>Wingdings</vt:lpstr>
      <vt:lpstr>Tema di Office</vt:lpstr>
      <vt:lpstr>5. SCHEMA CONTRATTUALE</vt:lpstr>
      <vt:lpstr>5. SCHEMA CONTRATTUALE</vt:lpstr>
      <vt:lpstr>CONTENUTI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Paolo Trombetta</dc:creator>
  <cp:lastModifiedBy>Florenzano Luca</cp:lastModifiedBy>
  <cp:revision>441</cp:revision>
  <cp:lastPrinted>2016-11-02T10:23:53Z</cp:lastPrinted>
  <dcterms:created xsi:type="dcterms:W3CDTF">2016-06-16T06:29:32Z</dcterms:created>
  <dcterms:modified xsi:type="dcterms:W3CDTF">2018-11-08T11:08:32Z</dcterms:modified>
</cp:coreProperties>
</file>