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791" r:id="rId2"/>
    <p:sldId id="716" r:id="rId3"/>
    <p:sldId id="718" r:id="rId4"/>
    <p:sldId id="952" r:id="rId5"/>
    <p:sldId id="706" r:id="rId6"/>
    <p:sldId id="959" r:id="rId7"/>
    <p:sldId id="657" r:id="rId8"/>
  </p:sldIdLst>
  <p:sldSz cx="9144000" cy="6858000" type="screen4x3"/>
  <p:notesSz cx="9929813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ttistella, Pietro" initials="BP" lastIdx="16" clrIdx="0">
    <p:extLst/>
  </p:cmAuthor>
  <p:cmAuthor id="2" name="Rubello, Valeria" initials="RV" lastIdx="50" clrIdx="1">
    <p:extLst/>
  </p:cmAuthor>
  <p:cmAuthor id="3" name="Paolo Trombetta" initials="PT" lastIdx="1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7F7F7F"/>
    <a:srgbClr val="005024"/>
    <a:srgbClr val="95C6F3"/>
    <a:srgbClr val="72F6F0"/>
    <a:srgbClr val="80C8E8"/>
    <a:srgbClr val="9DD4ED"/>
    <a:srgbClr val="FF0000"/>
    <a:srgbClr val="CD0803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99" autoAdjust="0"/>
    <p:restoredTop sz="95205" autoAdjust="0"/>
  </p:normalViewPr>
  <p:slideViewPr>
    <p:cSldViewPr>
      <p:cViewPr varScale="1">
        <p:scale>
          <a:sx n="74" d="100"/>
          <a:sy n="74" d="100"/>
        </p:scale>
        <p:origin x="219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919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4596" y="1"/>
            <a:ext cx="4302919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A9DB8-B860-4EB8-8445-D9096208DC36}" type="datetimeFigureOut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919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4596" y="6456612"/>
            <a:ext cx="4302919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759C2-BD43-4B43-A3EA-D9A82A03A574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926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919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24596" y="0"/>
            <a:ext cx="4302919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394AD-D323-4171-BA94-2CE7A661A5DD}" type="datetimeFigureOut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8837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92982" y="3228896"/>
            <a:ext cx="794385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919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24596" y="6456612"/>
            <a:ext cx="4302919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3B8D1-ECDF-4828-A9F1-2F63F3FDC830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880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819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89" indent="-285726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907" indent="-22858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70" indent="-22858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32" indent="-22858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95" indent="-22858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559" indent="-22858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722" indent="-22858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84" indent="-22858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F5AFA2AF-DE58-48FC-8214-D011ACCD3594}" type="slidenum">
              <a:rPr lang="it-IT" altLang="it-IT"/>
              <a:pPr>
                <a:spcBef>
                  <a:spcPct val="0"/>
                </a:spcBef>
              </a:pPr>
              <a:t>1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9728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819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89" indent="-285726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907" indent="-22858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70" indent="-22858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32" indent="-22858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95" indent="-22858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559" indent="-22858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722" indent="-22858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84" indent="-22858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F5AFA2AF-DE58-48FC-8214-D011ACCD3594}" type="slidenum">
              <a:rPr lang="it-IT" altLang="it-IT"/>
              <a:pPr>
                <a:spcBef>
                  <a:spcPct val="0"/>
                </a:spcBef>
              </a:pPr>
              <a:t>2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08147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819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89" indent="-285726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907" indent="-22858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70" indent="-22858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32" indent="-22858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95" indent="-22858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559" indent="-22858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722" indent="-22858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84" indent="-22858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F5AFA2AF-DE58-48FC-8214-D011ACCD3594}" type="slidenum">
              <a:rPr lang="it-IT" altLang="it-IT"/>
              <a:pPr>
                <a:spcBef>
                  <a:spcPct val="0"/>
                </a:spcBef>
              </a:pPr>
              <a:t>3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56909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819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89" indent="-285726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907" indent="-22858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70" indent="-22858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32" indent="-22858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95" indent="-22858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559" indent="-22858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722" indent="-22858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84" indent="-22858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F5AFA2AF-DE58-48FC-8214-D011ACCD3594}" type="slidenum">
              <a:rPr lang="it-IT" altLang="it-IT"/>
              <a:pPr>
                <a:spcBef>
                  <a:spcPct val="0"/>
                </a:spcBef>
              </a:pPr>
              <a:t>4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59149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819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89" indent="-285726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907" indent="-22858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70" indent="-22858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32" indent="-22858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95" indent="-22858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559" indent="-22858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722" indent="-22858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84" indent="-22858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F5AFA2AF-DE58-48FC-8214-D011ACCD3594}" type="slidenum">
              <a:rPr lang="it-IT" altLang="it-IT"/>
              <a:pPr>
                <a:spcBef>
                  <a:spcPct val="0"/>
                </a:spcBef>
              </a:pPr>
              <a:t>7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1446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4C22C435-637F-4D97-86D3-18E59B81755D}" type="datetimeFigureOut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5FD66B3-8B45-4610-96C8-347675079FA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105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C435-637F-4D97-86D3-18E59B81755D}" type="datetimeFigureOut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66B3-8B45-4610-96C8-347675079FA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919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C435-637F-4D97-86D3-18E59B81755D}" type="datetimeFigureOut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66B3-8B45-4610-96C8-347675079FA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483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E66CD-053A-4189-8D69-98FE2F6787F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90592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683568" y="0"/>
            <a:ext cx="8460432" cy="548664"/>
          </a:xfrm>
        </p:spPr>
        <p:txBody>
          <a:bodyPr>
            <a:normAutofit/>
          </a:bodyPr>
          <a:lstStyle>
            <a:lvl1pPr algn="l">
              <a:defRPr sz="2000" b="1"/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3865240" y="6400799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E5FD66B3-8B45-4610-96C8-347675079FAB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7" name="Connettore 1 38">
            <a:extLst>
              <a:ext uri="{FF2B5EF4-FFF2-40B4-BE49-F238E27FC236}">
                <a16:creationId xmlns="" xmlns:a16="http://schemas.microsoft.com/office/drawing/2014/main" id="{C256ADB3-0F48-44D5-855B-D68D31A6C547}"/>
              </a:ext>
            </a:extLst>
          </p:cNvPr>
          <p:cNvCxnSpPr>
            <a:cxnSpLocks/>
          </p:cNvCxnSpPr>
          <p:nvPr userDrawn="1"/>
        </p:nvCxnSpPr>
        <p:spPr>
          <a:xfrm>
            <a:off x="683568" y="548680"/>
            <a:ext cx="8460432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2" descr="C:\Users\Paolo\Pictures\Loghi\Logo 90 San Giorgio del Porto\Logo 90 San Giorgio del Porto\Logo 90 SGdP ORZ.png">
            <a:extLst>
              <a:ext uri="{FF2B5EF4-FFF2-40B4-BE49-F238E27FC236}">
                <a16:creationId xmlns="" xmlns:a16="http://schemas.microsoft.com/office/drawing/2014/main" id="{A485BEE4-C437-4954-A48B-6E0016C3941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712" y="6259660"/>
            <a:ext cx="1779072" cy="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Paolo\Pictures\Loghi\Logo 90 San Giorgio del Porto\Logo 90 San Giorgio del Porto\Logo 90 SGdP ORZ.png">
            <a:extLst>
              <a:ext uri="{FF2B5EF4-FFF2-40B4-BE49-F238E27FC236}">
                <a16:creationId xmlns="" xmlns:a16="http://schemas.microsoft.com/office/drawing/2014/main" id="{1F0332CE-E213-4413-BBDF-13DEC43C471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94" t="39390" r="69418" b="50000"/>
          <a:stretch/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Paolo\Desktop\Immagini Sea Trade\1500x1000 mm_5.jpg">
            <a:extLst>
              <a:ext uri="{FF2B5EF4-FFF2-40B4-BE49-F238E27FC236}">
                <a16:creationId xmlns="" xmlns:a16="http://schemas.microsoft.com/office/drawing/2014/main" id="{1942EBB7-DDDB-42E4-8B8C-A529A4DA4606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2" b="6918"/>
          <a:stretch/>
        </p:blipFill>
        <p:spPr bwMode="auto">
          <a:xfrm>
            <a:off x="7740352" y="6198166"/>
            <a:ext cx="1088008" cy="523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018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C435-637F-4D97-86D3-18E59B81755D}" type="datetimeFigureOut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66B3-8B45-4610-96C8-347675079FA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322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C435-637F-4D97-86D3-18E59B81755D}" type="datetimeFigureOut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66B3-8B45-4610-96C8-347675079FA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797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C435-637F-4D97-86D3-18E59B81755D}" type="datetimeFigureOut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66B3-8B45-4610-96C8-347675079FA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10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C435-637F-4D97-86D3-18E59B81755D}" type="datetimeFigureOut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66B3-8B45-4610-96C8-347675079FA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363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C435-637F-4D97-86D3-18E59B81755D}" type="datetimeFigureOut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66B3-8B45-4610-96C8-347675079FA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598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C435-637F-4D97-86D3-18E59B81755D}" type="datetimeFigureOut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66B3-8B45-4610-96C8-347675079FA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994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C435-637F-4D97-86D3-18E59B81755D}" type="datetimeFigureOut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66B3-8B45-4610-96C8-347675079FA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146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2C435-637F-4D97-86D3-18E59B81755D}" type="datetimeFigureOut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D66B3-8B45-4610-96C8-347675079FA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848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it-IT" dirty="0"/>
              <a:t>4. INQUADRAMENTO AUTORIZZATIVO</a:t>
            </a:r>
            <a:endParaRPr lang="en-US" altLang="it-IT" b="1" dirty="0">
              <a:solidFill>
                <a:schemeClr val="tx1"/>
              </a:solidFill>
            </a:endParaRPr>
          </a:p>
        </p:txBody>
      </p:sp>
      <p:sp>
        <p:nvSpPr>
          <p:cNvPr id="7171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D200"/>
              </a:buClr>
              <a:buFont typeface="Wingdings" pitchFamily="2" charset="2"/>
              <a:buChar char="§"/>
              <a:defRPr>
                <a:solidFill>
                  <a:srgbClr val="757575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C0C0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A2EEC17-9C8C-464B-8590-EC754293EF7D}" type="slidenum">
              <a:rPr lang="it-IT" altLang="it-IT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it-IT" altLang="it-IT">
              <a:solidFill>
                <a:schemeClr val="tx1"/>
              </a:solidFill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733481" y="980728"/>
            <a:ext cx="8317295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Font typeface="Wingdings" pitchFamily="2" charset="2"/>
              <a:buChar char="§"/>
              <a:defRPr>
                <a:solidFill>
                  <a:srgbClr val="757575"/>
                </a:solidFill>
                <a:latin typeface="+mn-lt"/>
                <a:ea typeface="+mn-ea"/>
                <a:cs typeface="+mn-cs"/>
              </a:defRPr>
            </a:lvl1pPr>
            <a:lvl2pPr marL="530225" indent="-1682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8985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Clr>
                <a:srgbClr val="C00000"/>
              </a:buClr>
              <a:buNone/>
              <a:defRPr/>
            </a:pPr>
            <a:endParaRPr lang="it-IT" sz="1600" b="1" kern="0" dirty="0">
              <a:solidFill>
                <a:schemeClr val="tx1"/>
              </a:solidFill>
            </a:endParaRPr>
          </a:p>
          <a:p>
            <a:pPr marL="0" indent="0" algn="ctr">
              <a:buClr>
                <a:srgbClr val="C00000"/>
              </a:buClr>
              <a:buNone/>
              <a:defRPr/>
            </a:pPr>
            <a:r>
              <a:rPr lang="it-IT" b="1" kern="0" dirty="0">
                <a:solidFill>
                  <a:schemeClr val="tx1"/>
                </a:solidFill>
              </a:rPr>
              <a:t>Delibera del Consiglio dei Ministri 11 marzo 2013</a:t>
            </a:r>
          </a:p>
          <a:p>
            <a:pPr>
              <a:buClr>
                <a:srgbClr val="C00000"/>
              </a:buClr>
              <a:defRPr/>
            </a:pPr>
            <a:endParaRPr lang="it-IT" kern="0" dirty="0">
              <a:solidFill>
                <a:schemeClr val="tx1"/>
              </a:solidFill>
            </a:endParaRPr>
          </a:p>
          <a:p>
            <a:pPr marL="0" indent="0" algn="just">
              <a:buClr>
                <a:srgbClr val="C00000"/>
              </a:buClr>
              <a:buNone/>
              <a:defRPr/>
            </a:pPr>
            <a:r>
              <a:rPr lang="it-IT" i="1" kern="0" dirty="0">
                <a:solidFill>
                  <a:schemeClr val="tx1"/>
                </a:solidFill>
              </a:rPr>
              <a:t>«La nave </a:t>
            </a:r>
            <a:r>
              <a:rPr lang="it-IT" b="1" i="1" kern="0" dirty="0">
                <a:solidFill>
                  <a:schemeClr val="tx1"/>
                </a:solidFill>
              </a:rPr>
              <a:t>Concordia</a:t>
            </a:r>
            <a:r>
              <a:rPr lang="it-IT" i="1" kern="0" dirty="0">
                <a:solidFill>
                  <a:schemeClr val="tx1"/>
                </a:solidFill>
              </a:rPr>
              <a:t> è destinata alla </a:t>
            </a:r>
            <a:r>
              <a:rPr lang="it-IT" b="1" i="1" kern="0" dirty="0">
                <a:solidFill>
                  <a:schemeClr val="tx1"/>
                </a:solidFill>
              </a:rPr>
              <a:t>demolizione</a:t>
            </a:r>
            <a:r>
              <a:rPr lang="it-IT" i="1" kern="0" dirty="0">
                <a:solidFill>
                  <a:schemeClr val="tx1"/>
                </a:solidFill>
              </a:rPr>
              <a:t> e, come tale, soddisfa la definizione di </a:t>
            </a:r>
            <a:r>
              <a:rPr lang="it-IT" b="1" i="1" kern="0" dirty="0">
                <a:solidFill>
                  <a:schemeClr val="tx1"/>
                </a:solidFill>
              </a:rPr>
              <a:t>rifiuto</a:t>
            </a:r>
            <a:r>
              <a:rPr lang="it-IT" i="1" kern="0" dirty="0">
                <a:solidFill>
                  <a:schemeClr val="tx1"/>
                </a:solidFill>
              </a:rPr>
              <a:t> ai sensi della direttiva </a:t>
            </a:r>
            <a:r>
              <a:rPr lang="it-IT" b="1" i="1" kern="0" dirty="0">
                <a:solidFill>
                  <a:schemeClr val="tx1"/>
                </a:solidFill>
              </a:rPr>
              <a:t>2008/98/UE</a:t>
            </a:r>
            <a:r>
              <a:rPr lang="it-IT" i="1" kern="0" dirty="0">
                <a:solidFill>
                  <a:schemeClr val="tx1"/>
                </a:solidFill>
              </a:rPr>
              <a:t> e del regolamento (CE) </a:t>
            </a:r>
            <a:r>
              <a:rPr lang="it-IT" b="1" i="1" kern="0" dirty="0">
                <a:solidFill>
                  <a:schemeClr val="tx1"/>
                </a:solidFill>
              </a:rPr>
              <a:t>n. 1013/2006</a:t>
            </a:r>
            <a:r>
              <a:rPr lang="it-IT" i="1" kern="0" dirty="0">
                <a:solidFill>
                  <a:schemeClr val="tx1"/>
                </a:solidFill>
              </a:rPr>
              <a:t>»</a:t>
            </a:r>
          </a:p>
        </p:txBody>
      </p:sp>
      <p:sp>
        <p:nvSpPr>
          <p:cNvPr id="8" name="Rettangolo arrotondato 7"/>
          <p:cNvSpPr/>
          <p:nvPr/>
        </p:nvSpPr>
        <p:spPr>
          <a:xfrm>
            <a:off x="733481" y="1196752"/>
            <a:ext cx="8303647" cy="486056"/>
          </a:xfrm>
          <a:prstGeom prst="roundRect">
            <a:avLst>
              <a:gd name="adj" fmla="val 1117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55960" y="4221088"/>
            <a:ext cx="8281168" cy="1368152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 anchorCtr="0"/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Font typeface="Wingdings" pitchFamily="2" charset="2"/>
              <a:buChar char="§"/>
              <a:defRPr>
                <a:solidFill>
                  <a:srgbClr val="757575"/>
                </a:solidFill>
                <a:latin typeface="+mn-lt"/>
                <a:ea typeface="+mn-ea"/>
                <a:cs typeface="+mn-cs"/>
              </a:defRPr>
            </a:lvl1pPr>
            <a:lvl2pPr marL="530225" indent="-1682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8985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it-IT" altLang="it-IT" sz="1600" b="1" kern="0" dirty="0">
                <a:solidFill>
                  <a:schemeClr val="tx1"/>
                </a:solidFill>
              </a:rPr>
              <a:t>RIFIUTO PERICOLOSO CER 16 01 04* - VEICOLI FUORI USO</a:t>
            </a:r>
          </a:p>
          <a:p>
            <a:pPr marL="0" indent="0" algn="ctr" eaLnBrk="1" hangingPunct="1">
              <a:buNone/>
              <a:defRPr/>
            </a:pPr>
            <a:endParaRPr lang="it-IT" altLang="it-IT" sz="800" b="1" kern="0" dirty="0">
              <a:solidFill>
                <a:schemeClr val="tx1"/>
              </a:solidFill>
            </a:endParaRPr>
          </a:p>
          <a:p>
            <a:pPr marL="0" indent="0" algn="ctr" eaLnBrk="1" hangingPunct="1">
              <a:buNone/>
              <a:defRPr/>
            </a:pPr>
            <a:endParaRPr lang="it-IT" altLang="it-IT" sz="800" b="1" kern="0" dirty="0">
              <a:solidFill>
                <a:schemeClr val="tx1"/>
              </a:solidFill>
            </a:endParaRPr>
          </a:p>
          <a:p>
            <a:pPr marL="0" indent="0" algn="ctr" eaLnBrk="1" hangingPunct="1">
              <a:buNone/>
              <a:defRPr/>
            </a:pPr>
            <a:r>
              <a:rPr lang="it-IT" altLang="it-IT" sz="1600" kern="0" dirty="0">
                <a:solidFill>
                  <a:schemeClr val="tx1"/>
                </a:solidFill>
              </a:rPr>
              <a:t>In data </a:t>
            </a:r>
            <a:r>
              <a:rPr lang="it-IT" altLang="it-IT" sz="1600" b="1" kern="0" dirty="0">
                <a:solidFill>
                  <a:schemeClr val="tx1"/>
                </a:solidFill>
              </a:rPr>
              <a:t>27.07.2014, </a:t>
            </a:r>
            <a:r>
              <a:rPr lang="it-IT" altLang="it-IT" sz="1600" kern="0" dirty="0">
                <a:solidFill>
                  <a:schemeClr val="tx1"/>
                </a:solidFill>
              </a:rPr>
              <a:t>con l’arrivo del relitto a </a:t>
            </a:r>
            <a:r>
              <a:rPr lang="it-IT" altLang="it-IT" sz="1600" b="1" kern="0" dirty="0">
                <a:solidFill>
                  <a:schemeClr val="tx1"/>
                </a:solidFill>
              </a:rPr>
              <a:t>Genova, </a:t>
            </a:r>
          </a:p>
          <a:p>
            <a:pPr marL="0" indent="0" algn="ctr" eaLnBrk="1" hangingPunct="1">
              <a:buNone/>
              <a:defRPr/>
            </a:pPr>
            <a:r>
              <a:rPr lang="it-IT" altLang="it-IT" sz="1600" kern="0" dirty="0">
                <a:solidFill>
                  <a:schemeClr val="tx1"/>
                </a:solidFill>
              </a:rPr>
              <a:t>vengono prese in carico </a:t>
            </a:r>
            <a:r>
              <a:rPr lang="it-IT" altLang="it-IT" sz="1600" b="1" kern="0" dirty="0">
                <a:solidFill>
                  <a:srgbClr val="C00000"/>
                </a:solidFill>
              </a:rPr>
              <a:t>65.558 tonnellate </a:t>
            </a:r>
            <a:endParaRPr lang="it-IT" altLang="it-IT" sz="1600" kern="0" dirty="0">
              <a:solidFill>
                <a:schemeClr val="tx1"/>
              </a:solidFill>
            </a:endParaRPr>
          </a:p>
        </p:txBody>
      </p:sp>
      <p:sp>
        <p:nvSpPr>
          <p:cNvPr id="2" name="Freccia in giù 1"/>
          <p:cNvSpPr/>
          <p:nvPr/>
        </p:nvSpPr>
        <p:spPr>
          <a:xfrm>
            <a:off x="4482497" y="2708920"/>
            <a:ext cx="828093" cy="1313560"/>
          </a:xfrm>
          <a:prstGeom prst="down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spcBef>
                <a:spcPct val="20000"/>
              </a:spcBef>
              <a:buClr>
                <a:srgbClr val="FFD200"/>
              </a:buClr>
              <a:buFont typeface="Wingdings" pitchFamily="2" charset="2"/>
              <a:buNone/>
            </a:pPr>
            <a:endParaRPr lang="it-IT" sz="1600" b="1" ker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86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it-IT" dirty="0"/>
              <a:t>4. INQUADRAMENTO AUTORIZZATIVO</a:t>
            </a:r>
            <a:endParaRPr lang="en-US" altLang="it-IT" b="1" dirty="0">
              <a:solidFill>
                <a:schemeClr val="tx1"/>
              </a:solidFill>
            </a:endParaRPr>
          </a:p>
        </p:txBody>
      </p:sp>
      <p:sp>
        <p:nvSpPr>
          <p:cNvPr id="7171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D200"/>
              </a:buClr>
              <a:buFont typeface="Wingdings" pitchFamily="2" charset="2"/>
              <a:buChar char="§"/>
              <a:defRPr>
                <a:solidFill>
                  <a:srgbClr val="757575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C0C0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A2EEC17-9C8C-464B-8590-EC754293EF7D}" type="slidenum">
              <a:rPr lang="it-IT" altLang="it-IT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it-IT" altLang="it-IT">
              <a:solidFill>
                <a:schemeClr val="tx1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683568" y="836712"/>
            <a:ext cx="8460432" cy="360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Font typeface="Wingdings" pitchFamily="2" charset="2"/>
              <a:buChar char="§"/>
              <a:defRPr>
                <a:solidFill>
                  <a:srgbClr val="757575"/>
                </a:solidFill>
                <a:latin typeface="+mn-lt"/>
                <a:ea typeface="+mn-ea"/>
                <a:cs typeface="+mn-cs"/>
              </a:defRPr>
            </a:lvl1pPr>
            <a:lvl2pPr marL="530225" indent="-1682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8985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it-IT" altLang="it-IT" sz="2000" b="1" kern="0" dirty="0">
                <a:solidFill>
                  <a:srgbClr val="C00000"/>
                </a:solidFill>
                <a:latin typeface="Calibri" panose="020F0502020204030204" pitchFamily="34" charset="0"/>
              </a:rPr>
              <a:t>AUTORIZZAZIONE INTEGRATA AMBIENTALE  n. 2932 del 17 luglio 2014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048564" y="1412776"/>
            <a:ext cx="4068612" cy="31795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ttangolo 8"/>
          <p:cNvSpPr/>
          <p:nvPr/>
        </p:nvSpPr>
        <p:spPr>
          <a:xfrm>
            <a:off x="827583" y="1624732"/>
            <a:ext cx="4104457" cy="230832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1600" dirty="0">
                <a:latin typeface="+mn-lt"/>
              </a:rPr>
              <a:t>«l’attività rientra nel</a:t>
            </a:r>
          </a:p>
          <a:p>
            <a:pPr algn="ctr"/>
            <a:r>
              <a:rPr lang="it-IT" sz="1600" b="1" dirty="0">
                <a:latin typeface="+mn-lt"/>
              </a:rPr>
              <a:t>campo di applicazione</a:t>
            </a:r>
            <a:endParaRPr lang="it-IT" sz="1600" dirty="0">
              <a:latin typeface="+mn-lt"/>
            </a:endParaRPr>
          </a:p>
          <a:p>
            <a:pPr algn="ctr"/>
            <a:r>
              <a:rPr lang="it-IT" sz="1600" dirty="0">
                <a:latin typeface="+mn-lt"/>
              </a:rPr>
              <a:t>della parte II del</a:t>
            </a:r>
          </a:p>
          <a:p>
            <a:pPr algn="ctr"/>
            <a:r>
              <a:rPr lang="it-IT" sz="1600" b="1" dirty="0" err="1">
                <a:latin typeface="+mn-lt"/>
              </a:rPr>
              <a:t>D.Lgs.</a:t>
            </a:r>
            <a:r>
              <a:rPr lang="it-IT" sz="1600" b="1" dirty="0">
                <a:latin typeface="+mn-lt"/>
              </a:rPr>
              <a:t> 152/2006 </a:t>
            </a:r>
            <a:r>
              <a:rPr lang="it-IT" sz="1600" dirty="0">
                <a:latin typeface="+mn-lt"/>
              </a:rPr>
              <a:t>in quanto </a:t>
            </a:r>
            <a:r>
              <a:rPr lang="it-IT" sz="1600" b="1" dirty="0">
                <a:latin typeface="+mn-lt"/>
              </a:rPr>
              <a:t>impianto di trattamento di rifiuti </a:t>
            </a:r>
            <a:r>
              <a:rPr lang="it-IT" sz="1600" dirty="0">
                <a:latin typeface="+mn-lt"/>
              </a:rPr>
              <a:t>pericolosi con potenzialità superiore a </a:t>
            </a:r>
            <a:r>
              <a:rPr lang="it-IT" sz="1600" b="1" dirty="0">
                <a:latin typeface="+mn-lt"/>
              </a:rPr>
              <a:t>10 t/giorno</a:t>
            </a:r>
            <a:r>
              <a:rPr lang="it-IT" sz="1600" dirty="0">
                <a:latin typeface="+mn-lt"/>
              </a:rPr>
              <a:t> </a:t>
            </a:r>
          </a:p>
          <a:p>
            <a:pPr algn="ctr"/>
            <a:r>
              <a:rPr lang="it-IT" sz="1600" dirty="0">
                <a:latin typeface="+mn-lt"/>
              </a:rPr>
              <a:t>(voce 5.1 dell’allegato VIII</a:t>
            </a:r>
          </a:p>
          <a:p>
            <a:pPr algn="ctr"/>
            <a:r>
              <a:rPr lang="it-IT" sz="1600" dirty="0">
                <a:latin typeface="+mn-lt"/>
              </a:rPr>
              <a:t>alla parte II)»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547664" y="4744686"/>
            <a:ext cx="6835444" cy="1132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5253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it-IT" dirty="0"/>
              <a:t>4. INQUADRAMENTO AUTORIZZATIVO</a:t>
            </a:r>
            <a:endParaRPr lang="en-US" altLang="it-IT" b="1" dirty="0">
              <a:solidFill>
                <a:schemeClr val="tx1"/>
              </a:solidFill>
            </a:endParaRPr>
          </a:p>
        </p:txBody>
      </p:sp>
      <p:sp>
        <p:nvSpPr>
          <p:cNvPr id="7171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D200"/>
              </a:buClr>
              <a:buFont typeface="Wingdings" pitchFamily="2" charset="2"/>
              <a:buChar char="§"/>
              <a:defRPr>
                <a:solidFill>
                  <a:srgbClr val="757575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C0C0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A2EEC17-9C8C-464B-8590-EC754293EF7D}" type="slidenum">
              <a:rPr lang="it-IT" altLang="it-IT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it-IT" altLang="it-IT">
              <a:solidFill>
                <a:schemeClr val="tx1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683568" y="709613"/>
            <a:ext cx="8460432" cy="290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Font typeface="Wingdings" pitchFamily="2" charset="2"/>
              <a:buChar char="§"/>
              <a:defRPr>
                <a:solidFill>
                  <a:srgbClr val="757575"/>
                </a:solidFill>
                <a:latin typeface="+mn-lt"/>
                <a:ea typeface="+mn-ea"/>
                <a:cs typeface="+mn-cs"/>
              </a:defRPr>
            </a:lvl1pPr>
            <a:lvl2pPr marL="530225" indent="-1682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8985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it-IT" altLang="it-IT" sz="1600" b="1" kern="0" dirty="0">
                <a:solidFill>
                  <a:schemeClr val="tx1"/>
                </a:solidFill>
              </a:rPr>
              <a:t>IMPIANTO DI RICICLAGGIO NAVI (Ship Recycling </a:t>
            </a:r>
            <a:r>
              <a:rPr lang="it-IT" altLang="it-IT" sz="1600" b="1" kern="0" dirty="0" err="1">
                <a:solidFill>
                  <a:schemeClr val="tx1"/>
                </a:solidFill>
              </a:rPr>
              <a:t>Facility</a:t>
            </a:r>
            <a:r>
              <a:rPr lang="it-IT" altLang="it-IT" sz="1600" b="1" kern="0" dirty="0">
                <a:solidFill>
                  <a:schemeClr val="tx1"/>
                </a:solidFill>
              </a:rPr>
              <a:t>)</a:t>
            </a:r>
          </a:p>
          <a:p>
            <a:pPr marL="0" indent="0" eaLnBrk="1" hangingPunct="1">
              <a:buNone/>
              <a:defRPr/>
            </a:pPr>
            <a:endParaRPr lang="it-IT" altLang="it-IT" sz="1000" kern="0" dirty="0">
              <a:solidFill>
                <a:schemeClr val="tx1"/>
              </a:solidFill>
            </a:endParaRPr>
          </a:p>
          <a:p>
            <a:pPr marL="0" indent="0" eaLnBrk="1" hangingPunct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None/>
              <a:defRPr/>
            </a:pPr>
            <a:r>
              <a:rPr lang="it-IT" altLang="it-IT" sz="1600" kern="0" dirty="0">
                <a:solidFill>
                  <a:schemeClr val="tx1"/>
                </a:solidFill>
              </a:rPr>
              <a:t>Prevede diverse aree: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defRPr/>
            </a:pPr>
            <a:r>
              <a:rPr lang="it-IT" altLang="it-IT" sz="1600" b="1" kern="0" dirty="0">
                <a:solidFill>
                  <a:schemeClr val="tx1"/>
                </a:solidFill>
              </a:rPr>
              <a:t>Prà-Voltri</a:t>
            </a:r>
            <a:r>
              <a:rPr lang="it-IT" altLang="it-IT" sz="1600" kern="0" dirty="0">
                <a:solidFill>
                  <a:schemeClr val="tx1"/>
                </a:solidFill>
              </a:rPr>
              <a:t>: 			Area Deposito Rifiuti NP/P (</a:t>
            </a:r>
            <a:r>
              <a:rPr lang="it-IT" altLang="it-IT" sz="1600" b="1" kern="0" dirty="0">
                <a:solidFill>
                  <a:schemeClr val="tx1"/>
                </a:solidFill>
              </a:rPr>
              <a:t>R13</a:t>
            </a:r>
            <a:r>
              <a:rPr lang="it-IT" altLang="it-IT" sz="1600" kern="0" dirty="0">
                <a:solidFill>
                  <a:schemeClr val="tx1"/>
                </a:solidFill>
              </a:rPr>
              <a:t>/</a:t>
            </a:r>
            <a:r>
              <a:rPr lang="it-IT" altLang="it-IT" sz="1600" b="1" kern="0" dirty="0">
                <a:solidFill>
                  <a:schemeClr val="tx1"/>
                </a:solidFill>
              </a:rPr>
              <a:t>D15</a:t>
            </a:r>
            <a:r>
              <a:rPr lang="it-IT" altLang="it-IT" sz="1600" kern="0" dirty="0">
                <a:solidFill>
                  <a:schemeClr val="tx1"/>
                </a:solidFill>
              </a:rPr>
              <a:t>)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defRPr/>
            </a:pPr>
            <a:r>
              <a:rPr lang="it-IT" altLang="it-IT" sz="1600" b="1" kern="0" dirty="0">
                <a:solidFill>
                  <a:schemeClr val="tx1"/>
                </a:solidFill>
              </a:rPr>
              <a:t>Molo Ex </a:t>
            </a:r>
            <a:r>
              <a:rPr lang="it-IT" altLang="it-IT" sz="1600" b="1" kern="0" dirty="0" err="1">
                <a:solidFill>
                  <a:schemeClr val="tx1"/>
                </a:solidFill>
              </a:rPr>
              <a:t>Superbacino</a:t>
            </a:r>
            <a:r>
              <a:rPr lang="it-IT" altLang="it-IT" sz="1600" kern="0" dirty="0">
                <a:solidFill>
                  <a:schemeClr val="tx1"/>
                </a:solidFill>
              </a:rPr>
              <a:t>:		Area Deposito Rifiuti NP/P (</a:t>
            </a:r>
            <a:r>
              <a:rPr lang="it-IT" altLang="it-IT" sz="1600" b="1" kern="0" dirty="0">
                <a:solidFill>
                  <a:schemeClr val="tx1"/>
                </a:solidFill>
              </a:rPr>
              <a:t>R13</a:t>
            </a:r>
            <a:r>
              <a:rPr lang="it-IT" altLang="it-IT" sz="1600" kern="0" dirty="0">
                <a:solidFill>
                  <a:schemeClr val="tx1"/>
                </a:solidFill>
              </a:rPr>
              <a:t>/</a:t>
            </a:r>
            <a:r>
              <a:rPr lang="it-IT" altLang="it-IT" sz="1600" b="1" kern="0" dirty="0">
                <a:solidFill>
                  <a:schemeClr val="tx1"/>
                </a:solidFill>
              </a:rPr>
              <a:t>D15</a:t>
            </a:r>
            <a:r>
              <a:rPr lang="it-IT" altLang="it-IT" sz="1600" kern="0" dirty="0">
                <a:solidFill>
                  <a:schemeClr val="tx1"/>
                </a:solidFill>
              </a:rPr>
              <a:t>)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defRPr/>
            </a:pPr>
            <a:r>
              <a:rPr lang="it-IT" altLang="it-IT" sz="1600" b="1" kern="0" dirty="0">
                <a:solidFill>
                  <a:schemeClr val="tx1"/>
                </a:solidFill>
              </a:rPr>
              <a:t>Calata Grazie</a:t>
            </a:r>
            <a:r>
              <a:rPr lang="it-IT" altLang="it-IT" sz="1600" kern="0" dirty="0">
                <a:solidFill>
                  <a:schemeClr val="tx1"/>
                </a:solidFill>
              </a:rPr>
              <a:t>: 			Area Deposito Rifiuti NP/P (</a:t>
            </a:r>
            <a:r>
              <a:rPr lang="it-IT" altLang="it-IT" sz="1600" b="1" kern="0" dirty="0">
                <a:solidFill>
                  <a:schemeClr val="tx1"/>
                </a:solidFill>
              </a:rPr>
              <a:t>R13</a:t>
            </a:r>
            <a:r>
              <a:rPr lang="it-IT" altLang="it-IT" sz="1600" kern="0" dirty="0">
                <a:solidFill>
                  <a:schemeClr val="tx1"/>
                </a:solidFill>
              </a:rPr>
              <a:t>/</a:t>
            </a:r>
            <a:r>
              <a:rPr lang="it-IT" altLang="it-IT" sz="1600" b="1" kern="0" dirty="0">
                <a:solidFill>
                  <a:schemeClr val="tx1"/>
                </a:solidFill>
              </a:rPr>
              <a:t>D15</a:t>
            </a:r>
            <a:r>
              <a:rPr lang="it-IT" altLang="it-IT" sz="1600" kern="0" dirty="0">
                <a:solidFill>
                  <a:schemeClr val="tx1"/>
                </a:solidFill>
              </a:rPr>
              <a:t>) </a:t>
            </a:r>
          </a:p>
          <a:p>
            <a:pPr marL="361950" lvl="1" indent="0" eaLnBrk="1" hangingPunct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None/>
              <a:defRPr/>
            </a:pPr>
            <a:r>
              <a:rPr lang="it-IT" altLang="it-IT" kern="0" dirty="0"/>
              <a:t>				Area Riduzione Volumetrica Metalli (</a:t>
            </a:r>
            <a:r>
              <a:rPr lang="it-IT" altLang="it-IT" b="1" kern="0" dirty="0"/>
              <a:t>R12</a:t>
            </a:r>
            <a:r>
              <a:rPr lang="it-IT" altLang="it-IT" kern="0" dirty="0"/>
              <a:t>)</a:t>
            </a:r>
          </a:p>
          <a:p>
            <a:pPr marL="0" indent="0" eaLnBrk="1" hangingPunct="1">
              <a:buNone/>
              <a:defRPr/>
            </a:pPr>
            <a:endParaRPr lang="it-IT" altLang="it-IT" sz="1200" kern="0" dirty="0">
              <a:solidFill>
                <a:schemeClr val="tx1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it-IT" altLang="it-IT" sz="1600" kern="0" dirty="0">
                <a:solidFill>
                  <a:schemeClr val="tx1"/>
                </a:solidFill>
              </a:rPr>
              <a:t>All’interno delle aree autorizzate in AIA sono effettuabili le seguenti operazioni: </a:t>
            </a:r>
          </a:p>
          <a:p>
            <a:pPr eaLnBrk="1" hangingPunct="1">
              <a:defRPr/>
            </a:pPr>
            <a:r>
              <a:rPr lang="it-IT" altLang="it-IT" sz="1600" kern="0" dirty="0">
                <a:solidFill>
                  <a:schemeClr val="tx1"/>
                </a:solidFill>
              </a:rPr>
              <a:t>Cernita ed eventuale riduzione volumetrica  (R12 – D13) </a:t>
            </a:r>
          </a:p>
          <a:p>
            <a:pPr eaLnBrk="1" hangingPunct="1">
              <a:defRPr/>
            </a:pPr>
            <a:r>
              <a:rPr lang="it-IT" altLang="it-IT" sz="1600" kern="0" dirty="0" err="1">
                <a:solidFill>
                  <a:schemeClr val="tx1"/>
                </a:solidFill>
              </a:rPr>
              <a:t>Riconfezionamento</a:t>
            </a:r>
            <a:r>
              <a:rPr lang="it-IT" altLang="it-IT" sz="1600" kern="0" dirty="0">
                <a:solidFill>
                  <a:schemeClr val="tx1"/>
                </a:solidFill>
              </a:rPr>
              <a:t> (R12 – D14)</a:t>
            </a:r>
          </a:p>
          <a:p>
            <a:pPr eaLnBrk="1" hangingPunct="1">
              <a:defRPr/>
            </a:pPr>
            <a:r>
              <a:rPr lang="it-IT" altLang="it-IT" sz="1600" kern="0" dirty="0">
                <a:solidFill>
                  <a:schemeClr val="tx1"/>
                </a:solidFill>
              </a:rPr>
              <a:t>Recupero metalli (R4 – R12)</a:t>
            </a:r>
          </a:p>
          <a:p>
            <a:pPr marL="0" indent="0" eaLnBrk="1" hangingPunct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None/>
              <a:defRPr/>
            </a:pPr>
            <a:endParaRPr lang="it-IT" altLang="it-IT" sz="600" kern="0" dirty="0">
              <a:solidFill>
                <a:schemeClr val="tx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37376" y="4221088"/>
            <a:ext cx="5328592" cy="202486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reccia in giù 6"/>
          <p:cNvSpPr/>
          <p:nvPr/>
        </p:nvSpPr>
        <p:spPr>
          <a:xfrm rot="16200000">
            <a:off x="3463998" y="1286763"/>
            <a:ext cx="180020" cy="720080"/>
          </a:xfrm>
          <a:prstGeom prst="downArrow">
            <a:avLst>
              <a:gd name="adj1" fmla="val 42088"/>
              <a:gd name="adj2" fmla="val 82842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spcBef>
                <a:spcPct val="20000"/>
              </a:spcBef>
              <a:buClr>
                <a:srgbClr val="FFD200"/>
              </a:buClr>
              <a:buFont typeface="Wingdings" pitchFamily="2" charset="2"/>
              <a:buNone/>
            </a:pPr>
            <a:endParaRPr lang="it-IT" sz="1600" b="1" kern="0">
              <a:solidFill>
                <a:schemeClr val="tx1"/>
              </a:solidFill>
            </a:endParaRPr>
          </a:p>
        </p:txBody>
      </p:sp>
      <p:sp>
        <p:nvSpPr>
          <p:cNvPr id="8" name="Freccia in giù 7"/>
          <p:cNvSpPr/>
          <p:nvPr/>
        </p:nvSpPr>
        <p:spPr>
          <a:xfrm rot="16200000">
            <a:off x="3463998" y="1619183"/>
            <a:ext cx="180020" cy="720080"/>
          </a:xfrm>
          <a:prstGeom prst="downArrow">
            <a:avLst>
              <a:gd name="adj1" fmla="val 42088"/>
              <a:gd name="adj2" fmla="val 82842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spcBef>
                <a:spcPct val="20000"/>
              </a:spcBef>
              <a:buClr>
                <a:srgbClr val="FFD200"/>
              </a:buClr>
              <a:buFont typeface="Wingdings" pitchFamily="2" charset="2"/>
              <a:buNone/>
            </a:pPr>
            <a:endParaRPr lang="it-IT" sz="1600" b="1" kern="0">
              <a:solidFill>
                <a:schemeClr val="tx1"/>
              </a:solidFill>
            </a:endParaRPr>
          </a:p>
        </p:txBody>
      </p:sp>
      <p:sp>
        <p:nvSpPr>
          <p:cNvPr id="9" name="Freccia in giù 8"/>
          <p:cNvSpPr/>
          <p:nvPr/>
        </p:nvSpPr>
        <p:spPr>
          <a:xfrm rot="16200000">
            <a:off x="3463998" y="1935193"/>
            <a:ext cx="180020" cy="720080"/>
          </a:xfrm>
          <a:prstGeom prst="downArrow">
            <a:avLst>
              <a:gd name="adj1" fmla="val 42088"/>
              <a:gd name="adj2" fmla="val 82842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spcBef>
                <a:spcPct val="20000"/>
              </a:spcBef>
              <a:buClr>
                <a:srgbClr val="FFD200"/>
              </a:buClr>
              <a:buFont typeface="Wingdings" pitchFamily="2" charset="2"/>
              <a:buNone/>
            </a:pPr>
            <a:endParaRPr lang="it-IT" sz="1600" b="1" kern="0">
              <a:solidFill>
                <a:schemeClr val="tx1"/>
              </a:solidFill>
            </a:endParaRPr>
          </a:p>
        </p:txBody>
      </p:sp>
      <p:sp>
        <p:nvSpPr>
          <p:cNvPr id="12" name="Freccia in giù 11"/>
          <p:cNvSpPr/>
          <p:nvPr/>
        </p:nvSpPr>
        <p:spPr>
          <a:xfrm rot="17663361">
            <a:off x="3469276" y="2077367"/>
            <a:ext cx="180020" cy="756000"/>
          </a:xfrm>
          <a:prstGeom prst="downArrow">
            <a:avLst>
              <a:gd name="adj1" fmla="val 42088"/>
              <a:gd name="adj2" fmla="val 82842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spcBef>
                <a:spcPct val="20000"/>
              </a:spcBef>
              <a:buClr>
                <a:srgbClr val="FFD200"/>
              </a:buClr>
              <a:buFont typeface="Wingdings" pitchFamily="2" charset="2"/>
              <a:buNone/>
            </a:pPr>
            <a:endParaRPr lang="it-IT" sz="1600" b="1" ker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964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it-IT" dirty="0"/>
              <a:t>4. INQUADRAMENTO AUTORIZZATIVO</a:t>
            </a:r>
            <a:endParaRPr lang="en-US" altLang="it-IT" b="1" dirty="0">
              <a:solidFill>
                <a:schemeClr val="tx1"/>
              </a:solidFill>
            </a:endParaRPr>
          </a:p>
        </p:txBody>
      </p:sp>
      <p:sp>
        <p:nvSpPr>
          <p:cNvPr id="7171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D200"/>
              </a:buClr>
              <a:buFont typeface="Wingdings" pitchFamily="2" charset="2"/>
              <a:buChar char="§"/>
              <a:defRPr>
                <a:solidFill>
                  <a:srgbClr val="757575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C0C0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A2EEC17-9C8C-464B-8590-EC754293EF7D}" type="slidenum">
              <a:rPr lang="it-IT" altLang="it-IT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it-IT" altLang="it-IT">
              <a:solidFill>
                <a:schemeClr val="tx1"/>
              </a:solidFill>
            </a:endParaRPr>
          </a:p>
        </p:txBody>
      </p:sp>
      <p:pic>
        <p:nvPicPr>
          <p:cNvPr id="13" name="Picture 84">
            <a:extLst>
              <a:ext uri="{FF2B5EF4-FFF2-40B4-BE49-F238E27FC236}">
                <a16:creationId xmlns="" xmlns:a16="http://schemas.microsoft.com/office/drawing/2014/main" id="{53DB7070-9AD5-4514-9F88-FD98C818AF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858837"/>
            <a:ext cx="6811962" cy="514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9031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it-IT" dirty="0"/>
              <a:t>4. INQUADRAMENTO AUTORIZZATIVO</a:t>
            </a:r>
            <a:endParaRPr lang="en-US" altLang="it-IT" b="1" dirty="0">
              <a:solidFill>
                <a:schemeClr val="tx1"/>
              </a:solidFill>
            </a:endParaRPr>
          </a:p>
        </p:txBody>
      </p:sp>
      <p:sp>
        <p:nvSpPr>
          <p:cNvPr id="20483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D200"/>
              </a:buClr>
              <a:buFont typeface="Wingdings" pitchFamily="2" charset="2"/>
              <a:buChar char="§"/>
              <a:defRPr>
                <a:solidFill>
                  <a:srgbClr val="757575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C0C0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EEF7BB2-CBFB-4FBF-B996-73A617E07CC6}" type="slidenum">
              <a:rPr lang="it-IT" altLang="it-IT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it-IT" altLang="it-IT">
              <a:solidFill>
                <a:schemeClr val="tx1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3568" y="836712"/>
            <a:ext cx="8460432" cy="360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Font typeface="Wingdings" pitchFamily="2" charset="2"/>
              <a:buChar char="§"/>
              <a:defRPr>
                <a:solidFill>
                  <a:srgbClr val="757575"/>
                </a:solidFill>
                <a:latin typeface="+mn-lt"/>
                <a:ea typeface="+mn-ea"/>
                <a:cs typeface="+mn-cs"/>
              </a:defRPr>
            </a:lvl1pPr>
            <a:lvl2pPr marL="530225" indent="-1682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8985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it-IT" altLang="it-IT" sz="2000" b="1" kern="0" dirty="0">
                <a:solidFill>
                  <a:srgbClr val="C00000"/>
                </a:solidFill>
                <a:latin typeface="Calibri" panose="020F0502020204030204" pitchFamily="34" charset="0"/>
              </a:rPr>
              <a:t>APPROVAZIONE PROGETTO  </a:t>
            </a:r>
            <a:r>
              <a:rPr lang="it-IT" altLang="it-IT" b="1" kern="0" dirty="0">
                <a:solidFill>
                  <a:srgbClr val="C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</a:t>
            </a:r>
            <a:r>
              <a:rPr lang="it-IT" altLang="it-IT" sz="2000" b="1" kern="0" dirty="0">
                <a:solidFill>
                  <a:srgbClr val="C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 </a:t>
            </a:r>
            <a:r>
              <a:rPr lang="it-IT" altLang="it-IT" sz="2000" b="1" kern="0" dirty="0">
                <a:solidFill>
                  <a:srgbClr val="C00000"/>
                </a:solidFill>
                <a:latin typeface="Calibri" panose="020F0502020204030204" pitchFamily="34" charset="0"/>
              </a:rPr>
              <a:t>PIANO DI RICICLAGGIO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3568" y="1340768"/>
            <a:ext cx="6453706" cy="25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Font typeface="Wingdings" pitchFamily="2" charset="2"/>
              <a:buChar char="§"/>
              <a:defRPr>
                <a:solidFill>
                  <a:srgbClr val="757575"/>
                </a:solidFill>
                <a:latin typeface="+mn-lt"/>
                <a:ea typeface="+mn-ea"/>
                <a:cs typeface="+mn-cs"/>
              </a:defRPr>
            </a:lvl1pPr>
            <a:lvl2pPr marL="530225" indent="-1682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8985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defRPr/>
            </a:pPr>
            <a:r>
              <a:rPr lang="it-IT" altLang="it-IT" sz="1400" kern="0" dirty="0">
                <a:solidFill>
                  <a:schemeClr val="tx1"/>
                </a:solidFill>
              </a:rPr>
              <a:t>SPC. 00-ZA-E-94603 - Relazione Introduttiva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defRPr/>
            </a:pPr>
            <a:r>
              <a:rPr lang="it-IT" altLang="it-IT" sz="1400" kern="0" dirty="0">
                <a:solidFill>
                  <a:schemeClr val="tx1"/>
                </a:solidFill>
              </a:rPr>
              <a:t>SPC. 00-CA-E-94602 - Piano di Smantellamento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defRPr/>
            </a:pPr>
            <a:r>
              <a:rPr lang="it-IT" altLang="it-IT" sz="1400" kern="0" dirty="0">
                <a:solidFill>
                  <a:schemeClr val="tx1"/>
                </a:solidFill>
              </a:rPr>
              <a:t>SPC. 00-ZA-E-94010 - Inventario Materiali Pericolosi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defRPr/>
            </a:pPr>
            <a:r>
              <a:rPr lang="it-IT" altLang="it-IT" sz="1400" kern="0" dirty="0">
                <a:solidFill>
                  <a:schemeClr val="tx1"/>
                </a:solidFill>
              </a:rPr>
              <a:t>SPC. 00-ZA-E-94003 - Piano di Gestione Rifiuti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defRPr/>
            </a:pPr>
            <a:r>
              <a:rPr lang="it-IT" altLang="it-IT" sz="1400" kern="0" dirty="0">
                <a:solidFill>
                  <a:schemeClr val="tx1"/>
                </a:solidFill>
              </a:rPr>
              <a:t>SPC. 00-ZA-E-94700 - Progetto di Monitoraggio Ambientale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defRPr/>
            </a:pPr>
            <a:r>
              <a:rPr lang="it-IT" altLang="it-IT" sz="1400" kern="0" dirty="0">
                <a:solidFill>
                  <a:schemeClr val="tx1"/>
                </a:solidFill>
              </a:rPr>
              <a:t>SPC. 00-ZA-E-85801 - Piano di Prevenzione e Gestione degli Sversamenti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defRPr/>
            </a:pPr>
            <a:r>
              <a:rPr lang="it-IT" altLang="it-IT" sz="1400" kern="0" dirty="0">
                <a:solidFill>
                  <a:schemeClr val="tx1"/>
                </a:solidFill>
              </a:rPr>
              <a:t>SPC. 00-ZA-E-85800 - Piano di Gestione delle Acque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defRPr/>
            </a:pPr>
            <a:r>
              <a:rPr lang="it-IT" altLang="it-IT" sz="1400" kern="0" dirty="0">
                <a:solidFill>
                  <a:schemeClr val="tx1"/>
                </a:solidFill>
              </a:rPr>
              <a:t>SPC. 00-ZA-E-85802 - Valutazione dei Rischi Ambientali</a:t>
            </a:r>
          </a:p>
        </p:txBody>
      </p:sp>
      <p:pic>
        <p:nvPicPr>
          <p:cNvPr id="10" name="Picture 2" descr="C:\Users\sa066829\Desktop\CONCORDIA\FOTO\SUPERBACINO\47-22OTT15-sequenza-banana\WP_00339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99592" y="4166221"/>
            <a:ext cx="3168352" cy="1947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sa066829\Desktop\CONCORDIA\FOTO\ALTRE-PRESENTAZIONI\FOTO-PER-PRESENTAZIONI\TRASPORTO-RIFIUTI-CENTINA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166221"/>
            <a:ext cx="4259484" cy="1956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545"/>
          <a:stretch/>
        </p:blipFill>
        <p:spPr bwMode="auto">
          <a:xfrm>
            <a:off x="7096822" y="1324114"/>
            <a:ext cx="1878678" cy="270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0429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203B2A11-66D7-4D42-983A-8D419398E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0"/>
            <a:ext cx="8460432" cy="548664"/>
          </a:xfrm>
        </p:spPr>
        <p:txBody>
          <a:bodyPr/>
          <a:lstStyle/>
          <a:p>
            <a:r>
              <a:rPr lang="it-IT" dirty="0"/>
              <a:t>CONTENUTI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DA2F6472-1CA2-461A-9D96-C499B97DF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980728"/>
            <a:ext cx="8460432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Font typeface="Wingdings" pitchFamily="2" charset="2"/>
              <a:buChar char="§"/>
              <a:defRPr>
                <a:solidFill>
                  <a:srgbClr val="757575"/>
                </a:solidFill>
                <a:latin typeface="+mn-lt"/>
                <a:ea typeface="+mn-ea"/>
                <a:cs typeface="+mn-cs"/>
              </a:defRPr>
            </a:lvl1pPr>
            <a:lvl2pPr marL="530225" indent="-1682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8985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it-IT" sz="2000" b="1" kern="0" dirty="0">
                <a:solidFill>
                  <a:schemeClr val="tx1"/>
                </a:solidFill>
                <a:latin typeface="Calibri" panose="020F0502020204030204" pitchFamily="34" charset="0"/>
              </a:rPr>
              <a:t>INTRODUZIONE</a:t>
            </a:r>
          </a:p>
          <a:p>
            <a:pPr marL="342900" indent="-342900" eaLnBrk="1" hangingPunct="1">
              <a:buClr>
                <a:srgbClr val="C00000"/>
              </a:buClr>
              <a:buFont typeface="+mj-lt"/>
              <a:buAutoNum type="arabicPeriod"/>
              <a:defRPr/>
            </a:pPr>
            <a:endParaRPr lang="en-US" altLang="it-IT" sz="2000" b="1" kern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2000" b="1" kern="0" dirty="0">
                <a:solidFill>
                  <a:schemeClr val="tx1"/>
                </a:solidFill>
                <a:latin typeface="Calibri" panose="020F0502020204030204" pitchFamily="34" charset="0"/>
              </a:rPr>
              <a:t>RIFERIMENTI NORMATIVI</a:t>
            </a:r>
          </a:p>
          <a:p>
            <a:pPr marL="342900" indent="-342900" eaLnBrk="1" hangingPunct="1">
              <a:buClr>
                <a:srgbClr val="C00000"/>
              </a:buClr>
              <a:buFont typeface="+mj-lt"/>
              <a:buAutoNum type="arabicPeriod"/>
              <a:defRPr/>
            </a:pPr>
            <a:endParaRPr lang="it-IT" altLang="it-IT" sz="2000" kern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2000" b="1" kern="0" dirty="0">
                <a:solidFill>
                  <a:schemeClr val="tx1"/>
                </a:solidFill>
                <a:latin typeface="Calibri" panose="020F0502020204030204" pitchFamily="34" charset="0"/>
              </a:rPr>
              <a:t>CONCORDIA RECYCLING PROJECT</a:t>
            </a:r>
          </a:p>
          <a:p>
            <a:pPr marL="342900" indent="-342900" eaLnBrk="1" hangingPunct="1">
              <a:buClr>
                <a:srgbClr val="C00000"/>
              </a:buClr>
              <a:buFont typeface="+mj-lt"/>
              <a:buAutoNum type="arabicPeriod"/>
              <a:defRPr/>
            </a:pPr>
            <a:endParaRPr lang="it-IT" altLang="it-IT" sz="2000" kern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2000" b="1" kern="0" dirty="0">
                <a:solidFill>
                  <a:schemeClr val="tx1"/>
                </a:solidFill>
                <a:latin typeface="Calibri" panose="020F0502020204030204" pitchFamily="34" charset="0"/>
              </a:rPr>
              <a:t>INQUADRAMENTO AUTORIZZATIVO </a:t>
            </a:r>
          </a:p>
          <a:p>
            <a:pPr marL="342900" indent="-342900" eaLnBrk="1" hangingPunct="1">
              <a:buClr>
                <a:srgbClr val="C00000"/>
              </a:buClr>
              <a:buFont typeface="+mj-lt"/>
              <a:buAutoNum type="arabicPeriod"/>
              <a:defRPr/>
            </a:pPr>
            <a:endParaRPr lang="it-IT" altLang="it-IT" sz="2000" kern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2000" b="1" kern="0" dirty="0">
                <a:solidFill>
                  <a:schemeClr val="tx1"/>
                </a:solidFill>
                <a:latin typeface="Calibri" panose="020F0502020204030204" pitchFamily="34" charset="0"/>
              </a:rPr>
              <a:t>SCHEMA CONTRATTUALE</a:t>
            </a:r>
            <a:endParaRPr lang="en-US" altLang="it-IT" sz="2000" b="1" kern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 eaLnBrk="1" hangingPunct="1">
              <a:buClr>
                <a:srgbClr val="C00000"/>
              </a:buClr>
              <a:buFont typeface="+mj-lt"/>
              <a:buAutoNum type="arabicPeriod"/>
              <a:defRPr/>
            </a:pPr>
            <a:endParaRPr lang="it-IT" altLang="it-IT" sz="2000" kern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2000" kern="0" dirty="0">
                <a:solidFill>
                  <a:schemeClr val="tx1"/>
                </a:solidFill>
                <a:latin typeface="Calibri" panose="020F0502020204030204" pitchFamily="34" charset="0"/>
              </a:rPr>
              <a:t>CONCLUSIONI</a:t>
            </a:r>
          </a:p>
        </p:txBody>
      </p:sp>
    </p:spTree>
    <p:extLst>
      <p:ext uri="{BB962C8B-B14F-4D97-AF65-F5344CB8AC3E}">
        <p14:creationId xmlns:p14="http://schemas.microsoft.com/office/powerpoint/2010/main" val="3992634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5. SCHEMA CONTRATTUALE</a:t>
            </a:r>
            <a:endParaRPr lang="en-US" altLang="it-IT" dirty="0">
              <a:solidFill>
                <a:schemeClr val="tx1"/>
              </a:solidFill>
            </a:endParaRPr>
          </a:p>
        </p:txBody>
      </p:sp>
      <p:sp>
        <p:nvSpPr>
          <p:cNvPr id="7171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D200"/>
              </a:buClr>
              <a:buFont typeface="Wingdings" pitchFamily="2" charset="2"/>
              <a:buChar char="§"/>
              <a:defRPr>
                <a:solidFill>
                  <a:srgbClr val="757575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C0C0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A2EEC17-9C8C-464B-8590-EC754293EF7D}" type="slidenum">
              <a:rPr lang="it-IT" altLang="it-IT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it-IT" altLang="it-IT">
              <a:solidFill>
                <a:schemeClr val="tx1"/>
              </a:solidFill>
            </a:endParaRPr>
          </a:p>
        </p:txBody>
      </p:sp>
      <p:pic>
        <p:nvPicPr>
          <p:cNvPr id="10" name="Picture 22" descr="C:\users-data\sp16031\Documents\SAIPEM\PROGETTI\JOB_022796_COSTA CONCORDIA\PROCEDURE GENERALI\00_Template\SGDP_logo_2013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1271" y="1350754"/>
            <a:ext cx="87153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6264" y="1420254"/>
            <a:ext cx="581540" cy="756000"/>
          </a:xfrm>
          <a:prstGeom prst="rect">
            <a:avLst/>
          </a:prstGeom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83567" y="4221088"/>
            <a:ext cx="8450989" cy="72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Font typeface="Wingdings" pitchFamily="2" charset="2"/>
              <a:buChar char="§"/>
              <a:defRPr>
                <a:solidFill>
                  <a:srgbClr val="757575"/>
                </a:solidFill>
                <a:latin typeface="+mn-lt"/>
                <a:ea typeface="+mn-ea"/>
                <a:cs typeface="+mn-cs"/>
              </a:defRPr>
            </a:lvl1pPr>
            <a:lvl2pPr marL="530225" indent="-1682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8985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it-IT" altLang="it-IT" b="1" kern="0" dirty="0">
                <a:solidFill>
                  <a:schemeClr val="tx1"/>
                </a:solidFill>
                <a:latin typeface="Calibri" panose="020F0502020204030204" pitchFamily="34" charset="0"/>
              </a:rPr>
              <a:t>Una opportunità per avviare in Italia una filiera di demolizione navale, «</a:t>
            </a:r>
            <a:r>
              <a:rPr lang="it-IT" altLang="it-IT" b="1" i="1" kern="0" dirty="0">
                <a:solidFill>
                  <a:schemeClr val="tx1"/>
                </a:solidFill>
                <a:latin typeface="Calibri" panose="020F0502020204030204" pitchFamily="34" charset="0"/>
              </a:rPr>
              <a:t>green </a:t>
            </a:r>
            <a:r>
              <a:rPr lang="it-IT" altLang="it-IT" b="1" i="1" kern="0" dirty="0" err="1">
                <a:solidFill>
                  <a:schemeClr val="tx1"/>
                </a:solidFill>
                <a:latin typeface="Calibri" panose="020F0502020204030204" pitchFamily="34" charset="0"/>
              </a:rPr>
              <a:t>ship</a:t>
            </a:r>
            <a:r>
              <a:rPr lang="it-IT" altLang="it-IT" b="1" i="1" kern="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it-IT" altLang="it-IT" b="1" i="1" kern="0" dirty="0" err="1">
                <a:solidFill>
                  <a:schemeClr val="tx1"/>
                </a:solidFill>
                <a:latin typeface="Calibri" panose="020F0502020204030204" pitchFamily="34" charset="0"/>
              </a:rPr>
              <a:t>reclycling</a:t>
            </a:r>
            <a:r>
              <a:rPr lang="it-IT" altLang="it-IT" b="1" kern="0" dirty="0">
                <a:solidFill>
                  <a:schemeClr val="tx1"/>
                </a:solidFill>
                <a:latin typeface="Calibri" panose="020F0502020204030204" pitchFamily="34" charset="0"/>
              </a:rPr>
              <a:t>», ossia smantellamento sostenibile dal punto di vista sociale e ambientale</a:t>
            </a:r>
            <a:r>
              <a:rPr lang="it-IT" altLang="it-IT" kern="0" dirty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17" name="Rectangle 5"/>
          <p:cNvSpPr txBox="1">
            <a:spLocks noChangeArrowheads="1"/>
          </p:cNvSpPr>
          <p:nvPr/>
        </p:nvSpPr>
        <p:spPr bwMode="auto">
          <a:xfrm>
            <a:off x="655638" y="2492896"/>
            <a:ext cx="8488362" cy="17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Font typeface="Wingdings" pitchFamily="2" charset="2"/>
              <a:buChar char="§"/>
              <a:defRPr>
                <a:solidFill>
                  <a:srgbClr val="757575"/>
                </a:solidFill>
                <a:latin typeface="+mn-lt"/>
                <a:ea typeface="+mn-ea"/>
                <a:cs typeface="+mn-cs"/>
              </a:defRPr>
            </a:lvl1pPr>
            <a:lvl2pPr marL="530225" indent="-1682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8985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  <a:defRPr/>
            </a:pPr>
            <a:r>
              <a:rPr lang="it-IT" sz="1600" kern="0" dirty="0">
                <a:solidFill>
                  <a:schemeClr val="tx1"/>
                </a:solidFill>
              </a:rPr>
              <a:t>Obiettivi:</a:t>
            </a:r>
          </a:p>
          <a:p>
            <a:pPr>
              <a:defRPr/>
            </a:pPr>
            <a:r>
              <a:rPr lang="it-IT" sz="1600" kern="0" dirty="0">
                <a:solidFill>
                  <a:schemeClr val="tx1"/>
                </a:solidFill>
              </a:rPr>
              <a:t>Riuscire a coniugare le nuove norme sullo </a:t>
            </a:r>
            <a:r>
              <a:rPr lang="it-IT" sz="1600" b="1" kern="0" dirty="0" err="1">
                <a:solidFill>
                  <a:schemeClr val="tx1"/>
                </a:solidFill>
              </a:rPr>
              <a:t>ship</a:t>
            </a:r>
            <a:r>
              <a:rPr lang="it-IT" sz="1600" b="1" kern="0" dirty="0">
                <a:solidFill>
                  <a:schemeClr val="tx1"/>
                </a:solidFill>
              </a:rPr>
              <a:t> </a:t>
            </a:r>
            <a:r>
              <a:rPr lang="it-IT" sz="1600" b="1" kern="0" dirty="0" err="1">
                <a:solidFill>
                  <a:schemeClr val="tx1"/>
                </a:solidFill>
              </a:rPr>
              <a:t>recycling</a:t>
            </a:r>
            <a:r>
              <a:rPr lang="it-IT" sz="1600" b="1" kern="0" dirty="0">
                <a:solidFill>
                  <a:schemeClr val="tx1"/>
                </a:solidFill>
              </a:rPr>
              <a:t> </a:t>
            </a:r>
            <a:r>
              <a:rPr lang="it-IT" sz="1600" kern="0" dirty="0">
                <a:solidFill>
                  <a:schemeClr val="tx1"/>
                </a:solidFill>
              </a:rPr>
              <a:t>con l’assetto </a:t>
            </a:r>
            <a:r>
              <a:rPr lang="it-IT" sz="1600" b="1" kern="0" dirty="0">
                <a:solidFill>
                  <a:schemeClr val="tx1"/>
                </a:solidFill>
              </a:rPr>
              <a:t>normativo nazionale ed internazionale</a:t>
            </a:r>
          </a:p>
          <a:p>
            <a:pPr>
              <a:defRPr/>
            </a:pPr>
            <a:r>
              <a:rPr lang="it-IT" sz="1600" b="1" kern="0" dirty="0">
                <a:solidFill>
                  <a:schemeClr val="tx1"/>
                </a:solidFill>
              </a:rPr>
              <a:t>Sicurezza</a:t>
            </a:r>
            <a:r>
              <a:rPr lang="it-IT" sz="1600" kern="0" dirty="0">
                <a:solidFill>
                  <a:schemeClr val="tx1"/>
                </a:solidFill>
              </a:rPr>
              <a:t> del lavoro e salvaguardia dell’</a:t>
            </a:r>
            <a:r>
              <a:rPr lang="it-IT" sz="1600" b="1" kern="0" dirty="0">
                <a:solidFill>
                  <a:schemeClr val="tx1"/>
                </a:solidFill>
              </a:rPr>
              <a:t>Ambiente</a:t>
            </a:r>
          </a:p>
          <a:p>
            <a:pPr>
              <a:defRPr/>
            </a:pPr>
            <a:r>
              <a:rPr lang="en-US" sz="1600" b="1" kern="0" dirty="0" err="1">
                <a:solidFill>
                  <a:schemeClr val="tx1"/>
                </a:solidFill>
              </a:rPr>
              <a:t>Opportunità</a:t>
            </a:r>
            <a:r>
              <a:rPr lang="en-US" sz="1600" b="1" kern="0" dirty="0">
                <a:solidFill>
                  <a:schemeClr val="tx1"/>
                </a:solidFill>
              </a:rPr>
              <a:t> di Business </a:t>
            </a:r>
            <a:r>
              <a:rPr lang="en-US" sz="1600" kern="0" dirty="0" err="1">
                <a:solidFill>
                  <a:schemeClr val="tx1"/>
                </a:solidFill>
              </a:rPr>
              <a:t>derivanti</a:t>
            </a:r>
            <a:r>
              <a:rPr lang="en-US" sz="1600" kern="0" dirty="0">
                <a:solidFill>
                  <a:schemeClr val="tx1"/>
                </a:solidFill>
              </a:rPr>
              <a:t> da </a:t>
            </a:r>
            <a:r>
              <a:rPr lang="en-US" sz="1600" kern="0" dirty="0" err="1">
                <a:solidFill>
                  <a:schemeClr val="tx1"/>
                </a:solidFill>
              </a:rPr>
              <a:t>un’esperienza</a:t>
            </a:r>
            <a:r>
              <a:rPr lang="en-US" sz="1600" kern="0" dirty="0">
                <a:solidFill>
                  <a:schemeClr val="tx1"/>
                </a:solidFill>
              </a:rPr>
              <a:t> </a:t>
            </a:r>
            <a:r>
              <a:rPr lang="en-US" sz="1600" kern="0" dirty="0" err="1">
                <a:solidFill>
                  <a:schemeClr val="tx1"/>
                </a:solidFill>
              </a:rPr>
              <a:t>unica</a:t>
            </a:r>
            <a:r>
              <a:rPr lang="en-US" sz="1600" kern="0" dirty="0">
                <a:solidFill>
                  <a:schemeClr val="tx1"/>
                </a:solidFill>
              </a:rPr>
              <a:t> e </a:t>
            </a:r>
            <a:r>
              <a:rPr lang="en-US" sz="1600" kern="0" dirty="0" err="1">
                <a:solidFill>
                  <a:schemeClr val="tx1"/>
                </a:solidFill>
              </a:rPr>
              <a:t>irripetibile</a:t>
            </a:r>
            <a:r>
              <a:rPr lang="en-US" sz="1600" kern="0" dirty="0">
                <a:solidFill>
                  <a:schemeClr val="tx1"/>
                </a:solidFill>
              </a:rPr>
              <a:t> </a:t>
            </a:r>
            <a:r>
              <a:rPr lang="en-US" sz="1600" kern="0" dirty="0" err="1">
                <a:solidFill>
                  <a:schemeClr val="tx1"/>
                </a:solidFill>
              </a:rPr>
              <a:t>creando</a:t>
            </a:r>
            <a:r>
              <a:rPr lang="en-US" sz="1600" kern="0" dirty="0">
                <a:solidFill>
                  <a:schemeClr val="tx1"/>
                </a:solidFill>
              </a:rPr>
              <a:t> un </a:t>
            </a:r>
            <a:r>
              <a:rPr lang="en-US" sz="1600" kern="0" dirty="0" err="1">
                <a:solidFill>
                  <a:schemeClr val="tx1"/>
                </a:solidFill>
              </a:rPr>
              <a:t>soggetto</a:t>
            </a:r>
            <a:r>
              <a:rPr lang="en-US" sz="1600" kern="0" dirty="0">
                <a:solidFill>
                  <a:schemeClr val="tx1"/>
                </a:solidFill>
              </a:rPr>
              <a:t> </a:t>
            </a:r>
            <a:r>
              <a:rPr lang="en-US" sz="1600" kern="0" dirty="0" err="1">
                <a:solidFill>
                  <a:schemeClr val="tx1"/>
                </a:solidFill>
              </a:rPr>
              <a:t>nuovo</a:t>
            </a:r>
            <a:r>
              <a:rPr lang="en-US" sz="1600" kern="0" dirty="0">
                <a:solidFill>
                  <a:schemeClr val="tx1"/>
                </a:solidFill>
              </a:rPr>
              <a:t> </a:t>
            </a:r>
            <a:r>
              <a:rPr lang="en-US" sz="1600" kern="0" dirty="0" err="1">
                <a:solidFill>
                  <a:schemeClr val="tx1"/>
                </a:solidFill>
              </a:rPr>
              <a:t>che</a:t>
            </a:r>
            <a:r>
              <a:rPr lang="en-US" sz="1600" kern="0" dirty="0">
                <a:solidFill>
                  <a:schemeClr val="tx1"/>
                </a:solidFill>
              </a:rPr>
              <a:t> </a:t>
            </a:r>
            <a:r>
              <a:rPr lang="en-US" sz="1600" kern="0" dirty="0" err="1">
                <a:solidFill>
                  <a:schemeClr val="tx1"/>
                </a:solidFill>
              </a:rPr>
              <a:t>unisce</a:t>
            </a:r>
            <a:r>
              <a:rPr lang="en-US" sz="1600" kern="0" dirty="0">
                <a:solidFill>
                  <a:schemeClr val="tx1"/>
                </a:solidFill>
              </a:rPr>
              <a:t> </a:t>
            </a:r>
            <a:r>
              <a:rPr lang="en-US" sz="1600" kern="0" dirty="0" err="1">
                <a:solidFill>
                  <a:schemeClr val="tx1"/>
                </a:solidFill>
              </a:rPr>
              <a:t>competenze</a:t>
            </a:r>
            <a:r>
              <a:rPr lang="en-US" sz="1600" kern="0" dirty="0">
                <a:solidFill>
                  <a:schemeClr val="tx1"/>
                </a:solidFill>
              </a:rPr>
              <a:t> diverse (Saipem – San Giorgio del Porto) </a:t>
            </a:r>
            <a:endParaRPr lang="it-IT" altLang="it-IT" sz="1600" kern="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62" t="13042" r="24428" b="10850"/>
          <a:stretch/>
        </p:blipFill>
        <p:spPr bwMode="auto">
          <a:xfrm>
            <a:off x="3267337" y="1268760"/>
            <a:ext cx="2970381" cy="1341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3">
            <a:extLst>
              <a:ext uri="{FF2B5EF4-FFF2-40B4-BE49-F238E27FC236}">
                <a16:creationId xmlns="" xmlns:a16="http://schemas.microsoft.com/office/drawing/2014/main" id="{A202BFC9-91F8-4144-889F-45F7BBE54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8" y="783754"/>
            <a:ext cx="8488362" cy="360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Font typeface="Wingdings" pitchFamily="2" charset="2"/>
              <a:buChar char="§"/>
              <a:defRPr>
                <a:solidFill>
                  <a:srgbClr val="757575"/>
                </a:solidFill>
                <a:latin typeface="+mn-lt"/>
                <a:ea typeface="+mn-ea"/>
                <a:cs typeface="+mn-cs"/>
              </a:defRPr>
            </a:lvl1pPr>
            <a:lvl2pPr marL="530225" indent="-1682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8985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en-US" altLang="it-IT" sz="2000" b="1" kern="0" dirty="0">
                <a:solidFill>
                  <a:srgbClr val="C00000"/>
                </a:solidFill>
                <a:latin typeface="Calibri" panose="020F0502020204030204" pitchFamily="34" charset="0"/>
              </a:rPr>
              <a:t>SHIP RECYCLING </a:t>
            </a:r>
            <a:r>
              <a:rPr lang="en-US" altLang="it-IT" sz="2000" b="1" kern="0" dirty="0" err="1">
                <a:solidFill>
                  <a:srgbClr val="C00000"/>
                </a:solidFill>
                <a:latin typeface="Calibri" panose="020F0502020204030204" pitchFamily="34" charset="0"/>
              </a:rPr>
              <a:t>s.c.a</a:t>
            </a:r>
            <a:r>
              <a:rPr lang="en-US" altLang="it-IT" sz="2000" b="1" kern="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2000" b="1" kern="0" dirty="0" err="1">
                <a:solidFill>
                  <a:srgbClr val="C00000"/>
                </a:solidFill>
                <a:latin typeface="Calibri" panose="020F0502020204030204" pitchFamily="34" charset="0"/>
              </a:rPr>
              <a:t>r.l</a:t>
            </a:r>
            <a:r>
              <a:rPr lang="en-US" altLang="it-IT" sz="2000" b="1" kern="0" dirty="0">
                <a:solidFill>
                  <a:srgbClr val="C00000"/>
                </a:solidFill>
                <a:latin typeface="Calibri" panose="020F0502020204030204" pitchFamily="34" charset="0"/>
              </a:rPr>
              <a:t>. (</a:t>
            </a:r>
            <a:r>
              <a:rPr lang="en-US" altLang="it-IT" sz="2000" b="1" kern="0" dirty="0" err="1">
                <a:solidFill>
                  <a:srgbClr val="C00000"/>
                </a:solidFill>
                <a:latin typeface="Calibri" panose="020F0502020204030204" pitchFamily="34" charset="0"/>
              </a:rPr>
              <a:t>costituito</a:t>
            </a:r>
            <a:r>
              <a:rPr lang="en-US" altLang="it-IT" sz="2000" b="1" kern="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2000" b="1" kern="0" dirty="0" err="1">
                <a:solidFill>
                  <a:srgbClr val="C00000"/>
                </a:solidFill>
                <a:latin typeface="Calibri" panose="020F0502020204030204" pitchFamily="34" charset="0"/>
              </a:rPr>
              <a:t>il</a:t>
            </a:r>
            <a:r>
              <a:rPr lang="en-US" altLang="it-IT" sz="2000" b="1" kern="0" dirty="0">
                <a:solidFill>
                  <a:srgbClr val="C00000"/>
                </a:solidFill>
                <a:latin typeface="Calibri" panose="020F0502020204030204" pitchFamily="34" charset="0"/>
              </a:rPr>
              <a:t> 30/07/2014 e </a:t>
            </a:r>
            <a:r>
              <a:rPr lang="en-US" altLang="it-IT" sz="2000" b="1" kern="0" dirty="0" err="1">
                <a:solidFill>
                  <a:srgbClr val="C00000"/>
                </a:solidFill>
                <a:latin typeface="Calibri" panose="020F0502020204030204" pitchFamily="34" charset="0"/>
              </a:rPr>
              <a:t>ora</a:t>
            </a:r>
            <a:r>
              <a:rPr lang="en-US" altLang="it-IT" sz="2000" b="1" kern="0" dirty="0">
                <a:solidFill>
                  <a:srgbClr val="C00000"/>
                </a:solidFill>
                <a:latin typeface="Calibri" panose="020F0502020204030204" pitchFamily="34" charset="0"/>
              </a:rPr>
              <a:t>…)</a:t>
            </a:r>
          </a:p>
        </p:txBody>
      </p:sp>
      <p:pic>
        <p:nvPicPr>
          <p:cNvPr id="13" name="Picture 2" descr="C:\Users\Paolo\Desktop\IMMAGINI CONCORDIA\Concordia ph-merlo 140727-6123.jpg">
            <a:extLst>
              <a:ext uri="{FF2B5EF4-FFF2-40B4-BE49-F238E27FC236}">
                <a16:creationId xmlns="" xmlns:a16="http://schemas.microsoft.com/office/drawing/2014/main" id="{4D0C3521-8EAB-49A8-AC8C-67C9ACA32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7" t="10695" r="5634" b="9019"/>
          <a:stretch>
            <a:fillRect/>
          </a:stretch>
        </p:blipFill>
        <p:spPr bwMode="auto">
          <a:xfrm>
            <a:off x="3175064" y="4869160"/>
            <a:ext cx="3154926" cy="1899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02776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5230</TotalTime>
  <Words>336</Words>
  <Application>Microsoft Office PowerPoint</Application>
  <PresentationFormat>Presentazione su schermo (4:3)</PresentationFormat>
  <Paragraphs>72</Paragraphs>
  <Slides>7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Verdana</vt:lpstr>
      <vt:lpstr>Wingdings</vt:lpstr>
      <vt:lpstr>Tema di Office</vt:lpstr>
      <vt:lpstr>4. INQUADRAMENTO AUTORIZZATIVO</vt:lpstr>
      <vt:lpstr>4. INQUADRAMENTO AUTORIZZATIVO</vt:lpstr>
      <vt:lpstr>4. INQUADRAMENTO AUTORIZZATIVO</vt:lpstr>
      <vt:lpstr>4. INQUADRAMENTO AUTORIZZATIVO</vt:lpstr>
      <vt:lpstr>4. INQUADRAMENTO AUTORIZZATIVO</vt:lpstr>
      <vt:lpstr>CONTENUTI</vt:lpstr>
      <vt:lpstr>5. SCHEMA CONTRATTUALE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Paolo Trombetta</dc:creator>
  <cp:lastModifiedBy>Florenzano Luca</cp:lastModifiedBy>
  <cp:revision>439</cp:revision>
  <cp:lastPrinted>2016-11-02T10:23:53Z</cp:lastPrinted>
  <dcterms:created xsi:type="dcterms:W3CDTF">2016-06-16T06:29:32Z</dcterms:created>
  <dcterms:modified xsi:type="dcterms:W3CDTF">2018-11-08T11:06:20Z</dcterms:modified>
</cp:coreProperties>
</file>