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0" r:id="rId2"/>
    <p:sldId id="794" r:id="rId3"/>
    <p:sldId id="708" r:id="rId4"/>
    <p:sldId id="709" r:id="rId5"/>
    <p:sldId id="710" r:id="rId6"/>
    <p:sldId id="954" r:id="rId7"/>
    <p:sldId id="265" r:id="rId8"/>
    <p:sldId id="956" r:id="rId9"/>
    <p:sldId id="712" r:id="rId10"/>
    <p:sldId id="951" r:id="rId11"/>
    <p:sldId id="957" r:id="rId12"/>
    <p:sldId id="766" r:id="rId13"/>
    <p:sldId id="769" r:id="rId14"/>
    <p:sldId id="770" r:id="rId15"/>
    <p:sldId id="771" r:id="rId16"/>
    <p:sldId id="772" r:id="rId17"/>
    <p:sldId id="757" r:id="rId18"/>
    <p:sldId id="945" r:id="rId19"/>
    <p:sldId id="768" r:id="rId20"/>
    <p:sldId id="958" r:id="rId21"/>
  </p:sldIdLst>
  <p:sldSz cx="9144000" cy="6858000" type="screen4x3"/>
  <p:notesSz cx="9929813"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tistella, Pietro" initials="BP" lastIdx="16" clrIdx="0">
    <p:extLst/>
  </p:cmAuthor>
  <p:cmAuthor id="2" name="Rubello, Valeria" initials="RV" lastIdx="50" clrIdx="1">
    <p:extLst/>
  </p:cmAuthor>
  <p:cmAuthor id="3" name="Paolo Trombetta" initials="PT"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F7F7F"/>
    <a:srgbClr val="005024"/>
    <a:srgbClr val="95C6F3"/>
    <a:srgbClr val="72F6F0"/>
    <a:srgbClr val="80C8E8"/>
    <a:srgbClr val="9DD4ED"/>
    <a:srgbClr val="FF0000"/>
    <a:srgbClr val="CD0803"/>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5205" autoAdjust="0"/>
  </p:normalViewPr>
  <p:slideViewPr>
    <p:cSldViewPr>
      <p:cViewPr varScale="1">
        <p:scale>
          <a:sx n="74" d="100"/>
          <a:sy n="74" d="100"/>
        </p:scale>
        <p:origin x="219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5FBFBA-72C7-438A-AFD1-DB1AAD1BA0A1}" type="doc">
      <dgm:prSet loTypeId="urn:microsoft.com/office/officeart/2005/8/layout/pList2" loCatId="picture" qsTypeId="urn:microsoft.com/office/officeart/2005/8/quickstyle/simple1" qsCatId="simple" csTypeId="urn:microsoft.com/office/officeart/2005/8/colors/accent2_2" csCatId="accent2" phldr="1"/>
      <dgm:spPr/>
      <dgm:t>
        <a:bodyPr/>
        <a:lstStyle/>
        <a:p>
          <a:endParaRPr lang="it-IT"/>
        </a:p>
      </dgm:t>
    </dgm:pt>
    <dgm:pt modelId="{92F165ED-05BA-48DF-AEB6-71F8ABED6824}">
      <dgm:prSet phldrT="[Testo]"/>
      <dgm:spPr>
        <a:solidFill>
          <a:srgbClr val="92D050"/>
        </a:solidFill>
      </dgm:spPr>
      <dgm:t>
        <a:bodyPr/>
        <a:lstStyle/>
        <a:p>
          <a:r>
            <a:rPr lang="it-IT" b="1" dirty="0"/>
            <a:t>Ingombranti</a:t>
          </a:r>
        </a:p>
      </dgm:t>
    </dgm:pt>
    <dgm:pt modelId="{F100EAED-3F1D-4C00-B79B-A0741A2A9EEC}" type="parTrans" cxnId="{702F4DBD-A854-4F06-80DD-D16096DE7948}">
      <dgm:prSet/>
      <dgm:spPr/>
      <dgm:t>
        <a:bodyPr/>
        <a:lstStyle/>
        <a:p>
          <a:endParaRPr lang="it-IT"/>
        </a:p>
      </dgm:t>
    </dgm:pt>
    <dgm:pt modelId="{A60E973E-86D2-4B34-85F0-8D9BF85893BB}" type="sibTrans" cxnId="{702F4DBD-A854-4F06-80DD-D16096DE7948}">
      <dgm:prSet/>
      <dgm:spPr/>
      <dgm:t>
        <a:bodyPr/>
        <a:lstStyle/>
        <a:p>
          <a:endParaRPr lang="it-IT"/>
        </a:p>
      </dgm:t>
    </dgm:pt>
    <dgm:pt modelId="{65257650-438B-47B2-A9E9-2C09AFE4FD5B}">
      <dgm:prSet phldrT="[Testo]"/>
      <dgm:spPr>
        <a:solidFill>
          <a:srgbClr val="92D050"/>
        </a:solidFill>
      </dgm:spPr>
      <dgm:t>
        <a:bodyPr/>
        <a:lstStyle/>
        <a:p>
          <a:r>
            <a:rPr lang="it-IT" b="1" dirty="0"/>
            <a:t>Legno</a:t>
          </a:r>
        </a:p>
      </dgm:t>
    </dgm:pt>
    <dgm:pt modelId="{263C9D25-CF57-4E90-B916-3CB7B1122FF9}" type="parTrans" cxnId="{85E0419B-F753-42F1-9AFA-663848F81A10}">
      <dgm:prSet/>
      <dgm:spPr/>
      <dgm:t>
        <a:bodyPr/>
        <a:lstStyle/>
        <a:p>
          <a:endParaRPr lang="it-IT"/>
        </a:p>
      </dgm:t>
    </dgm:pt>
    <dgm:pt modelId="{8D43E7FC-DB54-4A35-A48F-5EEDD14F9F78}" type="sibTrans" cxnId="{85E0419B-F753-42F1-9AFA-663848F81A10}">
      <dgm:prSet/>
      <dgm:spPr/>
      <dgm:t>
        <a:bodyPr/>
        <a:lstStyle/>
        <a:p>
          <a:endParaRPr lang="it-IT"/>
        </a:p>
      </dgm:t>
    </dgm:pt>
    <dgm:pt modelId="{C7C63A0D-AB54-428D-81DD-E2F1A474E885}">
      <dgm:prSet phldrT="[Testo]"/>
      <dgm:spPr>
        <a:solidFill>
          <a:srgbClr val="92D050"/>
        </a:solidFill>
      </dgm:spPr>
      <dgm:t>
        <a:bodyPr/>
        <a:lstStyle/>
        <a:p>
          <a:r>
            <a:rPr lang="it-IT" b="1" dirty="0"/>
            <a:t>Rottami metallici</a:t>
          </a:r>
        </a:p>
      </dgm:t>
    </dgm:pt>
    <dgm:pt modelId="{E2FCE59F-3EA1-441D-928E-13D4E9C4A24E}" type="parTrans" cxnId="{A5CE0242-C94A-4532-A59D-AADAB545F85D}">
      <dgm:prSet/>
      <dgm:spPr/>
      <dgm:t>
        <a:bodyPr/>
        <a:lstStyle/>
        <a:p>
          <a:endParaRPr lang="it-IT"/>
        </a:p>
      </dgm:t>
    </dgm:pt>
    <dgm:pt modelId="{EF0F6ADB-5230-42A5-8D7B-2F9AFA2E7F64}" type="sibTrans" cxnId="{A5CE0242-C94A-4532-A59D-AADAB545F85D}">
      <dgm:prSet/>
      <dgm:spPr/>
      <dgm:t>
        <a:bodyPr/>
        <a:lstStyle/>
        <a:p>
          <a:endParaRPr lang="it-IT"/>
        </a:p>
      </dgm:t>
    </dgm:pt>
    <dgm:pt modelId="{24556B60-F26D-43D8-A9A0-DB270EFC483A}">
      <dgm:prSet/>
      <dgm:spPr>
        <a:solidFill>
          <a:srgbClr val="92D050"/>
        </a:solidFill>
      </dgm:spPr>
      <dgm:t>
        <a:bodyPr/>
        <a:lstStyle/>
        <a:p>
          <a:r>
            <a:rPr lang="it-IT" b="1" dirty="0"/>
            <a:t>RAEE</a:t>
          </a:r>
        </a:p>
      </dgm:t>
    </dgm:pt>
    <dgm:pt modelId="{FB0EBF84-6779-469D-A23C-9B04380846EF}" type="parTrans" cxnId="{93E1042F-B728-43AC-9871-B3AAD8903AF3}">
      <dgm:prSet/>
      <dgm:spPr/>
      <dgm:t>
        <a:bodyPr/>
        <a:lstStyle/>
        <a:p>
          <a:endParaRPr lang="it-IT"/>
        </a:p>
      </dgm:t>
    </dgm:pt>
    <dgm:pt modelId="{B90733DA-891C-410E-B2CA-8834B20E9CE5}" type="sibTrans" cxnId="{93E1042F-B728-43AC-9871-B3AAD8903AF3}">
      <dgm:prSet/>
      <dgm:spPr/>
      <dgm:t>
        <a:bodyPr/>
        <a:lstStyle/>
        <a:p>
          <a:endParaRPr lang="it-IT"/>
        </a:p>
      </dgm:t>
    </dgm:pt>
    <dgm:pt modelId="{6761DD4E-5062-4CFE-894D-596F4990EA04}">
      <dgm:prSet/>
      <dgm:spPr>
        <a:solidFill>
          <a:srgbClr val="92D050"/>
        </a:solidFill>
      </dgm:spPr>
      <dgm:t>
        <a:bodyPr/>
        <a:lstStyle/>
        <a:p>
          <a:r>
            <a:rPr lang="it-IT" b="1" dirty="0"/>
            <a:t>Inerti</a:t>
          </a:r>
        </a:p>
      </dgm:t>
    </dgm:pt>
    <dgm:pt modelId="{0C1ADB06-9272-40DF-9DC7-00E209FB33AD}" type="parTrans" cxnId="{5502D5E6-1A32-4F79-A81F-972623784D2E}">
      <dgm:prSet/>
      <dgm:spPr/>
      <dgm:t>
        <a:bodyPr/>
        <a:lstStyle/>
        <a:p>
          <a:endParaRPr lang="it-IT"/>
        </a:p>
      </dgm:t>
    </dgm:pt>
    <dgm:pt modelId="{CD7A6EEF-46C1-4894-895F-3C353326452E}" type="sibTrans" cxnId="{5502D5E6-1A32-4F79-A81F-972623784D2E}">
      <dgm:prSet/>
      <dgm:spPr/>
      <dgm:t>
        <a:bodyPr/>
        <a:lstStyle/>
        <a:p>
          <a:endParaRPr lang="it-IT"/>
        </a:p>
      </dgm:t>
    </dgm:pt>
    <dgm:pt modelId="{7653686A-FEA0-4BA1-ABD7-D8134E6E57C5}">
      <dgm:prSet/>
      <dgm:spPr>
        <a:solidFill>
          <a:srgbClr val="92D050"/>
        </a:solidFill>
      </dgm:spPr>
      <dgm:t>
        <a:bodyPr/>
        <a:lstStyle/>
        <a:p>
          <a:r>
            <a:rPr lang="it-IT" b="1" dirty="0"/>
            <a:t>Isolanti</a:t>
          </a:r>
        </a:p>
      </dgm:t>
    </dgm:pt>
    <dgm:pt modelId="{780926D7-AC0B-4E96-A3B4-075FCAFE1EF3}" type="parTrans" cxnId="{A0063D43-81C9-4D1C-A1CE-1BCF405BA63A}">
      <dgm:prSet/>
      <dgm:spPr/>
      <dgm:t>
        <a:bodyPr/>
        <a:lstStyle/>
        <a:p>
          <a:endParaRPr lang="it-IT"/>
        </a:p>
      </dgm:t>
    </dgm:pt>
    <dgm:pt modelId="{5B1D50C7-29B4-4323-899D-E0F5B6925D11}" type="sibTrans" cxnId="{A0063D43-81C9-4D1C-A1CE-1BCF405BA63A}">
      <dgm:prSet/>
      <dgm:spPr/>
      <dgm:t>
        <a:bodyPr/>
        <a:lstStyle/>
        <a:p>
          <a:endParaRPr lang="it-IT"/>
        </a:p>
      </dgm:t>
    </dgm:pt>
    <dgm:pt modelId="{CF0308DF-F613-461E-8F94-2375A7ACB8FF}" type="pres">
      <dgm:prSet presAssocID="{4D5FBFBA-72C7-438A-AFD1-DB1AAD1BA0A1}" presName="Name0" presStyleCnt="0">
        <dgm:presLayoutVars>
          <dgm:dir/>
          <dgm:resizeHandles val="exact"/>
        </dgm:presLayoutVars>
      </dgm:prSet>
      <dgm:spPr/>
      <dgm:t>
        <a:bodyPr/>
        <a:lstStyle/>
        <a:p>
          <a:endParaRPr lang="it-IT"/>
        </a:p>
      </dgm:t>
    </dgm:pt>
    <dgm:pt modelId="{DE797451-06A9-4AB6-B8DA-E52ADC142D0A}" type="pres">
      <dgm:prSet presAssocID="{4D5FBFBA-72C7-438A-AFD1-DB1AAD1BA0A1}" presName="bkgdShp" presStyleLbl="alignAccFollowNode1" presStyleIdx="0" presStyleCnt="1" custScaleY="90909" custLinFactNeighborX="453"/>
      <dgm:spPr>
        <a:solidFill>
          <a:schemeClr val="bg2">
            <a:lumMod val="40000"/>
            <a:lumOff val="60000"/>
            <a:alpha val="90000"/>
          </a:schemeClr>
        </a:solidFill>
        <a:ln>
          <a:noFill/>
        </a:ln>
      </dgm:spPr>
    </dgm:pt>
    <dgm:pt modelId="{158AF210-0D1A-4D70-8E7D-92FD365AFCE1}" type="pres">
      <dgm:prSet presAssocID="{4D5FBFBA-72C7-438A-AFD1-DB1AAD1BA0A1}" presName="linComp" presStyleCnt="0"/>
      <dgm:spPr/>
    </dgm:pt>
    <dgm:pt modelId="{766DF2DF-845F-4016-8779-063407F324D1}" type="pres">
      <dgm:prSet presAssocID="{92F165ED-05BA-48DF-AEB6-71F8ABED6824}" presName="compNode" presStyleCnt="0"/>
      <dgm:spPr/>
    </dgm:pt>
    <dgm:pt modelId="{EA9A0A6F-9C49-4081-8E9A-C1557AA3D291}" type="pres">
      <dgm:prSet presAssocID="{92F165ED-05BA-48DF-AEB6-71F8ABED6824}" presName="node" presStyleLbl="node1" presStyleIdx="0" presStyleCnt="6" custScaleY="28566" custLinFactNeighborY="-15404">
        <dgm:presLayoutVars>
          <dgm:bulletEnabled val="1"/>
        </dgm:presLayoutVars>
      </dgm:prSet>
      <dgm:spPr/>
      <dgm:t>
        <a:bodyPr/>
        <a:lstStyle/>
        <a:p>
          <a:endParaRPr lang="it-IT"/>
        </a:p>
      </dgm:t>
    </dgm:pt>
    <dgm:pt modelId="{237A6B48-6963-4528-A4D5-C1B8B04E2F6C}" type="pres">
      <dgm:prSet presAssocID="{92F165ED-05BA-48DF-AEB6-71F8ABED6824}" presName="invisiNode" presStyleLbl="node1" presStyleIdx="0" presStyleCnt="6"/>
      <dgm:spPr/>
    </dgm:pt>
    <dgm:pt modelId="{2AADB5AB-20E6-475F-8A67-E2F122E065FC}" type="pres">
      <dgm:prSet presAssocID="{92F165ED-05BA-48DF-AEB6-71F8ABED6824}" presName="imagNode" presStyleLbl="fgImgPlace1" presStyleIdx="0" presStyleCnt="6" custScaleY="193970"/>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987D8C67-09BE-473D-AE70-B5B6915E49F6}" type="pres">
      <dgm:prSet presAssocID="{A60E973E-86D2-4B34-85F0-8D9BF85893BB}" presName="sibTrans" presStyleLbl="sibTrans2D1" presStyleIdx="0" presStyleCnt="0"/>
      <dgm:spPr/>
      <dgm:t>
        <a:bodyPr/>
        <a:lstStyle/>
        <a:p>
          <a:endParaRPr lang="it-IT"/>
        </a:p>
      </dgm:t>
    </dgm:pt>
    <dgm:pt modelId="{52CC7714-93AD-423B-8EC3-542B60D83C18}" type="pres">
      <dgm:prSet presAssocID="{65257650-438B-47B2-A9E9-2C09AFE4FD5B}" presName="compNode" presStyleCnt="0"/>
      <dgm:spPr/>
    </dgm:pt>
    <dgm:pt modelId="{AE274BF1-2FC6-4A36-9EDB-92034F5A5EB1}" type="pres">
      <dgm:prSet presAssocID="{65257650-438B-47B2-A9E9-2C09AFE4FD5B}" presName="node" presStyleLbl="node1" presStyleIdx="1" presStyleCnt="6" custScaleY="28566" custLinFactNeighborY="-15404">
        <dgm:presLayoutVars>
          <dgm:bulletEnabled val="1"/>
        </dgm:presLayoutVars>
      </dgm:prSet>
      <dgm:spPr/>
      <dgm:t>
        <a:bodyPr/>
        <a:lstStyle/>
        <a:p>
          <a:endParaRPr lang="it-IT"/>
        </a:p>
      </dgm:t>
    </dgm:pt>
    <dgm:pt modelId="{5EFEDA8F-217E-4B6C-A979-6BECC62247DE}" type="pres">
      <dgm:prSet presAssocID="{65257650-438B-47B2-A9E9-2C09AFE4FD5B}" presName="invisiNode" presStyleLbl="node1" presStyleIdx="1" presStyleCnt="6"/>
      <dgm:spPr/>
    </dgm:pt>
    <dgm:pt modelId="{6BF65A71-30AD-4E7B-9E4A-E29429DA7C39}" type="pres">
      <dgm:prSet presAssocID="{65257650-438B-47B2-A9E9-2C09AFE4FD5B}" presName="imagNode" presStyleLbl="fgImgPlace1" presStyleIdx="1" presStyleCnt="6" custScaleY="193970"/>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3D6E0785-627A-451F-A7C8-BF3B53AB02FF}" type="pres">
      <dgm:prSet presAssocID="{8D43E7FC-DB54-4A35-A48F-5EEDD14F9F78}" presName="sibTrans" presStyleLbl="sibTrans2D1" presStyleIdx="0" presStyleCnt="0"/>
      <dgm:spPr/>
      <dgm:t>
        <a:bodyPr/>
        <a:lstStyle/>
        <a:p>
          <a:endParaRPr lang="it-IT"/>
        </a:p>
      </dgm:t>
    </dgm:pt>
    <dgm:pt modelId="{C1D55317-DBF4-483A-AE6C-733BA0FCE168}" type="pres">
      <dgm:prSet presAssocID="{C7C63A0D-AB54-428D-81DD-E2F1A474E885}" presName="compNode" presStyleCnt="0"/>
      <dgm:spPr/>
    </dgm:pt>
    <dgm:pt modelId="{3094400E-EF5E-4380-AABD-33A3E4A30889}" type="pres">
      <dgm:prSet presAssocID="{C7C63A0D-AB54-428D-81DD-E2F1A474E885}" presName="node" presStyleLbl="node1" presStyleIdx="2" presStyleCnt="6" custScaleY="28566" custLinFactNeighborY="-15404">
        <dgm:presLayoutVars>
          <dgm:bulletEnabled val="1"/>
        </dgm:presLayoutVars>
      </dgm:prSet>
      <dgm:spPr/>
      <dgm:t>
        <a:bodyPr/>
        <a:lstStyle/>
        <a:p>
          <a:endParaRPr lang="it-IT"/>
        </a:p>
      </dgm:t>
    </dgm:pt>
    <dgm:pt modelId="{9114DFA5-A641-4E60-8A5B-593F469D3128}" type="pres">
      <dgm:prSet presAssocID="{C7C63A0D-AB54-428D-81DD-E2F1A474E885}" presName="invisiNode" presStyleLbl="node1" presStyleIdx="2" presStyleCnt="6"/>
      <dgm:spPr/>
    </dgm:pt>
    <dgm:pt modelId="{4CF14EA4-B037-420F-8E7E-AEA9DD508B04}" type="pres">
      <dgm:prSet presAssocID="{C7C63A0D-AB54-428D-81DD-E2F1A474E885}" presName="imagNode" presStyleLbl="fgImgPlace1" presStyleIdx="2" presStyleCnt="6" custScaleY="193970"/>
      <dgm:spPr>
        <a:blipFill rotWithShape="1">
          <a:blip xmlns:r="http://schemas.openxmlformats.org/officeDocument/2006/relationships" r:embed="rId3">
            <a:extLst>
              <a:ext uri="{28A0092B-C50C-407E-A947-70E740481C1C}">
                <a14:useLocalDpi xmlns:a14="http://schemas.microsoft.com/office/drawing/2010/main" val="0"/>
              </a:ext>
            </a:extLst>
          </a:blip>
          <a:stretch>
            <a:fillRect/>
          </a:stretch>
        </a:blipFill>
      </dgm:spPr>
    </dgm:pt>
    <dgm:pt modelId="{49E0FB16-A122-4C3D-97A0-C0919F7B732A}" type="pres">
      <dgm:prSet presAssocID="{EF0F6ADB-5230-42A5-8D7B-2F9AFA2E7F64}" presName="sibTrans" presStyleLbl="sibTrans2D1" presStyleIdx="0" presStyleCnt="0"/>
      <dgm:spPr/>
      <dgm:t>
        <a:bodyPr/>
        <a:lstStyle/>
        <a:p>
          <a:endParaRPr lang="it-IT"/>
        </a:p>
      </dgm:t>
    </dgm:pt>
    <dgm:pt modelId="{D33A1388-2691-43CD-A0DA-68EC0D75C0E3}" type="pres">
      <dgm:prSet presAssocID="{24556B60-F26D-43D8-A9A0-DB270EFC483A}" presName="compNode" presStyleCnt="0"/>
      <dgm:spPr/>
    </dgm:pt>
    <dgm:pt modelId="{58D3400E-3C31-4089-9A82-4E42773ACEB9}" type="pres">
      <dgm:prSet presAssocID="{24556B60-F26D-43D8-A9A0-DB270EFC483A}" presName="node" presStyleLbl="node1" presStyleIdx="3" presStyleCnt="6" custScaleY="28566" custLinFactNeighborY="-15404">
        <dgm:presLayoutVars>
          <dgm:bulletEnabled val="1"/>
        </dgm:presLayoutVars>
      </dgm:prSet>
      <dgm:spPr/>
      <dgm:t>
        <a:bodyPr/>
        <a:lstStyle/>
        <a:p>
          <a:endParaRPr lang="it-IT"/>
        </a:p>
      </dgm:t>
    </dgm:pt>
    <dgm:pt modelId="{D6B817E1-B23F-47A2-B42D-3C61DB7CDC28}" type="pres">
      <dgm:prSet presAssocID="{24556B60-F26D-43D8-A9A0-DB270EFC483A}" presName="invisiNode" presStyleLbl="node1" presStyleIdx="3" presStyleCnt="6"/>
      <dgm:spPr/>
    </dgm:pt>
    <dgm:pt modelId="{77F03B31-D830-456F-9AAD-B6B444671FEE}" type="pres">
      <dgm:prSet presAssocID="{24556B60-F26D-43D8-A9A0-DB270EFC483A}" presName="imagNode" presStyleLbl="fgImgPlace1" presStyleIdx="3" presStyleCnt="6" custScaleY="193970"/>
      <dgm:spPr>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dgm:spPr>
    </dgm:pt>
    <dgm:pt modelId="{5DC6D0DD-BF95-4AB7-8022-8372D479D98E}" type="pres">
      <dgm:prSet presAssocID="{B90733DA-891C-410E-B2CA-8834B20E9CE5}" presName="sibTrans" presStyleLbl="sibTrans2D1" presStyleIdx="0" presStyleCnt="0"/>
      <dgm:spPr/>
      <dgm:t>
        <a:bodyPr/>
        <a:lstStyle/>
        <a:p>
          <a:endParaRPr lang="it-IT"/>
        </a:p>
      </dgm:t>
    </dgm:pt>
    <dgm:pt modelId="{6537A1CA-F62A-4C52-BE7D-1130D1F176AE}" type="pres">
      <dgm:prSet presAssocID="{6761DD4E-5062-4CFE-894D-596F4990EA04}" presName="compNode" presStyleCnt="0"/>
      <dgm:spPr/>
    </dgm:pt>
    <dgm:pt modelId="{3880FD1F-750E-482D-9340-3831C3A46170}" type="pres">
      <dgm:prSet presAssocID="{6761DD4E-5062-4CFE-894D-596F4990EA04}" presName="node" presStyleLbl="node1" presStyleIdx="4" presStyleCnt="6" custScaleY="28566" custLinFactNeighborY="-15404">
        <dgm:presLayoutVars>
          <dgm:bulletEnabled val="1"/>
        </dgm:presLayoutVars>
      </dgm:prSet>
      <dgm:spPr/>
      <dgm:t>
        <a:bodyPr/>
        <a:lstStyle/>
        <a:p>
          <a:endParaRPr lang="it-IT"/>
        </a:p>
      </dgm:t>
    </dgm:pt>
    <dgm:pt modelId="{6326CA0B-601D-4E35-83A8-20D8EA21BBF4}" type="pres">
      <dgm:prSet presAssocID="{6761DD4E-5062-4CFE-894D-596F4990EA04}" presName="invisiNode" presStyleLbl="node1" presStyleIdx="4" presStyleCnt="6"/>
      <dgm:spPr/>
    </dgm:pt>
    <dgm:pt modelId="{200D52E5-C8D7-4DB3-A183-D1940319C9FC}" type="pres">
      <dgm:prSet presAssocID="{6761DD4E-5062-4CFE-894D-596F4990EA04}" presName="imagNode" presStyleLbl="fgImgPlace1" presStyleIdx="4" presStyleCnt="6" custScaleY="193970"/>
      <dgm:spPr>
        <a:blipFill rotWithShape="1">
          <a:blip xmlns:r="http://schemas.openxmlformats.org/officeDocument/2006/relationships" r:embed="rId5">
            <a:extLst>
              <a:ext uri="{28A0092B-C50C-407E-A947-70E740481C1C}">
                <a14:useLocalDpi xmlns:a14="http://schemas.microsoft.com/office/drawing/2010/main" val="0"/>
              </a:ext>
            </a:extLst>
          </a:blip>
          <a:stretch>
            <a:fillRect/>
          </a:stretch>
        </a:blipFill>
      </dgm:spPr>
    </dgm:pt>
    <dgm:pt modelId="{72BEEA62-0FE8-4EA7-BAB4-53A270413CC9}" type="pres">
      <dgm:prSet presAssocID="{CD7A6EEF-46C1-4894-895F-3C353326452E}" presName="sibTrans" presStyleLbl="sibTrans2D1" presStyleIdx="0" presStyleCnt="0"/>
      <dgm:spPr/>
      <dgm:t>
        <a:bodyPr/>
        <a:lstStyle/>
        <a:p>
          <a:endParaRPr lang="it-IT"/>
        </a:p>
      </dgm:t>
    </dgm:pt>
    <dgm:pt modelId="{6BB9F27E-6B8D-4B8E-A6D0-2FA5CC303BF3}" type="pres">
      <dgm:prSet presAssocID="{7653686A-FEA0-4BA1-ABD7-D8134E6E57C5}" presName="compNode" presStyleCnt="0"/>
      <dgm:spPr/>
    </dgm:pt>
    <dgm:pt modelId="{1189CA55-F6BB-4C36-BE08-9273B1A83540}" type="pres">
      <dgm:prSet presAssocID="{7653686A-FEA0-4BA1-ABD7-D8134E6E57C5}" presName="node" presStyleLbl="node1" presStyleIdx="5" presStyleCnt="6" custScaleY="28566" custLinFactNeighborY="-15404">
        <dgm:presLayoutVars>
          <dgm:bulletEnabled val="1"/>
        </dgm:presLayoutVars>
      </dgm:prSet>
      <dgm:spPr/>
      <dgm:t>
        <a:bodyPr/>
        <a:lstStyle/>
        <a:p>
          <a:endParaRPr lang="it-IT"/>
        </a:p>
      </dgm:t>
    </dgm:pt>
    <dgm:pt modelId="{6D6E0E95-5300-49FA-88EF-14FFBAD2877A}" type="pres">
      <dgm:prSet presAssocID="{7653686A-FEA0-4BA1-ABD7-D8134E6E57C5}" presName="invisiNode" presStyleLbl="node1" presStyleIdx="5" presStyleCnt="6"/>
      <dgm:spPr/>
    </dgm:pt>
    <dgm:pt modelId="{11994644-7096-4A07-9E6B-641BD573EF82}" type="pres">
      <dgm:prSet presAssocID="{7653686A-FEA0-4BA1-ABD7-D8134E6E57C5}" presName="imagNode" presStyleLbl="fgImgPlace1" presStyleIdx="5" presStyleCnt="6" custScaleY="193970"/>
      <dgm:spPr>
        <a:blipFill rotWithShape="1">
          <a:blip xmlns:r="http://schemas.openxmlformats.org/officeDocument/2006/relationships" r:embed="rId6">
            <a:extLst>
              <a:ext uri="{28A0092B-C50C-407E-A947-70E740481C1C}">
                <a14:useLocalDpi xmlns:a14="http://schemas.microsoft.com/office/drawing/2010/main" val="0"/>
              </a:ext>
            </a:extLst>
          </a:blip>
          <a:stretch>
            <a:fillRect/>
          </a:stretch>
        </a:blipFill>
      </dgm:spPr>
    </dgm:pt>
  </dgm:ptLst>
  <dgm:cxnLst>
    <dgm:cxn modelId="{46C768AD-CAC5-470E-A838-7AD4F60462E1}" type="presOf" srcId="{EF0F6ADB-5230-42A5-8D7B-2F9AFA2E7F64}" destId="{49E0FB16-A122-4C3D-97A0-C0919F7B732A}" srcOrd="0" destOrd="0" presId="urn:microsoft.com/office/officeart/2005/8/layout/pList2"/>
    <dgm:cxn modelId="{CCBD5313-DFB8-48F5-B79D-82E8B9981E83}" type="presOf" srcId="{6761DD4E-5062-4CFE-894D-596F4990EA04}" destId="{3880FD1F-750E-482D-9340-3831C3A46170}" srcOrd="0" destOrd="0" presId="urn:microsoft.com/office/officeart/2005/8/layout/pList2"/>
    <dgm:cxn modelId="{568F848A-072D-49E1-ABDE-5F7CB8048B92}" type="presOf" srcId="{4D5FBFBA-72C7-438A-AFD1-DB1AAD1BA0A1}" destId="{CF0308DF-F613-461E-8F94-2375A7ACB8FF}" srcOrd="0" destOrd="0" presId="urn:microsoft.com/office/officeart/2005/8/layout/pList2"/>
    <dgm:cxn modelId="{B3818545-4B52-4EBB-9337-11E73BE99D46}" type="presOf" srcId="{C7C63A0D-AB54-428D-81DD-E2F1A474E885}" destId="{3094400E-EF5E-4380-AABD-33A3E4A30889}" srcOrd="0" destOrd="0" presId="urn:microsoft.com/office/officeart/2005/8/layout/pList2"/>
    <dgm:cxn modelId="{346BCB12-7CF5-4A5D-8CE9-507957377A6E}" type="presOf" srcId="{B90733DA-891C-410E-B2CA-8834B20E9CE5}" destId="{5DC6D0DD-BF95-4AB7-8022-8372D479D98E}" srcOrd="0" destOrd="0" presId="urn:microsoft.com/office/officeart/2005/8/layout/pList2"/>
    <dgm:cxn modelId="{7653FEFE-0991-4DDF-AD7F-9DAA79B3FCCF}" type="presOf" srcId="{92F165ED-05BA-48DF-AEB6-71F8ABED6824}" destId="{EA9A0A6F-9C49-4081-8E9A-C1557AA3D291}" srcOrd="0" destOrd="0" presId="urn:microsoft.com/office/officeart/2005/8/layout/pList2"/>
    <dgm:cxn modelId="{3315AF88-57AF-4C20-B563-9BAF2774F547}" type="presOf" srcId="{A60E973E-86D2-4B34-85F0-8D9BF85893BB}" destId="{987D8C67-09BE-473D-AE70-B5B6915E49F6}" srcOrd="0" destOrd="0" presId="urn:microsoft.com/office/officeart/2005/8/layout/pList2"/>
    <dgm:cxn modelId="{6EDFD8EF-987A-49CB-AA05-B6BC641CB8CC}" type="presOf" srcId="{65257650-438B-47B2-A9E9-2C09AFE4FD5B}" destId="{AE274BF1-2FC6-4A36-9EDB-92034F5A5EB1}" srcOrd="0" destOrd="0" presId="urn:microsoft.com/office/officeart/2005/8/layout/pList2"/>
    <dgm:cxn modelId="{AF48D600-0965-4B7C-9E3A-45A17DEE1735}" type="presOf" srcId="{CD7A6EEF-46C1-4894-895F-3C353326452E}" destId="{72BEEA62-0FE8-4EA7-BAB4-53A270413CC9}" srcOrd="0" destOrd="0" presId="urn:microsoft.com/office/officeart/2005/8/layout/pList2"/>
    <dgm:cxn modelId="{A5CE0242-C94A-4532-A59D-AADAB545F85D}" srcId="{4D5FBFBA-72C7-438A-AFD1-DB1AAD1BA0A1}" destId="{C7C63A0D-AB54-428D-81DD-E2F1A474E885}" srcOrd="2" destOrd="0" parTransId="{E2FCE59F-3EA1-441D-928E-13D4E9C4A24E}" sibTransId="{EF0F6ADB-5230-42A5-8D7B-2F9AFA2E7F64}"/>
    <dgm:cxn modelId="{85E0419B-F753-42F1-9AFA-663848F81A10}" srcId="{4D5FBFBA-72C7-438A-AFD1-DB1AAD1BA0A1}" destId="{65257650-438B-47B2-A9E9-2C09AFE4FD5B}" srcOrd="1" destOrd="0" parTransId="{263C9D25-CF57-4E90-B916-3CB7B1122FF9}" sibTransId="{8D43E7FC-DB54-4A35-A48F-5EEDD14F9F78}"/>
    <dgm:cxn modelId="{93E1042F-B728-43AC-9871-B3AAD8903AF3}" srcId="{4D5FBFBA-72C7-438A-AFD1-DB1AAD1BA0A1}" destId="{24556B60-F26D-43D8-A9A0-DB270EFC483A}" srcOrd="3" destOrd="0" parTransId="{FB0EBF84-6779-469D-A23C-9B04380846EF}" sibTransId="{B90733DA-891C-410E-B2CA-8834B20E9CE5}"/>
    <dgm:cxn modelId="{BC3EA999-3702-4FB7-B81B-E780D28B115C}" type="presOf" srcId="{8D43E7FC-DB54-4A35-A48F-5EEDD14F9F78}" destId="{3D6E0785-627A-451F-A7C8-BF3B53AB02FF}" srcOrd="0" destOrd="0" presId="urn:microsoft.com/office/officeart/2005/8/layout/pList2"/>
    <dgm:cxn modelId="{644C6108-B86F-4B1C-A840-A874E8F82B6B}" type="presOf" srcId="{7653686A-FEA0-4BA1-ABD7-D8134E6E57C5}" destId="{1189CA55-F6BB-4C36-BE08-9273B1A83540}" srcOrd="0" destOrd="0" presId="urn:microsoft.com/office/officeart/2005/8/layout/pList2"/>
    <dgm:cxn modelId="{5502D5E6-1A32-4F79-A81F-972623784D2E}" srcId="{4D5FBFBA-72C7-438A-AFD1-DB1AAD1BA0A1}" destId="{6761DD4E-5062-4CFE-894D-596F4990EA04}" srcOrd="4" destOrd="0" parTransId="{0C1ADB06-9272-40DF-9DC7-00E209FB33AD}" sibTransId="{CD7A6EEF-46C1-4894-895F-3C353326452E}"/>
    <dgm:cxn modelId="{702F4DBD-A854-4F06-80DD-D16096DE7948}" srcId="{4D5FBFBA-72C7-438A-AFD1-DB1AAD1BA0A1}" destId="{92F165ED-05BA-48DF-AEB6-71F8ABED6824}" srcOrd="0" destOrd="0" parTransId="{F100EAED-3F1D-4C00-B79B-A0741A2A9EEC}" sibTransId="{A60E973E-86D2-4B34-85F0-8D9BF85893BB}"/>
    <dgm:cxn modelId="{A0063D43-81C9-4D1C-A1CE-1BCF405BA63A}" srcId="{4D5FBFBA-72C7-438A-AFD1-DB1AAD1BA0A1}" destId="{7653686A-FEA0-4BA1-ABD7-D8134E6E57C5}" srcOrd="5" destOrd="0" parTransId="{780926D7-AC0B-4E96-A3B4-075FCAFE1EF3}" sibTransId="{5B1D50C7-29B4-4323-899D-E0F5B6925D11}"/>
    <dgm:cxn modelId="{E9403C6B-F35A-41D0-BE96-F19B7573911A}" type="presOf" srcId="{24556B60-F26D-43D8-A9A0-DB270EFC483A}" destId="{58D3400E-3C31-4089-9A82-4E42773ACEB9}" srcOrd="0" destOrd="0" presId="urn:microsoft.com/office/officeart/2005/8/layout/pList2"/>
    <dgm:cxn modelId="{BC295192-4A91-4735-935D-7A60C7034927}" type="presParOf" srcId="{CF0308DF-F613-461E-8F94-2375A7ACB8FF}" destId="{DE797451-06A9-4AB6-B8DA-E52ADC142D0A}" srcOrd="0" destOrd="0" presId="urn:microsoft.com/office/officeart/2005/8/layout/pList2"/>
    <dgm:cxn modelId="{A2571FA9-0B83-4616-82EF-757025CB1ECD}" type="presParOf" srcId="{CF0308DF-F613-461E-8F94-2375A7ACB8FF}" destId="{158AF210-0D1A-4D70-8E7D-92FD365AFCE1}" srcOrd="1" destOrd="0" presId="urn:microsoft.com/office/officeart/2005/8/layout/pList2"/>
    <dgm:cxn modelId="{48B7FBCB-CDAF-4213-801C-75C7C3A55293}" type="presParOf" srcId="{158AF210-0D1A-4D70-8E7D-92FD365AFCE1}" destId="{766DF2DF-845F-4016-8779-063407F324D1}" srcOrd="0" destOrd="0" presId="urn:microsoft.com/office/officeart/2005/8/layout/pList2"/>
    <dgm:cxn modelId="{18669B98-4EC1-4E78-A109-044ABC42E106}" type="presParOf" srcId="{766DF2DF-845F-4016-8779-063407F324D1}" destId="{EA9A0A6F-9C49-4081-8E9A-C1557AA3D291}" srcOrd="0" destOrd="0" presId="urn:microsoft.com/office/officeart/2005/8/layout/pList2"/>
    <dgm:cxn modelId="{FC2D9908-A788-44A9-B1B0-7CD8B78E1F2D}" type="presParOf" srcId="{766DF2DF-845F-4016-8779-063407F324D1}" destId="{237A6B48-6963-4528-A4D5-C1B8B04E2F6C}" srcOrd="1" destOrd="0" presId="urn:microsoft.com/office/officeart/2005/8/layout/pList2"/>
    <dgm:cxn modelId="{50618FDD-23BF-4F81-9422-3A6C51156AD9}" type="presParOf" srcId="{766DF2DF-845F-4016-8779-063407F324D1}" destId="{2AADB5AB-20E6-475F-8A67-E2F122E065FC}" srcOrd="2" destOrd="0" presId="urn:microsoft.com/office/officeart/2005/8/layout/pList2"/>
    <dgm:cxn modelId="{B3A1187F-0222-4A6D-8E7D-6F3D556BD880}" type="presParOf" srcId="{158AF210-0D1A-4D70-8E7D-92FD365AFCE1}" destId="{987D8C67-09BE-473D-AE70-B5B6915E49F6}" srcOrd="1" destOrd="0" presId="urn:microsoft.com/office/officeart/2005/8/layout/pList2"/>
    <dgm:cxn modelId="{C90A2A1B-3B10-4876-8040-13E1A90F0003}" type="presParOf" srcId="{158AF210-0D1A-4D70-8E7D-92FD365AFCE1}" destId="{52CC7714-93AD-423B-8EC3-542B60D83C18}" srcOrd="2" destOrd="0" presId="urn:microsoft.com/office/officeart/2005/8/layout/pList2"/>
    <dgm:cxn modelId="{546F22BB-98B7-4DCF-9B59-2232F2F9C457}" type="presParOf" srcId="{52CC7714-93AD-423B-8EC3-542B60D83C18}" destId="{AE274BF1-2FC6-4A36-9EDB-92034F5A5EB1}" srcOrd="0" destOrd="0" presId="urn:microsoft.com/office/officeart/2005/8/layout/pList2"/>
    <dgm:cxn modelId="{8BDF20DF-D585-453B-80F0-42F0F5293964}" type="presParOf" srcId="{52CC7714-93AD-423B-8EC3-542B60D83C18}" destId="{5EFEDA8F-217E-4B6C-A979-6BECC62247DE}" srcOrd="1" destOrd="0" presId="urn:microsoft.com/office/officeart/2005/8/layout/pList2"/>
    <dgm:cxn modelId="{3B2AB6AA-EC0B-4546-B911-13BC0DB653A7}" type="presParOf" srcId="{52CC7714-93AD-423B-8EC3-542B60D83C18}" destId="{6BF65A71-30AD-4E7B-9E4A-E29429DA7C39}" srcOrd="2" destOrd="0" presId="urn:microsoft.com/office/officeart/2005/8/layout/pList2"/>
    <dgm:cxn modelId="{76FAFCB2-9205-4AEE-97E7-5FF063CE683F}" type="presParOf" srcId="{158AF210-0D1A-4D70-8E7D-92FD365AFCE1}" destId="{3D6E0785-627A-451F-A7C8-BF3B53AB02FF}" srcOrd="3" destOrd="0" presId="urn:microsoft.com/office/officeart/2005/8/layout/pList2"/>
    <dgm:cxn modelId="{3BBDCF9A-8B44-4FC2-81EF-136FAF26E881}" type="presParOf" srcId="{158AF210-0D1A-4D70-8E7D-92FD365AFCE1}" destId="{C1D55317-DBF4-483A-AE6C-733BA0FCE168}" srcOrd="4" destOrd="0" presId="urn:microsoft.com/office/officeart/2005/8/layout/pList2"/>
    <dgm:cxn modelId="{25DDDFA3-8F34-4129-A382-4EB6874652ED}" type="presParOf" srcId="{C1D55317-DBF4-483A-AE6C-733BA0FCE168}" destId="{3094400E-EF5E-4380-AABD-33A3E4A30889}" srcOrd="0" destOrd="0" presId="urn:microsoft.com/office/officeart/2005/8/layout/pList2"/>
    <dgm:cxn modelId="{8304345C-4626-4BDC-8FF2-E1CDC13FE08C}" type="presParOf" srcId="{C1D55317-DBF4-483A-AE6C-733BA0FCE168}" destId="{9114DFA5-A641-4E60-8A5B-593F469D3128}" srcOrd="1" destOrd="0" presId="urn:microsoft.com/office/officeart/2005/8/layout/pList2"/>
    <dgm:cxn modelId="{F456432D-5FD3-4D5B-AB29-A87AAFBDD679}" type="presParOf" srcId="{C1D55317-DBF4-483A-AE6C-733BA0FCE168}" destId="{4CF14EA4-B037-420F-8E7E-AEA9DD508B04}" srcOrd="2" destOrd="0" presId="urn:microsoft.com/office/officeart/2005/8/layout/pList2"/>
    <dgm:cxn modelId="{5D900647-9DD0-4B48-A9E4-03B4DFC55DFC}" type="presParOf" srcId="{158AF210-0D1A-4D70-8E7D-92FD365AFCE1}" destId="{49E0FB16-A122-4C3D-97A0-C0919F7B732A}" srcOrd="5" destOrd="0" presId="urn:microsoft.com/office/officeart/2005/8/layout/pList2"/>
    <dgm:cxn modelId="{212AA3D0-A528-43FD-935F-3129CEFCFC7D}" type="presParOf" srcId="{158AF210-0D1A-4D70-8E7D-92FD365AFCE1}" destId="{D33A1388-2691-43CD-A0DA-68EC0D75C0E3}" srcOrd="6" destOrd="0" presId="urn:microsoft.com/office/officeart/2005/8/layout/pList2"/>
    <dgm:cxn modelId="{874D12F1-27F3-4427-BB55-B4C0447C5A7F}" type="presParOf" srcId="{D33A1388-2691-43CD-A0DA-68EC0D75C0E3}" destId="{58D3400E-3C31-4089-9A82-4E42773ACEB9}" srcOrd="0" destOrd="0" presId="urn:microsoft.com/office/officeart/2005/8/layout/pList2"/>
    <dgm:cxn modelId="{26EAF042-7F96-4B73-A66E-1D9E8EE3E52A}" type="presParOf" srcId="{D33A1388-2691-43CD-A0DA-68EC0D75C0E3}" destId="{D6B817E1-B23F-47A2-B42D-3C61DB7CDC28}" srcOrd="1" destOrd="0" presId="urn:microsoft.com/office/officeart/2005/8/layout/pList2"/>
    <dgm:cxn modelId="{5D26906B-B76B-4C49-A256-7F21CFF8807B}" type="presParOf" srcId="{D33A1388-2691-43CD-A0DA-68EC0D75C0E3}" destId="{77F03B31-D830-456F-9AAD-B6B444671FEE}" srcOrd="2" destOrd="0" presId="urn:microsoft.com/office/officeart/2005/8/layout/pList2"/>
    <dgm:cxn modelId="{42D3FAB8-67CD-43D4-9488-D1BCBB0BEF48}" type="presParOf" srcId="{158AF210-0D1A-4D70-8E7D-92FD365AFCE1}" destId="{5DC6D0DD-BF95-4AB7-8022-8372D479D98E}" srcOrd="7" destOrd="0" presId="urn:microsoft.com/office/officeart/2005/8/layout/pList2"/>
    <dgm:cxn modelId="{910D3641-AE61-4CB7-BBA6-59928AA03BEC}" type="presParOf" srcId="{158AF210-0D1A-4D70-8E7D-92FD365AFCE1}" destId="{6537A1CA-F62A-4C52-BE7D-1130D1F176AE}" srcOrd="8" destOrd="0" presId="urn:microsoft.com/office/officeart/2005/8/layout/pList2"/>
    <dgm:cxn modelId="{9A8B5554-695C-4BFF-8C88-7B37B6063BF7}" type="presParOf" srcId="{6537A1CA-F62A-4C52-BE7D-1130D1F176AE}" destId="{3880FD1F-750E-482D-9340-3831C3A46170}" srcOrd="0" destOrd="0" presId="urn:microsoft.com/office/officeart/2005/8/layout/pList2"/>
    <dgm:cxn modelId="{D48AAFBA-0FE3-4CEE-BD88-58ACDA0A18E1}" type="presParOf" srcId="{6537A1CA-F62A-4C52-BE7D-1130D1F176AE}" destId="{6326CA0B-601D-4E35-83A8-20D8EA21BBF4}" srcOrd="1" destOrd="0" presId="urn:microsoft.com/office/officeart/2005/8/layout/pList2"/>
    <dgm:cxn modelId="{0C7CFBDA-DD61-4B78-B69E-7027F299D2F6}" type="presParOf" srcId="{6537A1CA-F62A-4C52-BE7D-1130D1F176AE}" destId="{200D52E5-C8D7-4DB3-A183-D1940319C9FC}" srcOrd="2" destOrd="0" presId="urn:microsoft.com/office/officeart/2005/8/layout/pList2"/>
    <dgm:cxn modelId="{5A86CC0D-8249-4B4D-AA02-F9EEA8E1AEEB}" type="presParOf" srcId="{158AF210-0D1A-4D70-8E7D-92FD365AFCE1}" destId="{72BEEA62-0FE8-4EA7-BAB4-53A270413CC9}" srcOrd="9" destOrd="0" presId="urn:microsoft.com/office/officeart/2005/8/layout/pList2"/>
    <dgm:cxn modelId="{6AC73733-A0E1-4B73-89F3-E89B90667282}" type="presParOf" srcId="{158AF210-0D1A-4D70-8E7D-92FD365AFCE1}" destId="{6BB9F27E-6B8D-4B8E-A6D0-2FA5CC303BF3}" srcOrd="10" destOrd="0" presId="urn:microsoft.com/office/officeart/2005/8/layout/pList2"/>
    <dgm:cxn modelId="{17C750D6-31F5-45F3-9131-E5161558C79B}" type="presParOf" srcId="{6BB9F27E-6B8D-4B8E-A6D0-2FA5CC303BF3}" destId="{1189CA55-F6BB-4C36-BE08-9273B1A83540}" srcOrd="0" destOrd="0" presId="urn:microsoft.com/office/officeart/2005/8/layout/pList2"/>
    <dgm:cxn modelId="{1B57216B-2CEB-4566-AF17-1C56477619C2}" type="presParOf" srcId="{6BB9F27E-6B8D-4B8E-A6D0-2FA5CC303BF3}" destId="{6D6E0E95-5300-49FA-88EF-14FFBAD2877A}" srcOrd="1" destOrd="0" presId="urn:microsoft.com/office/officeart/2005/8/layout/pList2"/>
    <dgm:cxn modelId="{51F078FD-A53D-485D-A11D-0D41030BC36D}" type="presParOf" srcId="{6BB9F27E-6B8D-4B8E-A6D0-2FA5CC303BF3}" destId="{11994644-7096-4A07-9E6B-641BD573EF8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919" cy="34106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624596" y="1"/>
            <a:ext cx="4302919" cy="341064"/>
          </a:xfrm>
          <a:prstGeom prst="rect">
            <a:avLst/>
          </a:prstGeom>
        </p:spPr>
        <p:txBody>
          <a:bodyPr vert="horz" lIns="91440" tIns="45720" rIns="91440" bIns="45720" rtlCol="0"/>
          <a:lstStyle>
            <a:lvl1pPr algn="r">
              <a:defRPr sz="1200"/>
            </a:lvl1pPr>
          </a:lstStyle>
          <a:p>
            <a:fld id="{779A9DB8-B860-4EB8-8445-D9096208DC36}" type="datetimeFigureOut">
              <a:rPr lang="en-US" smtClean="0"/>
              <a:pPr/>
              <a:t>11/8/2018</a:t>
            </a:fld>
            <a:endParaRPr lang="en-US" dirty="0"/>
          </a:p>
        </p:txBody>
      </p:sp>
      <p:sp>
        <p:nvSpPr>
          <p:cNvPr id="4" name="Footer Placeholder 3"/>
          <p:cNvSpPr>
            <a:spLocks noGrp="1"/>
          </p:cNvSpPr>
          <p:nvPr>
            <p:ph type="ftr" sz="quarter" idx="2"/>
          </p:nvPr>
        </p:nvSpPr>
        <p:spPr>
          <a:xfrm>
            <a:off x="0" y="6456612"/>
            <a:ext cx="4302919" cy="3410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24596" y="6456612"/>
            <a:ext cx="4302919" cy="341063"/>
          </a:xfrm>
          <a:prstGeom prst="rect">
            <a:avLst/>
          </a:prstGeom>
        </p:spPr>
        <p:txBody>
          <a:bodyPr vert="horz" lIns="91440" tIns="45720" rIns="91440" bIns="45720" rtlCol="0" anchor="b"/>
          <a:lstStyle>
            <a:lvl1pPr algn="r">
              <a:defRPr sz="1200"/>
            </a:lvl1pPr>
          </a:lstStyle>
          <a:p>
            <a:fld id="{F59759C2-BD43-4B43-A3EA-D9A82A03A574}" type="slidenum">
              <a:rPr lang="en-US" smtClean="0"/>
              <a:pPr/>
              <a:t>‹N›</a:t>
            </a:fld>
            <a:endParaRPr lang="en-US" dirty="0"/>
          </a:p>
        </p:txBody>
      </p:sp>
    </p:spTree>
    <p:extLst>
      <p:ext uri="{BB962C8B-B14F-4D97-AF65-F5344CB8AC3E}">
        <p14:creationId xmlns:p14="http://schemas.microsoft.com/office/powerpoint/2010/main" val="803926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2919" cy="339884"/>
          </a:xfrm>
          <a:prstGeom prst="rect">
            <a:avLst/>
          </a:prstGeom>
        </p:spPr>
        <p:txBody>
          <a:bodyPr vert="horz" lIns="91440" tIns="45720" rIns="91440" bIns="45720" rtlCol="0"/>
          <a:lstStyle>
            <a:lvl1pPr algn="l">
              <a:defRPr sz="1200"/>
            </a:lvl1pPr>
          </a:lstStyle>
          <a:p>
            <a:endParaRPr lang="en-US" dirty="0"/>
          </a:p>
        </p:txBody>
      </p:sp>
      <p:sp>
        <p:nvSpPr>
          <p:cNvPr id="3" name="Segnaposto data 2"/>
          <p:cNvSpPr>
            <a:spLocks noGrp="1"/>
          </p:cNvSpPr>
          <p:nvPr>
            <p:ph type="dt" idx="1"/>
          </p:nvPr>
        </p:nvSpPr>
        <p:spPr>
          <a:xfrm>
            <a:off x="5624596" y="0"/>
            <a:ext cx="4302919" cy="339884"/>
          </a:xfrm>
          <a:prstGeom prst="rect">
            <a:avLst/>
          </a:prstGeom>
        </p:spPr>
        <p:txBody>
          <a:bodyPr vert="horz" lIns="91440" tIns="45720" rIns="91440" bIns="45720" rtlCol="0"/>
          <a:lstStyle>
            <a:lvl1pPr algn="r">
              <a:defRPr sz="1200"/>
            </a:lvl1pPr>
          </a:lstStyle>
          <a:p>
            <a:fld id="{4BA394AD-D323-4171-BA94-2CE7A661A5DD}" type="datetimeFigureOut">
              <a:rPr lang="en-US" smtClean="0"/>
              <a:pPr/>
              <a:t>11/8/2018</a:t>
            </a:fld>
            <a:endParaRPr lang="en-US" dirty="0"/>
          </a:p>
        </p:txBody>
      </p:sp>
      <p:sp>
        <p:nvSpPr>
          <p:cNvPr id="4" name="Segnaposto immagine diapositiva 3"/>
          <p:cNvSpPr>
            <a:spLocks noGrp="1" noRot="1" noChangeAspect="1"/>
          </p:cNvSpPr>
          <p:nvPr>
            <p:ph type="sldImg" idx="2"/>
          </p:nvPr>
        </p:nvSpPr>
        <p:spPr>
          <a:xfrm>
            <a:off x="3265488" y="509588"/>
            <a:ext cx="3398837" cy="25495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992982" y="3228896"/>
            <a:ext cx="7943850" cy="3058954"/>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6456612"/>
            <a:ext cx="4302919" cy="339884"/>
          </a:xfrm>
          <a:prstGeom prst="rect">
            <a:avLst/>
          </a:prstGeom>
        </p:spPr>
        <p:txBody>
          <a:bodyPr vert="horz" lIns="91440" tIns="45720" rIns="91440" bIns="45720" rtlCol="0" anchor="b"/>
          <a:lstStyle>
            <a:lvl1pPr algn="l">
              <a:defRPr sz="1200"/>
            </a:lvl1pPr>
          </a:lstStyle>
          <a:p>
            <a:endParaRPr lang="en-US" dirty="0"/>
          </a:p>
        </p:txBody>
      </p:sp>
      <p:sp>
        <p:nvSpPr>
          <p:cNvPr id="7" name="Segnaposto numero diapositiva 6"/>
          <p:cNvSpPr>
            <a:spLocks noGrp="1"/>
          </p:cNvSpPr>
          <p:nvPr>
            <p:ph type="sldNum" sz="quarter" idx="5"/>
          </p:nvPr>
        </p:nvSpPr>
        <p:spPr>
          <a:xfrm>
            <a:off x="5624596" y="6456612"/>
            <a:ext cx="4302919" cy="339884"/>
          </a:xfrm>
          <a:prstGeom prst="rect">
            <a:avLst/>
          </a:prstGeom>
        </p:spPr>
        <p:txBody>
          <a:bodyPr vert="horz" lIns="91440" tIns="45720" rIns="91440" bIns="45720" rtlCol="0" anchor="b"/>
          <a:lstStyle>
            <a:lvl1pPr algn="r">
              <a:defRPr sz="1200"/>
            </a:lvl1pPr>
          </a:lstStyle>
          <a:p>
            <a:fld id="{65C3B8D1-ECDF-4828-A9F1-2F63F3FDC830}" type="slidenum">
              <a:rPr lang="en-US" smtClean="0"/>
              <a:pPr/>
              <a:t>‹N›</a:t>
            </a:fld>
            <a:endParaRPr lang="en-US" dirty="0"/>
          </a:p>
        </p:txBody>
      </p:sp>
    </p:spTree>
    <p:extLst>
      <p:ext uri="{BB962C8B-B14F-4D97-AF65-F5344CB8AC3E}">
        <p14:creationId xmlns:p14="http://schemas.microsoft.com/office/powerpoint/2010/main" val="142888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5C3B8D1-ECDF-4828-A9F1-2F63F3FDC830}" type="slidenum">
              <a:rPr lang="en-US" smtClean="0"/>
              <a:pPr/>
              <a:t>1</a:t>
            </a:fld>
            <a:endParaRPr lang="en-US" dirty="0"/>
          </a:p>
        </p:txBody>
      </p:sp>
    </p:spTree>
    <p:extLst>
      <p:ext uri="{BB962C8B-B14F-4D97-AF65-F5344CB8AC3E}">
        <p14:creationId xmlns:p14="http://schemas.microsoft.com/office/powerpoint/2010/main" val="258961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a:ln/>
        </p:spPr>
      </p:sp>
      <p:sp>
        <p:nvSpPr>
          <p:cNvPr id="174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74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59AC24F6-F32C-487C-932E-FDAEBFD2C576}" type="slidenum">
              <a:rPr lang="it-IT" altLang="it-IT"/>
              <a:pPr>
                <a:spcBef>
                  <a:spcPct val="0"/>
                </a:spcBef>
              </a:pPr>
              <a:t>14</a:t>
            </a:fld>
            <a:endParaRPr lang="it-IT" altLang="it-IT"/>
          </a:p>
        </p:txBody>
      </p:sp>
    </p:spTree>
    <p:extLst>
      <p:ext uri="{BB962C8B-B14F-4D97-AF65-F5344CB8AC3E}">
        <p14:creationId xmlns:p14="http://schemas.microsoft.com/office/powerpoint/2010/main" val="299549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a:ln/>
        </p:spPr>
      </p:sp>
      <p:sp>
        <p:nvSpPr>
          <p:cNvPr id="174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74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59AC24F6-F32C-487C-932E-FDAEBFD2C576}" type="slidenum">
              <a:rPr lang="it-IT" altLang="it-IT"/>
              <a:pPr>
                <a:spcBef>
                  <a:spcPct val="0"/>
                </a:spcBef>
              </a:pPr>
              <a:t>15</a:t>
            </a:fld>
            <a:endParaRPr lang="it-IT" altLang="it-IT"/>
          </a:p>
        </p:txBody>
      </p:sp>
    </p:spTree>
    <p:extLst>
      <p:ext uri="{BB962C8B-B14F-4D97-AF65-F5344CB8AC3E}">
        <p14:creationId xmlns:p14="http://schemas.microsoft.com/office/powerpoint/2010/main" val="335695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a:ln/>
        </p:spPr>
      </p:sp>
      <p:sp>
        <p:nvSpPr>
          <p:cNvPr id="1433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
        <p:nvSpPr>
          <p:cNvPr id="1434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28" indent="-285702">
              <a:spcBef>
                <a:spcPct val="30000"/>
              </a:spcBef>
              <a:defRPr sz="1200">
                <a:solidFill>
                  <a:schemeClr val="tx1"/>
                </a:solidFill>
                <a:latin typeface="Arial" charset="0"/>
              </a:defRPr>
            </a:lvl2pPr>
            <a:lvl3pPr marL="1142814" indent="-228562">
              <a:spcBef>
                <a:spcPct val="30000"/>
              </a:spcBef>
              <a:defRPr sz="1200">
                <a:solidFill>
                  <a:schemeClr val="tx1"/>
                </a:solidFill>
                <a:latin typeface="Arial" charset="0"/>
              </a:defRPr>
            </a:lvl3pPr>
            <a:lvl4pPr marL="1599940" indent="-228562">
              <a:spcBef>
                <a:spcPct val="30000"/>
              </a:spcBef>
              <a:defRPr sz="1200">
                <a:solidFill>
                  <a:schemeClr val="tx1"/>
                </a:solidFill>
                <a:latin typeface="Arial" charset="0"/>
              </a:defRPr>
            </a:lvl4pPr>
            <a:lvl5pPr marL="2057065" indent="-228562">
              <a:spcBef>
                <a:spcPct val="30000"/>
              </a:spcBef>
              <a:defRPr sz="1200">
                <a:solidFill>
                  <a:schemeClr val="tx1"/>
                </a:solidFill>
                <a:latin typeface="Arial" charset="0"/>
              </a:defRPr>
            </a:lvl5pPr>
            <a:lvl6pPr marL="2514191" indent="-228562" eaLnBrk="0" fontAlgn="base" hangingPunct="0">
              <a:spcBef>
                <a:spcPct val="30000"/>
              </a:spcBef>
              <a:spcAft>
                <a:spcPct val="0"/>
              </a:spcAft>
              <a:defRPr sz="1200">
                <a:solidFill>
                  <a:schemeClr val="tx1"/>
                </a:solidFill>
                <a:latin typeface="Arial" charset="0"/>
              </a:defRPr>
            </a:lvl6pPr>
            <a:lvl7pPr marL="2971318" indent="-228562" eaLnBrk="0" fontAlgn="base" hangingPunct="0">
              <a:spcBef>
                <a:spcPct val="30000"/>
              </a:spcBef>
              <a:spcAft>
                <a:spcPct val="0"/>
              </a:spcAft>
              <a:defRPr sz="1200">
                <a:solidFill>
                  <a:schemeClr val="tx1"/>
                </a:solidFill>
                <a:latin typeface="Arial" charset="0"/>
              </a:defRPr>
            </a:lvl7pPr>
            <a:lvl8pPr marL="3428443" indent="-228562" eaLnBrk="0" fontAlgn="base" hangingPunct="0">
              <a:spcBef>
                <a:spcPct val="30000"/>
              </a:spcBef>
              <a:spcAft>
                <a:spcPct val="0"/>
              </a:spcAft>
              <a:defRPr sz="1200">
                <a:solidFill>
                  <a:schemeClr val="tx1"/>
                </a:solidFill>
                <a:latin typeface="Arial" charset="0"/>
              </a:defRPr>
            </a:lvl8pPr>
            <a:lvl9pPr marL="3885568" indent="-228562" eaLnBrk="0" fontAlgn="base" hangingPunct="0">
              <a:spcBef>
                <a:spcPct val="30000"/>
              </a:spcBef>
              <a:spcAft>
                <a:spcPct val="0"/>
              </a:spcAft>
              <a:defRPr sz="1200">
                <a:solidFill>
                  <a:schemeClr val="tx1"/>
                </a:solidFill>
                <a:latin typeface="Arial" charset="0"/>
              </a:defRPr>
            </a:lvl9pPr>
          </a:lstStyle>
          <a:p>
            <a:pPr>
              <a:spcBef>
                <a:spcPct val="0"/>
              </a:spcBef>
            </a:pPr>
            <a:fld id="{155A4DF1-5C04-4C8B-875C-8B2E84B3399B}" type="slidenum">
              <a:rPr lang="it-IT" altLang="it-IT"/>
              <a:pPr>
                <a:spcBef>
                  <a:spcPct val="0"/>
                </a:spcBef>
              </a:pPr>
              <a:t>16</a:t>
            </a:fld>
            <a:endParaRPr lang="it-IT" altLang="it-IT"/>
          </a:p>
        </p:txBody>
      </p:sp>
    </p:spTree>
    <p:extLst>
      <p:ext uri="{BB962C8B-B14F-4D97-AF65-F5344CB8AC3E}">
        <p14:creationId xmlns:p14="http://schemas.microsoft.com/office/powerpoint/2010/main" val="54173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p:cNvSpPr>
            <a:spLocks noGrp="1" noRot="1" noChangeAspect="1" noTextEdit="1"/>
          </p:cNvSpPr>
          <p:nvPr>
            <p:ph type="sldImg"/>
          </p:nvPr>
        </p:nvSpPr>
        <p:spPr>
          <a:ln/>
        </p:spPr>
      </p:sp>
      <p:sp>
        <p:nvSpPr>
          <p:cNvPr id="1741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741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59AC24F6-F32C-487C-932E-FDAEBFD2C576}" type="slidenum">
              <a:rPr lang="it-IT" altLang="it-IT"/>
              <a:pPr>
                <a:spcBef>
                  <a:spcPct val="0"/>
                </a:spcBef>
              </a:pPr>
              <a:t>17</a:t>
            </a:fld>
            <a:endParaRPr lang="it-IT" altLang="it-IT"/>
          </a:p>
        </p:txBody>
      </p:sp>
    </p:spTree>
    <p:extLst>
      <p:ext uri="{BB962C8B-B14F-4D97-AF65-F5344CB8AC3E}">
        <p14:creationId xmlns:p14="http://schemas.microsoft.com/office/powerpoint/2010/main" val="165037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a:ln/>
        </p:spPr>
      </p:sp>
      <p:sp>
        <p:nvSpPr>
          <p:cNvPr id="1945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946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C3B575B8-2A2E-4A59-A609-596429FA1035}" type="slidenum">
              <a:rPr lang="it-IT" altLang="it-IT"/>
              <a:pPr>
                <a:spcBef>
                  <a:spcPct val="0"/>
                </a:spcBef>
              </a:pPr>
              <a:t>18</a:t>
            </a:fld>
            <a:endParaRPr lang="it-IT" altLang="it-IT"/>
          </a:p>
        </p:txBody>
      </p:sp>
    </p:spTree>
    <p:extLst>
      <p:ext uri="{BB962C8B-B14F-4D97-AF65-F5344CB8AC3E}">
        <p14:creationId xmlns:p14="http://schemas.microsoft.com/office/powerpoint/2010/main" val="421458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p:cNvSpPr>
            <a:spLocks noGrp="1" noRot="1" noChangeAspect="1" noTextEdit="1"/>
          </p:cNvSpPr>
          <p:nvPr>
            <p:ph type="sldImg"/>
          </p:nvPr>
        </p:nvSpPr>
        <p:spPr>
          <a:ln/>
        </p:spPr>
      </p:sp>
      <p:sp>
        <p:nvSpPr>
          <p:cNvPr id="122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29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C32E5474-66AC-4E12-B67D-B720FF62B13B}" type="slidenum">
              <a:rPr lang="it-IT" altLang="it-IT"/>
              <a:pPr>
                <a:spcBef>
                  <a:spcPct val="0"/>
                </a:spcBef>
              </a:pPr>
              <a:t>19</a:t>
            </a:fld>
            <a:endParaRPr lang="it-IT" altLang="it-IT"/>
          </a:p>
        </p:txBody>
      </p:sp>
    </p:spTree>
    <p:extLst>
      <p:ext uri="{BB962C8B-B14F-4D97-AF65-F5344CB8AC3E}">
        <p14:creationId xmlns:p14="http://schemas.microsoft.com/office/powerpoint/2010/main" val="209447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3</a:t>
            </a:fld>
            <a:endParaRPr lang="it-IT" altLang="it-IT"/>
          </a:p>
        </p:txBody>
      </p:sp>
    </p:spTree>
    <p:extLst>
      <p:ext uri="{BB962C8B-B14F-4D97-AF65-F5344CB8AC3E}">
        <p14:creationId xmlns:p14="http://schemas.microsoft.com/office/powerpoint/2010/main" val="157279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4</a:t>
            </a:fld>
            <a:endParaRPr lang="it-IT" altLang="it-IT"/>
          </a:p>
        </p:txBody>
      </p:sp>
    </p:spTree>
    <p:extLst>
      <p:ext uri="{BB962C8B-B14F-4D97-AF65-F5344CB8AC3E}">
        <p14:creationId xmlns:p14="http://schemas.microsoft.com/office/powerpoint/2010/main" val="107134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5</a:t>
            </a:fld>
            <a:endParaRPr lang="it-IT" altLang="it-IT"/>
          </a:p>
        </p:txBody>
      </p:sp>
    </p:spTree>
    <p:extLst>
      <p:ext uri="{BB962C8B-B14F-4D97-AF65-F5344CB8AC3E}">
        <p14:creationId xmlns:p14="http://schemas.microsoft.com/office/powerpoint/2010/main" val="320415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6</a:t>
            </a:fld>
            <a:endParaRPr lang="it-IT" altLang="it-IT"/>
          </a:p>
        </p:txBody>
      </p:sp>
    </p:spTree>
    <p:extLst>
      <p:ext uri="{BB962C8B-B14F-4D97-AF65-F5344CB8AC3E}">
        <p14:creationId xmlns:p14="http://schemas.microsoft.com/office/powerpoint/2010/main" val="164778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9</a:t>
            </a:fld>
            <a:endParaRPr lang="it-IT" altLang="it-IT"/>
          </a:p>
        </p:txBody>
      </p:sp>
    </p:spTree>
    <p:extLst>
      <p:ext uri="{BB962C8B-B14F-4D97-AF65-F5344CB8AC3E}">
        <p14:creationId xmlns:p14="http://schemas.microsoft.com/office/powerpoint/2010/main" val="259745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p:cNvSpPr>
            <a:spLocks noGrp="1" noRot="1" noChangeAspect="1" noTextEdit="1"/>
          </p:cNvSpPr>
          <p:nvPr>
            <p:ph type="sldImg"/>
          </p:nvPr>
        </p:nvSpPr>
        <p:spPr>
          <a:ln/>
        </p:spPr>
      </p:sp>
      <p:sp>
        <p:nvSpPr>
          <p:cNvPr id="819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19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F5AFA2AF-DE58-48FC-8214-D011ACCD3594}" type="slidenum">
              <a:rPr lang="it-IT" altLang="it-IT"/>
              <a:pPr>
                <a:spcBef>
                  <a:spcPct val="0"/>
                </a:spcBef>
              </a:pPr>
              <a:t>10</a:t>
            </a:fld>
            <a:endParaRPr lang="it-IT" altLang="it-IT"/>
          </a:p>
        </p:txBody>
      </p:sp>
    </p:spTree>
    <p:extLst>
      <p:ext uri="{BB962C8B-B14F-4D97-AF65-F5344CB8AC3E}">
        <p14:creationId xmlns:p14="http://schemas.microsoft.com/office/powerpoint/2010/main" val="177544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p:cNvSpPr>
            <a:spLocks noGrp="1" noRot="1" noChangeAspect="1" noTextEdit="1"/>
          </p:cNvSpPr>
          <p:nvPr>
            <p:ph type="sldImg"/>
          </p:nvPr>
        </p:nvSpPr>
        <p:spPr>
          <a:ln/>
        </p:spPr>
      </p:sp>
      <p:sp>
        <p:nvSpPr>
          <p:cNvPr id="102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24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28" indent="-285702">
              <a:spcBef>
                <a:spcPct val="30000"/>
              </a:spcBef>
              <a:defRPr sz="1200">
                <a:solidFill>
                  <a:schemeClr val="tx1"/>
                </a:solidFill>
                <a:latin typeface="Arial" charset="0"/>
              </a:defRPr>
            </a:lvl2pPr>
            <a:lvl3pPr marL="1142814" indent="-228562">
              <a:spcBef>
                <a:spcPct val="30000"/>
              </a:spcBef>
              <a:defRPr sz="1200">
                <a:solidFill>
                  <a:schemeClr val="tx1"/>
                </a:solidFill>
                <a:latin typeface="Arial" charset="0"/>
              </a:defRPr>
            </a:lvl3pPr>
            <a:lvl4pPr marL="1599940" indent="-228562">
              <a:spcBef>
                <a:spcPct val="30000"/>
              </a:spcBef>
              <a:defRPr sz="1200">
                <a:solidFill>
                  <a:schemeClr val="tx1"/>
                </a:solidFill>
                <a:latin typeface="Arial" charset="0"/>
              </a:defRPr>
            </a:lvl4pPr>
            <a:lvl5pPr marL="2057065" indent="-228562">
              <a:spcBef>
                <a:spcPct val="30000"/>
              </a:spcBef>
              <a:defRPr sz="1200">
                <a:solidFill>
                  <a:schemeClr val="tx1"/>
                </a:solidFill>
                <a:latin typeface="Arial" charset="0"/>
              </a:defRPr>
            </a:lvl5pPr>
            <a:lvl6pPr marL="2514191" indent="-228562" eaLnBrk="0" fontAlgn="base" hangingPunct="0">
              <a:spcBef>
                <a:spcPct val="30000"/>
              </a:spcBef>
              <a:spcAft>
                <a:spcPct val="0"/>
              </a:spcAft>
              <a:defRPr sz="1200">
                <a:solidFill>
                  <a:schemeClr val="tx1"/>
                </a:solidFill>
                <a:latin typeface="Arial" charset="0"/>
              </a:defRPr>
            </a:lvl6pPr>
            <a:lvl7pPr marL="2971318" indent="-228562" eaLnBrk="0" fontAlgn="base" hangingPunct="0">
              <a:spcBef>
                <a:spcPct val="30000"/>
              </a:spcBef>
              <a:spcAft>
                <a:spcPct val="0"/>
              </a:spcAft>
              <a:defRPr sz="1200">
                <a:solidFill>
                  <a:schemeClr val="tx1"/>
                </a:solidFill>
                <a:latin typeface="Arial" charset="0"/>
              </a:defRPr>
            </a:lvl7pPr>
            <a:lvl8pPr marL="3428443" indent="-228562" eaLnBrk="0" fontAlgn="base" hangingPunct="0">
              <a:spcBef>
                <a:spcPct val="30000"/>
              </a:spcBef>
              <a:spcAft>
                <a:spcPct val="0"/>
              </a:spcAft>
              <a:defRPr sz="1200">
                <a:solidFill>
                  <a:schemeClr val="tx1"/>
                </a:solidFill>
                <a:latin typeface="Arial" charset="0"/>
              </a:defRPr>
            </a:lvl8pPr>
            <a:lvl9pPr marL="3885568" indent="-228562" eaLnBrk="0" fontAlgn="base" hangingPunct="0">
              <a:spcBef>
                <a:spcPct val="30000"/>
              </a:spcBef>
              <a:spcAft>
                <a:spcPct val="0"/>
              </a:spcAft>
              <a:defRPr sz="1200">
                <a:solidFill>
                  <a:schemeClr val="tx1"/>
                </a:solidFill>
                <a:latin typeface="Arial" charset="0"/>
              </a:defRPr>
            </a:lvl9pPr>
          </a:lstStyle>
          <a:p>
            <a:pPr>
              <a:spcBef>
                <a:spcPct val="0"/>
              </a:spcBef>
            </a:pPr>
            <a:fld id="{B27EF08A-0E7B-4AA2-8D7D-52A1ED9F2549}" type="slidenum">
              <a:rPr lang="it-IT" altLang="it-IT">
                <a:solidFill>
                  <a:prstClr val="black"/>
                </a:solidFill>
              </a:rPr>
              <a:pPr>
                <a:spcBef>
                  <a:spcPct val="0"/>
                </a:spcBef>
              </a:pPr>
              <a:t>12</a:t>
            </a:fld>
            <a:endParaRPr lang="it-IT" altLang="it-IT">
              <a:solidFill>
                <a:prstClr val="black"/>
              </a:solidFill>
            </a:endParaRPr>
          </a:p>
        </p:txBody>
      </p:sp>
    </p:spTree>
    <p:extLst>
      <p:ext uri="{BB962C8B-B14F-4D97-AF65-F5344CB8AC3E}">
        <p14:creationId xmlns:p14="http://schemas.microsoft.com/office/powerpoint/2010/main" val="203312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p:cNvSpPr>
            <a:spLocks noGrp="1" noRot="1" noChangeAspect="1" noTextEdit="1"/>
          </p:cNvSpPr>
          <p:nvPr>
            <p:ph type="sldImg"/>
          </p:nvPr>
        </p:nvSpPr>
        <p:spPr>
          <a:ln/>
        </p:spPr>
      </p:sp>
      <p:sp>
        <p:nvSpPr>
          <p:cNvPr id="1433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
        <p:nvSpPr>
          <p:cNvPr id="1434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889" indent="-285726">
              <a:spcBef>
                <a:spcPct val="30000"/>
              </a:spcBef>
              <a:defRPr sz="1200">
                <a:solidFill>
                  <a:schemeClr val="tx1"/>
                </a:solidFill>
                <a:latin typeface="Arial" charset="0"/>
              </a:defRPr>
            </a:lvl2pPr>
            <a:lvl3pPr marL="1142907" indent="-228581">
              <a:spcBef>
                <a:spcPct val="30000"/>
              </a:spcBef>
              <a:defRPr sz="1200">
                <a:solidFill>
                  <a:schemeClr val="tx1"/>
                </a:solidFill>
                <a:latin typeface="Arial" charset="0"/>
              </a:defRPr>
            </a:lvl3pPr>
            <a:lvl4pPr marL="1600070" indent="-228581">
              <a:spcBef>
                <a:spcPct val="30000"/>
              </a:spcBef>
              <a:defRPr sz="1200">
                <a:solidFill>
                  <a:schemeClr val="tx1"/>
                </a:solidFill>
                <a:latin typeface="Arial" charset="0"/>
              </a:defRPr>
            </a:lvl4pPr>
            <a:lvl5pPr marL="2057232" indent="-228581">
              <a:spcBef>
                <a:spcPct val="30000"/>
              </a:spcBef>
              <a:defRPr sz="1200">
                <a:solidFill>
                  <a:schemeClr val="tx1"/>
                </a:solidFill>
                <a:latin typeface="Arial" charset="0"/>
              </a:defRPr>
            </a:lvl5pPr>
            <a:lvl6pPr marL="2514395" indent="-228581" eaLnBrk="0" fontAlgn="base" hangingPunct="0">
              <a:spcBef>
                <a:spcPct val="30000"/>
              </a:spcBef>
              <a:spcAft>
                <a:spcPct val="0"/>
              </a:spcAft>
              <a:defRPr sz="1200">
                <a:solidFill>
                  <a:schemeClr val="tx1"/>
                </a:solidFill>
                <a:latin typeface="Arial" charset="0"/>
              </a:defRPr>
            </a:lvl6pPr>
            <a:lvl7pPr marL="2971559" indent="-228581" eaLnBrk="0" fontAlgn="base" hangingPunct="0">
              <a:spcBef>
                <a:spcPct val="30000"/>
              </a:spcBef>
              <a:spcAft>
                <a:spcPct val="0"/>
              </a:spcAft>
              <a:defRPr sz="1200">
                <a:solidFill>
                  <a:schemeClr val="tx1"/>
                </a:solidFill>
                <a:latin typeface="Arial" charset="0"/>
              </a:defRPr>
            </a:lvl7pPr>
            <a:lvl8pPr marL="3428722" indent="-228581" eaLnBrk="0" fontAlgn="base" hangingPunct="0">
              <a:spcBef>
                <a:spcPct val="30000"/>
              </a:spcBef>
              <a:spcAft>
                <a:spcPct val="0"/>
              </a:spcAft>
              <a:defRPr sz="1200">
                <a:solidFill>
                  <a:schemeClr val="tx1"/>
                </a:solidFill>
                <a:latin typeface="Arial" charset="0"/>
              </a:defRPr>
            </a:lvl8pPr>
            <a:lvl9pPr marL="3885884" indent="-228581" eaLnBrk="0" fontAlgn="base" hangingPunct="0">
              <a:spcBef>
                <a:spcPct val="30000"/>
              </a:spcBef>
              <a:spcAft>
                <a:spcPct val="0"/>
              </a:spcAft>
              <a:defRPr sz="1200">
                <a:solidFill>
                  <a:schemeClr val="tx1"/>
                </a:solidFill>
                <a:latin typeface="Arial" charset="0"/>
              </a:defRPr>
            </a:lvl9pPr>
          </a:lstStyle>
          <a:p>
            <a:pPr>
              <a:spcBef>
                <a:spcPct val="0"/>
              </a:spcBef>
            </a:pPr>
            <a:fld id="{155A4DF1-5C04-4C8B-875C-8B2E84B3399B}" type="slidenum">
              <a:rPr lang="it-IT" altLang="it-IT"/>
              <a:pPr>
                <a:spcBef>
                  <a:spcPct val="0"/>
                </a:spcBef>
              </a:pPr>
              <a:t>13</a:t>
            </a:fld>
            <a:endParaRPr lang="it-IT" altLang="it-IT"/>
          </a:p>
        </p:txBody>
      </p:sp>
    </p:spTree>
    <p:extLst>
      <p:ext uri="{BB962C8B-B14F-4D97-AF65-F5344CB8AC3E}">
        <p14:creationId xmlns:p14="http://schemas.microsoft.com/office/powerpoint/2010/main" val="295919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a:xfrm>
            <a:off x="457200" y="6356350"/>
            <a:ext cx="2133600" cy="365125"/>
          </a:xfrm>
        </p:spPr>
        <p:txBody>
          <a:bodyPr/>
          <a:lstStyle/>
          <a:p>
            <a:fld id="{4C22C435-637F-4D97-86D3-18E59B81755D}" type="datetimeFigureOut">
              <a:rPr lang="en-US" smtClean="0"/>
              <a:pPr/>
              <a:t>11/8/2018</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a:xfrm>
            <a:off x="6553200" y="6356350"/>
            <a:ext cx="2133600" cy="365125"/>
          </a:xfrm>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3602105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361191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206148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sldNum" sz="quarter" idx="10"/>
          </p:nvPr>
        </p:nvSpPr>
        <p:spPr>
          <a:ln/>
        </p:spPr>
        <p:txBody>
          <a:bodyPr/>
          <a:lstStyle>
            <a:lvl1pPr>
              <a:defRPr/>
            </a:lvl1pPr>
          </a:lstStyle>
          <a:p>
            <a:fld id="{DEFE66CD-053A-4189-8D69-98FE2F6787F5}" type="slidenum">
              <a:rPr lang="it-IT" altLang="it-IT"/>
              <a:pPr/>
              <a:t>‹N›</a:t>
            </a:fld>
            <a:endParaRPr lang="it-IT" altLang="it-IT"/>
          </a:p>
        </p:txBody>
      </p:sp>
    </p:spTree>
    <p:extLst>
      <p:ext uri="{BB962C8B-B14F-4D97-AF65-F5344CB8AC3E}">
        <p14:creationId xmlns:p14="http://schemas.microsoft.com/office/powerpoint/2010/main" val="99059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3568" y="0"/>
            <a:ext cx="8460432" cy="548664"/>
          </a:xfrm>
        </p:spPr>
        <p:txBody>
          <a:bodyPr>
            <a:normAutofit/>
          </a:bodyPr>
          <a:lstStyle>
            <a:lvl1pPr algn="l">
              <a:defRPr sz="2000" b="1"/>
            </a:lvl1pPr>
          </a:lstStyle>
          <a:p>
            <a:r>
              <a:rPr lang="it-IT" dirty="0"/>
              <a:t>FARE CLIC PER MODIFICARE LO STILE DEL TITOLO</a:t>
            </a:r>
            <a:endParaRPr lang="en-US" dirty="0"/>
          </a:p>
        </p:txBody>
      </p:sp>
      <p:sp>
        <p:nvSpPr>
          <p:cNvPr id="6" name="Segnaposto numero diapositiva 5"/>
          <p:cNvSpPr>
            <a:spLocks noGrp="1"/>
          </p:cNvSpPr>
          <p:nvPr>
            <p:ph type="sldNum" sz="quarter" idx="12"/>
          </p:nvPr>
        </p:nvSpPr>
        <p:spPr>
          <a:xfrm>
            <a:off x="3865240" y="6400799"/>
            <a:ext cx="2133600" cy="365125"/>
          </a:xfrm>
        </p:spPr>
        <p:txBody>
          <a:bodyPr/>
          <a:lstStyle>
            <a:lvl1pPr algn="ctr">
              <a:defRPr/>
            </a:lvl1pPr>
          </a:lstStyle>
          <a:p>
            <a:fld id="{E5FD66B3-8B45-4610-96C8-347675079FAB}" type="slidenum">
              <a:rPr lang="en-US" smtClean="0"/>
              <a:pPr/>
              <a:t>‹N›</a:t>
            </a:fld>
            <a:endParaRPr lang="en-US" dirty="0"/>
          </a:p>
        </p:txBody>
      </p:sp>
      <p:cxnSp>
        <p:nvCxnSpPr>
          <p:cNvPr id="7" name="Connettore 1 38">
            <a:extLst>
              <a:ext uri="{FF2B5EF4-FFF2-40B4-BE49-F238E27FC236}">
                <a16:creationId xmlns:a16="http://schemas.microsoft.com/office/drawing/2014/main" xmlns="" id="{C256ADB3-0F48-44D5-855B-D68D31A6C547}"/>
              </a:ext>
            </a:extLst>
          </p:cNvPr>
          <p:cNvCxnSpPr>
            <a:cxnSpLocks/>
          </p:cNvCxnSpPr>
          <p:nvPr userDrawn="1"/>
        </p:nvCxnSpPr>
        <p:spPr>
          <a:xfrm>
            <a:off x="683568" y="548680"/>
            <a:ext cx="8460432" cy="0"/>
          </a:xfrm>
          <a:prstGeom prst="line">
            <a:avLst/>
          </a:prstGeom>
          <a:ln w="12700"/>
        </p:spPr>
        <p:style>
          <a:lnRef idx="1">
            <a:schemeClr val="dk1"/>
          </a:lnRef>
          <a:fillRef idx="0">
            <a:schemeClr val="dk1"/>
          </a:fillRef>
          <a:effectRef idx="0">
            <a:schemeClr val="dk1"/>
          </a:effectRef>
          <a:fontRef idx="minor">
            <a:schemeClr val="tx1"/>
          </a:fontRef>
        </p:style>
      </p:cxnSp>
      <p:pic>
        <p:nvPicPr>
          <p:cNvPr id="8" name="Picture 2" descr="C:\Users\Paolo\Pictures\Loghi\Logo 90 San Giorgio del Porto\Logo 90 San Giorgio del Porto\Logo 90 SGdP ORZ.png">
            <a:extLst>
              <a:ext uri="{FF2B5EF4-FFF2-40B4-BE49-F238E27FC236}">
                <a16:creationId xmlns:a16="http://schemas.microsoft.com/office/drawing/2014/main" xmlns="" id="{A485BEE4-C437-4954-A48B-6E0016C3941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2" y="6259660"/>
            <a:ext cx="1779072" cy="409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aolo\Pictures\Loghi\Logo 90 San Giorgio del Porto\Logo 90 San Giorgio del Porto\Logo 90 SGdP ORZ.png">
            <a:extLst>
              <a:ext uri="{FF2B5EF4-FFF2-40B4-BE49-F238E27FC236}">
                <a16:creationId xmlns:a16="http://schemas.microsoft.com/office/drawing/2014/main" xmlns="" id="{1F0332CE-E213-4413-BBDF-13DEC43C471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8294" t="39390" r="69418" b="50000"/>
          <a:stretch/>
        </p:blipFill>
        <p:spPr bwMode="auto">
          <a:xfrm>
            <a:off x="0" y="0"/>
            <a:ext cx="6835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aolo\Desktop\Immagini Sea Trade\1500x1000 mm_5.jpg">
            <a:extLst>
              <a:ext uri="{FF2B5EF4-FFF2-40B4-BE49-F238E27FC236}">
                <a16:creationId xmlns:a16="http://schemas.microsoft.com/office/drawing/2014/main" xmlns="" id="{1942EBB7-DDDB-42E4-8B8C-A529A4DA460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602" b="6918"/>
          <a:stretch/>
        </p:blipFill>
        <p:spPr bwMode="auto">
          <a:xfrm>
            <a:off x="7740352" y="6198166"/>
            <a:ext cx="1088008" cy="5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8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146532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1191797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412010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132436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231359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2364994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C22C435-637F-4D97-86D3-18E59B81755D}" type="datetimeFigureOut">
              <a:rPr lang="en-US" smtClean="0"/>
              <a:pPr/>
              <a:t>11/8/2018</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199114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2C435-637F-4D97-86D3-18E59B81755D}" type="datetimeFigureOut">
              <a:rPr lang="en-US" smtClean="0"/>
              <a:pPr/>
              <a:t>11/8/2018</a:t>
            </a:fld>
            <a:endParaRPr lang="en-US"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66B3-8B45-4610-96C8-347675079FAB}" type="slidenum">
              <a:rPr lang="en-US" smtClean="0"/>
              <a:pPr/>
              <a:t>‹N›</a:t>
            </a:fld>
            <a:endParaRPr lang="en-US" dirty="0"/>
          </a:p>
        </p:txBody>
      </p:sp>
    </p:spTree>
    <p:extLst>
      <p:ext uri="{BB962C8B-B14F-4D97-AF65-F5344CB8AC3E}">
        <p14:creationId xmlns:p14="http://schemas.microsoft.com/office/powerpoint/2010/main" val="1812848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00A2528B-0527-4419-A621-C02EFDD3B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653136"/>
          </a:xfrm>
          <a:prstGeom prst="rect">
            <a:avLst/>
          </a:prstGeom>
        </p:spPr>
      </p:pic>
      <p:sp>
        <p:nvSpPr>
          <p:cNvPr id="7" name="CasellaDiTesto 6"/>
          <p:cNvSpPr txBox="1"/>
          <p:nvPr/>
        </p:nvSpPr>
        <p:spPr>
          <a:xfrm>
            <a:off x="0" y="4653136"/>
            <a:ext cx="9144000" cy="2185214"/>
          </a:xfrm>
          <a:prstGeom prst="rect">
            <a:avLst/>
          </a:prstGeom>
          <a:noFill/>
        </p:spPr>
        <p:txBody>
          <a:bodyPr wrap="square" rtlCol="0">
            <a:spAutoFit/>
          </a:bodyPr>
          <a:lstStyle/>
          <a:p>
            <a:pPr algn="ctr"/>
            <a:r>
              <a:rPr lang="en-US" sz="2800" i="1" dirty="0">
                <a:latin typeface="+mj-lt"/>
              </a:rPr>
              <a:t>LA DEMOLIZIONE NAVALE CONTROLLATA</a:t>
            </a:r>
          </a:p>
          <a:p>
            <a:pPr algn="ctr"/>
            <a:endParaRPr lang="en-US" sz="1200" i="1" dirty="0">
              <a:latin typeface="+mj-lt"/>
            </a:endParaRPr>
          </a:p>
          <a:p>
            <a:pPr algn="ctr"/>
            <a:r>
              <a:rPr lang="en-US" sz="2800" dirty="0">
                <a:latin typeface="+mj-lt"/>
              </a:rPr>
              <a:t>Concordia Recycling Project</a:t>
            </a:r>
          </a:p>
          <a:p>
            <a:pPr algn="ctr"/>
            <a:endParaRPr lang="en-US" sz="800" dirty="0">
              <a:latin typeface="+mj-lt"/>
            </a:endParaRPr>
          </a:p>
          <a:p>
            <a:pPr algn="ctr"/>
            <a:endParaRPr lang="en-US" sz="800" dirty="0">
              <a:latin typeface="+mj-lt"/>
            </a:endParaRPr>
          </a:p>
          <a:p>
            <a:pPr algn="ctr"/>
            <a:endParaRPr lang="en-US" sz="800" dirty="0">
              <a:latin typeface="+mj-lt"/>
            </a:endParaRPr>
          </a:p>
          <a:p>
            <a:pPr algn="ctr"/>
            <a:endParaRPr lang="en-US" sz="800" dirty="0">
              <a:latin typeface="+mj-lt"/>
            </a:endParaRPr>
          </a:p>
          <a:p>
            <a:pPr algn="r"/>
            <a:r>
              <a:rPr lang="en-US" dirty="0">
                <a:latin typeface="+mj-lt"/>
              </a:rPr>
              <a:t>Valerio Mulas</a:t>
            </a:r>
          </a:p>
          <a:p>
            <a:pPr algn="r"/>
            <a:r>
              <a:rPr lang="en-US" dirty="0">
                <a:latin typeface="+mj-lt"/>
              </a:rPr>
              <a:t>Genova, 8 </a:t>
            </a:r>
            <a:r>
              <a:rPr lang="en-US" dirty="0" err="1">
                <a:latin typeface="+mj-lt"/>
              </a:rPr>
              <a:t>Novembre</a:t>
            </a:r>
            <a:r>
              <a:rPr lang="en-US" dirty="0">
                <a:latin typeface="+mj-lt"/>
              </a:rPr>
              <a:t> 2018</a:t>
            </a:r>
          </a:p>
        </p:txBody>
      </p:sp>
      <p:pic>
        <p:nvPicPr>
          <p:cNvPr id="15" name="Picture 2" descr="C:\Users\Paolo\Desktop\Immagini Sea Trade\1500x1000 mm_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2" b="6918"/>
          <a:stretch/>
        </p:blipFill>
        <p:spPr bwMode="auto">
          <a:xfrm>
            <a:off x="179512" y="6198167"/>
            <a:ext cx="1088008" cy="523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Paolo\Pictures\Loghi\Logo 90 San Giorgio del Porto\Logo 90 San Giorgio del Porto\Logo 90 SGdP ORZ.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9812" y="6021288"/>
            <a:ext cx="3384375" cy="77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93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normAutofit/>
          </a:bodyPr>
          <a:lstStyle/>
          <a:p>
            <a:pPr algn="l"/>
            <a:r>
              <a:rPr lang="it-IT" altLang="it-IT" sz="2000" b="1" dirty="0">
                <a:solidFill>
                  <a:schemeClr val="tx1"/>
                </a:solidFill>
                <a:latin typeface="+mn-lt"/>
              </a:rPr>
              <a:t>2. RIFERIMENTI NORMATIVI</a:t>
            </a:r>
            <a:endParaRPr lang="en-US" altLang="it-IT" sz="2000" b="1" dirty="0">
              <a:solidFill>
                <a:schemeClr val="tx1"/>
              </a:solidFill>
              <a:latin typeface="+mn-lt"/>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10</a:t>
            </a:fld>
            <a:endParaRPr lang="it-IT" altLang="it-IT" dirty="0">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Le date del Regolamento (UE) N. 1257/2013 </a:t>
            </a:r>
            <a:endParaRPr lang="it-IT" altLang="it-IT" sz="2000" kern="0" dirty="0">
              <a:solidFill>
                <a:srgbClr val="C00000"/>
              </a:solidFill>
              <a:latin typeface="Calibri" panose="020F0502020204030204" pitchFamily="34" charset="0"/>
            </a:endParaRPr>
          </a:p>
        </p:txBody>
      </p:sp>
      <p:sp>
        <p:nvSpPr>
          <p:cNvPr id="5" name="Rectangle 5"/>
          <p:cNvSpPr txBox="1">
            <a:spLocks noChangeArrowheads="1"/>
          </p:cNvSpPr>
          <p:nvPr/>
        </p:nvSpPr>
        <p:spPr bwMode="auto">
          <a:xfrm>
            <a:off x="791841" y="1268760"/>
            <a:ext cx="8352159"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rgbClr val="C00000"/>
              </a:buClr>
              <a:defRPr/>
            </a:pPr>
            <a:endParaRPr lang="it-IT" kern="0" dirty="0">
              <a:solidFill>
                <a:schemeClr val="tx1"/>
              </a:solidFill>
            </a:endParaRPr>
          </a:p>
          <a:p>
            <a:pPr>
              <a:buClr>
                <a:srgbClr val="C00000"/>
              </a:buClr>
              <a:defRPr/>
            </a:pPr>
            <a:r>
              <a:rPr lang="it-IT" kern="0" dirty="0">
                <a:solidFill>
                  <a:schemeClr val="tx1"/>
                </a:solidFill>
              </a:rPr>
              <a:t>Entrata in vigore: </a:t>
            </a:r>
            <a:r>
              <a:rPr lang="it-IT" b="1" kern="0" dirty="0">
                <a:solidFill>
                  <a:schemeClr val="tx1"/>
                </a:solidFill>
              </a:rPr>
              <a:t>30.12.2013</a:t>
            </a:r>
          </a:p>
          <a:p>
            <a:pPr>
              <a:buClr>
                <a:srgbClr val="C00000"/>
              </a:buClr>
              <a:defRPr/>
            </a:pPr>
            <a:endParaRPr lang="it-IT" kern="0" dirty="0">
              <a:solidFill>
                <a:schemeClr val="tx1"/>
              </a:solidFill>
            </a:endParaRPr>
          </a:p>
          <a:p>
            <a:pPr>
              <a:buClr>
                <a:srgbClr val="C00000"/>
              </a:buClr>
              <a:defRPr/>
            </a:pPr>
            <a:r>
              <a:rPr lang="it-IT" kern="0" dirty="0">
                <a:solidFill>
                  <a:schemeClr val="tx1"/>
                </a:solidFill>
              </a:rPr>
              <a:t>Applicazione: non prima del </a:t>
            </a:r>
            <a:r>
              <a:rPr lang="it-IT" b="1" kern="0" dirty="0">
                <a:solidFill>
                  <a:schemeClr val="tx1"/>
                </a:solidFill>
              </a:rPr>
              <a:t>30.12.201</a:t>
            </a:r>
            <a:r>
              <a:rPr lang="it-IT" kern="0" dirty="0">
                <a:solidFill>
                  <a:schemeClr val="tx1"/>
                </a:solidFill>
              </a:rPr>
              <a:t>5 o 6 mesi dalla data in cui il volume annuo massimo combinato di riciclaggio delle navi degli impianti di riciclaggio delle navi iscritti nell’elenco europeo rappresenta almeno 2,5 milioni di tonnellate di dislocamento a vuoto (LDT). </a:t>
            </a:r>
            <a:r>
              <a:rPr lang="it-IT" b="1" kern="0" dirty="0">
                <a:solidFill>
                  <a:schemeClr val="tx1"/>
                </a:solidFill>
              </a:rPr>
              <a:t>In ogni caso non oltre il 30.12.2018. </a:t>
            </a:r>
            <a:r>
              <a:rPr lang="it-IT" b="1" kern="0" dirty="0">
                <a:solidFill>
                  <a:srgbClr val="C00000"/>
                </a:solidFill>
              </a:rPr>
              <a:t>(!!!!!!)</a:t>
            </a:r>
            <a:endParaRPr lang="it-IT" b="1" kern="0" dirty="0">
              <a:solidFill>
                <a:schemeClr val="tx1"/>
              </a:solidFill>
            </a:endParaRPr>
          </a:p>
          <a:p>
            <a:pPr>
              <a:buClr>
                <a:srgbClr val="C00000"/>
              </a:buClr>
              <a:defRPr/>
            </a:pPr>
            <a:endParaRPr lang="it-IT" kern="0" dirty="0">
              <a:solidFill>
                <a:schemeClr val="tx1"/>
              </a:solidFill>
            </a:endParaRPr>
          </a:p>
          <a:p>
            <a:pPr>
              <a:buClr>
                <a:srgbClr val="C00000"/>
              </a:buClr>
              <a:defRPr/>
            </a:pPr>
            <a:r>
              <a:rPr lang="it-IT" kern="0" dirty="0">
                <a:solidFill>
                  <a:schemeClr val="tx1"/>
                </a:solidFill>
              </a:rPr>
              <a:t>Elenco europeo delle SRF: entro il </a:t>
            </a:r>
            <a:r>
              <a:rPr lang="it-IT" b="1" kern="0" dirty="0">
                <a:solidFill>
                  <a:schemeClr val="tx1"/>
                </a:solidFill>
              </a:rPr>
              <a:t>31.12.2016 </a:t>
            </a:r>
            <a:r>
              <a:rPr lang="it-IT" b="1" kern="0" dirty="0">
                <a:solidFill>
                  <a:srgbClr val="C00000"/>
                </a:solidFill>
              </a:rPr>
              <a:t>(!!!!!)</a:t>
            </a:r>
          </a:p>
          <a:p>
            <a:pPr>
              <a:buClr>
                <a:srgbClr val="C00000"/>
              </a:buClr>
              <a:defRPr/>
            </a:pPr>
            <a:endParaRPr lang="it-IT" kern="0" dirty="0">
              <a:solidFill>
                <a:schemeClr val="tx1"/>
              </a:solidFill>
            </a:endParaRPr>
          </a:p>
          <a:p>
            <a:pPr>
              <a:buClr>
                <a:srgbClr val="C00000"/>
              </a:buClr>
              <a:defRPr/>
            </a:pPr>
            <a:r>
              <a:rPr lang="it-IT" kern="0" dirty="0">
                <a:solidFill>
                  <a:schemeClr val="tx1"/>
                </a:solidFill>
              </a:rPr>
              <a:t>Obbligo IHM: dal </a:t>
            </a:r>
            <a:r>
              <a:rPr lang="it-IT" b="1" kern="0" dirty="0">
                <a:solidFill>
                  <a:schemeClr val="tx1"/>
                </a:solidFill>
              </a:rPr>
              <a:t>30.12.2015</a:t>
            </a:r>
            <a:r>
              <a:rPr lang="it-IT" kern="0" dirty="0">
                <a:solidFill>
                  <a:schemeClr val="tx1"/>
                </a:solidFill>
              </a:rPr>
              <a:t> per le nuove navi, tempo fino al </a:t>
            </a:r>
            <a:r>
              <a:rPr lang="it-IT" b="1" kern="0" dirty="0">
                <a:solidFill>
                  <a:schemeClr val="tx1"/>
                </a:solidFill>
              </a:rPr>
              <a:t>30.12.2020</a:t>
            </a:r>
            <a:r>
              <a:rPr lang="it-IT" kern="0" dirty="0">
                <a:solidFill>
                  <a:schemeClr val="tx1"/>
                </a:solidFill>
              </a:rPr>
              <a:t> per quelle esistenti, appena disponibile l’elenco delle SRF per quelle da demolire</a:t>
            </a:r>
          </a:p>
          <a:p>
            <a:pPr>
              <a:buClr>
                <a:srgbClr val="C00000"/>
              </a:buClr>
              <a:defRPr/>
            </a:pPr>
            <a:endParaRPr lang="it-IT" kern="0" dirty="0">
              <a:solidFill>
                <a:schemeClr val="tx1"/>
              </a:solidFill>
            </a:endParaRPr>
          </a:p>
          <a:p>
            <a:pPr lvl="1">
              <a:buClr>
                <a:srgbClr val="C00000"/>
              </a:buClr>
              <a:buFont typeface="Courier New" panose="02070309020205020404" pitchFamily="49" charset="0"/>
              <a:buChar char="o"/>
              <a:defRPr/>
            </a:pPr>
            <a:endParaRPr lang="it-IT" sz="1200" kern="0" dirty="0">
              <a:solidFill>
                <a:schemeClr val="tx1"/>
              </a:solidFill>
            </a:endParaRPr>
          </a:p>
        </p:txBody>
      </p:sp>
    </p:spTree>
    <p:extLst>
      <p:ext uri="{BB962C8B-B14F-4D97-AF65-F5344CB8AC3E}">
        <p14:creationId xmlns:p14="http://schemas.microsoft.com/office/powerpoint/2010/main" val="102534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03B2A11-66D7-4D42-983A-8D419398E690}"/>
              </a:ext>
            </a:extLst>
          </p:cNvPr>
          <p:cNvSpPr>
            <a:spLocks noGrp="1"/>
          </p:cNvSpPr>
          <p:nvPr>
            <p:ph type="title"/>
          </p:nvPr>
        </p:nvSpPr>
        <p:spPr>
          <a:xfrm>
            <a:off x="683568" y="0"/>
            <a:ext cx="8460432" cy="548664"/>
          </a:xfrm>
        </p:spPr>
        <p:txBody>
          <a:bodyPr/>
          <a:lstStyle/>
          <a:p>
            <a:r>
              <a:rPr lang="it-IT" dirty="0"/>
              <a:t>CONTENUTI</a:t>
            </a:r>
          </a:p>
        </p:txBody>
      </p:sp>
      <p:sp>
        <p:nvSpPr>
          <p:cNvPr id="5" name="Rectangle 3">
            <a:extLst>
              <a:ext uri="{FF2B5EF4-FFF2-40B4-BE49-F238E27FC236}">
                <a16:creationId xmlns:a16="http://schemas.microsoft.com/office/drawing/2014/main" xmlns="" id="{DA2F6472-1CA2-461A-9D96-C499B97DF5C6}"/>
              </a:ext>
            </a:extLst>
          </p:cNvPr>
          <p:cNvSpPr txBox="1">
            <a:spLocks noChangeArrowheads="1"/>
          </p:cNvSpPr>
          <p:nvPr/>
        </p:nvSpPr>
        <p:spPr bwMode="auto">
          <a:xfrm>
            <a:off x="683568" y="980728"/>
            <a:ext cx="846043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42900" indent="-342900" eaLnBrk="1" hangingPunct="1">
              <a:buClr>
                <a:srgbClr val="C00000"/>
              </a:buClr>
              <a:buFont typeface="+mj-lt"/>
              <a:buAutoNum type="arabicPeriod"/>
              <a:defRPr/>
            </a:pPr>
            <a:r>
              <a:rPr lang="en-US" altLang="it-IT" sz="2000" b="1" kern="0" dirty="0">
                <a:solidFill>
                  <a:schemeClr val="tx1"/>
                </a:solidFill>
                <a:latin typeface="Calibri" panose="020F0502020204030204" pitchFamily="34" charset="0"/>
              </a:rPr>
              <a:t>INTRODUZIONE</a:t>
            </a:r>
          </a:p>
          <a:p>
            <a:pPr marL="342900" indent="-342900" eaLnBrk="1" hangingPunct="1">
              <a:buClr>
                <a:srgbClr val="C00000"/>
              </a:buClr>
              <a:buFont typeface="+mj-lt"/>
              <a:buAutoNum type="arabicPeriod"/>
              <a:defRPr/>
            </a:pPr>
            <a:endParaRPr lang="en-US" altLang="it-IT" sz="2000" b="1"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RIFERIMENTI NORMATIVI</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CONCORDIA RECYCLING PROJECT</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INQUADRAMENTO AUTORIZZATIVO </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SCHEMA CONTRATTUALE</a:t>
            </a:r>
            <a:endParaRPr lang="en-US" altLang="it-IT" sz="2000" kern="0" dirty="0">
              <a:solidFill>
                <a:schemeClr val="bg1">
                  <a:lumMod val="65000"/>
                </a:schemeClr>
              </a:solidFill>
              <a:latin typeface="Calibri" panose="020F0502020204030204" pitchFamily="34" charset="0"/>
            </a:endParaRP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CONCLUSIONI</a:t>
            </a:r>
          </a:p>
        </p:txBody>
      </p:sp>
    </p:spTree>
    <p:extLst>
      <p:ext uri="{BB962C8B-B14F-4D97-AF65-F5344CB8AC3E}">
        <p14:creationId xmlns:p14="http://schemas.microsoft.com/office/powerpoint/2010/main" val="355414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altLang="it-IT" b="1" dirty="0">
                <a:solidFill>
                  <a:schemeClr val="tx1"/>
                </a:solidFill>
              </a:rPr>
              <a:t>3. CONCORDIA RECYCLING PROJECT</a:t>
            </a:r>
            <a:endParaRPr lang="en-US" altLang="it-IT" b="1" dirty="0">
              <a:solidFill>
                <a:schemeClr val="tx1"/>
              </a:solidFill>
            </a:endParaRPr>
          </a:p>
        </p:txBody>
      </p:sp>
      <p:sp>
        <p:nvSpPr>
          <p:cNvPr id="9219"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055AA107-42BC-4376-A667-8349F56E0498}" type="slidenum">
              <a:rPr lang="it-IT" altLang="it-IT">
                <a:solidFill>
                  <a:srgbClr val="000000"/>
                </a:solidFill>
              </a:rPr>
              <a:pPr>
                <a:spcBef>
                  <a:spcPct val="0"/>
                </a:spcBef>
                <a:buClrTx/>
                <a:buFontTx/>
                <a:buNone/>
              </a:pPr>
              <a:t>12</a:t>
            </a:fld>
            <a:endParaRPr lang="it-IT" altLang="it-IT">
              <a:solidFill>
                <a:srgbClr val="000000"/>
              </a:solidFill>
            </a:endParaRPr>
          </a:p>
        </p:txBody>
      </p:sp>
      <p:sp>
        <p:nvSpPr>
          <p:cNvPr id="8" name="Rettangolo 7"/>
          <p:cNvSpPr/>
          <p:nvPr/>
        </p:nvSpPr>
        <p:spPr>
          <a:xfrm>
            <a:off x="18000" y="3054102"/>
            <a:ext cx="4646359" cy="28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latin typeface="Calibri" panose="020F0502020204030204" pitchFamily="34" charset="0"/>
                <a:cs typeface="Calibri" panose="020F0502020204030204" pitchFamily="34" charset="0"/>
              </a:rPr>
              <a:t>17 PONTI DA DEMOLIRE</a:t>
            </a:r>
          </a:p>
          <a:p>
            <a:pPr algn="ctr"/>
            <a:endParaRPr lang="en-US" sz="1600" b="1" dirty="0">
              <a:solidFill>
                <a:srgbClr val="C00000"/>
              </a:solidFill>
              <a:latin typeface="Calibri" panose="020F0502020204030204" pitchFamily="34" charset="0"/>
            </a:endParaRPr>
          </a:p>
          <a:p>
            <a:pPr algn="ctr"/>
            <a:r>
              <a:rPr lang="en-US" sz="2000" b="1" dirty="0">
                <a:solidFill>
                  <a:srgbClr val="C00000"/>
                </a:solidFill>
                <a:latin typeface="Calibri" panose="020F0502020204030204" pitchFamily="34" charset="0"/>
              </a:rPr>
              <a:t>65.000 ton di MATERIALI di cui circa 84%  </a:t>
            </a:r>
            <a:r>
              <a:rPr lang="en-US" sz="2000" b="1" dirty="0" err="1">
                <a:solidFill>
                  <a:srgbClr val="C00000"/>
                </a:solidFill>
                <a:latin typeface="Calibri" panose="020F0502020204030204" pitchFamily="34" charset="0"/>
              </a:rPr>
              <a:t>inviati</a:t>
            </a:r>
            <a:r>
              <a:rPr lang="en-US" sz="2000" b="1" dirty="0">
                <a:solidFill>
                  <a:srgbClr val="C00000"/>
                </a:solidFill>
                <a:latin typeface="Calibri" panose="020F0502020204030204" pitchFamily="34" charset="0"/>
              </a:rPr>
              <a:t> a </a:t>
            </a:r>
            <a:r>
              <a:rPr lang="en-US" sz="2000" b="1" dirty="0" err="1">
                <a:solidFill>
                  <a:srgbClr val="C00000"/>
                </a:solidFill>
                <a:latin typeface="Calibri" panose="020F0502020204030204" pitchFamily="34" charset="0"/>
              </a:rPr>
              <a:t>recupero</a:t>
            </a:r>
            <a:r>
              <a:rPr lang="en-US" sz="2000" b="1" dirty="0">
                <a:solidFill>
                  <a:srgbClr val="C00000"/>
                </a:solidFill>
                <a:latin typeface="Calibri" panose="020F0502020204030204" pitchFamily="34" charset="0"/>
              </a:rPr>
              <a:t> </a:t>
            </a:r>
          </a:p>
          <a:p>
            <a:pPr algn="ctr"/>
            <a:endParaRPr lang="en-US" sz="1600" b="1" dirty="0">
              <a:solidFill>
                <a:srgbClr val="C00000"/>
              </a:solidFill>
              <a:latin typeface="Calibri" panose="020F0502020204030204" pitchFamily="34" charset="0"/>
            </a:endParaRPr>
          </a:p>
          <a:p>
            <a:pPr algn="ctr"/>
            <a:r>
              <a:rPr lang="en-US" sz="2000" b="1" dirty="0">
                <a:solidFill>
                  <a:srgbClr val="C00000"/>
                </a:solidFill>
                <a:latin typeface="Calibri" panose="020F0502020204030204" pitchFamily="34" charset="0"/>
              </a:rPr>
              <a:t>OLTRE 150 TECNICI COINVOLTI</a:t>
            </a:r>
          </a:p>
          <a:p>
            <a:pPr algn="ctr"/>
            <a:r>
              <a:rPr lang="en-US" sz="2000" b="1" dirty="0">
                <a:solidFill>
                  <a:srgbClr val="C00000"/>
                </a:solidFill>
                <a:latin typeface="Calibri" panose="020F0502020204030204" pitchFamily="34" charset="0"/>
              </a:rPr>
              <a:t>(PICCO DI 350 TRA TECNICI E OPERAI)</a:t>
            </a:r>
          </a:p>
        </p:txBody>
      </p:sp>
      <p:pic>
        <p:nvPicPr>
          <p:cNvPr id="11"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8000" y="1127676"/>
            <a:ext cx="9108000" cy="193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683568" y="755129"/>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Font typeface="Wingdings" pitchFamily="2" charset="2"/>
              <a:buNone/>
              <a:defRPr/>
            </a:pPr>
            <a:r>
              <a:rPr lang="it-IT" altLang="it-IT" b="1" kern="0" dirty="0">
                <a:solidFill>
                  <a:srgbClr val="C00000"/>
                </a:solidFill>
                <a:latin typeface="Calibri" panose="020F0502020204030204" pitchFamily="34" charset="0"/>
              </a:rPr>
              <a:t>IL PRIMO GRANDE E COMPLESSO PROGETTO DI RICICLAGGIO NAVALE IN ITALIA E IN EU</a:t>
            </a:r>
            <a:endParaRPr lang="it-IT" altLang="it-IT" kern="0" dirty="0">
              <a:solidFill>
                <a:srgbClr val="C00000"/>
              </a:solidFill>
              <a:latin typeface="Calibri" panose="020F050202020403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0015" y="3076252"/>
            <a:ext cx="437213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09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
          <p:cNvSpPr>
            <a:spLocks noGrp="1"/>
          </p:cNvSpPr>
          <p:nvPr>
            <p:ph type="title"/>
          </p:nvPr>
        </p:nvSpPr>
        <p:spPr/>
        <p:txBody>
          <a:bodyPr/>
          <a:lstStyle/>
          <a:p>
            <a:r>
              <a:rPr lang="it-IT" altLang="it-IT" dirty="0"/>
              <a:t>3</a:t>
            </a:r>
            <a:r>
              <a:rPr lang="it-IT" altLang="it-IT" b="1" dirty="0">
                <a:solidFill>
                  <a:schemeClr val="tx1"/>
                </a:solidFill>
              </a:rPr>
              <a:t>. CONCORDIA RECYCLING PROJECT</a:t>
            </a:r>
            <a:endParaRPr lang="en-US" altLang="it-IT" b="1" dirty="0">
              <a:solidFill>
                <a:schemeClr val="tx1"/>
              </a:solidFill>
            </a:endParaRPr>
          </a:p>
        </p:txBody>
      </p:sp>
      <p:sp>
        <p:nvSpPr>
          <p:cNvPr id="133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5A26E688-CE80-4F47-89E0-D65358C34B0F}" type="slidenum">
              <a:rPr lang="it-IT" altLang="it-IT">
                <a:solidFill>
                  <a:schemeClr val="tx1"/>
                </a:solidFill>
              </a:rPr>
              <a:pPr>
                <a:spcBef>
                  <a:spcPct val="0"/>
                </a:spcBef>
                <a:buClrTx/>
                <a:buFontTx/>
                <a:buNone/>
              </a:pPr>
              <a:t>13</a:t>
            </a:fld>
            <a:endParaRPr lang="it-IT" altLang="it-IT">
              <a:solidFill>
                <a:schemeClr val="tx1"/>
              </a:solidFill>
            </a:endParaRPr>
          </a:p>
        </p:txBody>
      </p:sp>
      <p:sp>
        <p:nvSpPr>
          <p:cNvPr id="14" name="Rectangle 3"/>
          <p:cNvSpPr txBox="1">
            <a:spLocks noChangeArrowheads="1"/>
          </p:cNvSpPr>
          <p:nvPr/>
        </p:nvSpPr>
        <p:spPr bwMode="auto">
          <a:xfrm>
            <a:off x="683568" y="83666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FASI OPERATIVE  –  PORTO DI GENOVA</a:t>
            </a:r>
          </a:p>
        </p:txBody>
      </p:sp>
      <p:grpSp>
        <p:nvGrpSpPr>
          <p:cNvPr id="15" name="Gruppo 14"/>
          <p:cNvGrpSpPr/>
          <p:nvPr/>
        </p:nvGrpSpPr>
        <p:grpSpPr>
          <a:xfrm>
            <a:off x="1115193" y="1759477"/>
            <a:ext cx="7561263" cy="3333750"/>
            <a:chOff x="755650" y="1175370"/>
            <a:chExt cx="7561263" cy="3333750"/>
          </a:xfrm>
        </p:grpSpPr>
        <p:pic>
          <p:nvPicPr>
            <p:cNvPr id="19" name="Immagin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175370"/>
              <a:ext cx="7561263" cy="3333750"/>
            </a:xfrm>
            <a:prstGeom prst="roundRect">
              <a:avLst>
                <a:gd name="adj" fmla="val 8594"/>
              </a:avLst>
            </a:prstGeom>
            <a:solidFill>
              <a:srgbClr val="FFFFFF">
                <a:shade val="85000"/>
              </a:srgbClr>
            </a:solidFill>
            <a:ln w="9525">
              <a:solidFill>
                <a:srgbClr val="000000"/>
              </a:solidFill>
              <a:miter lim="800000"/>
              <a:headEnd/>
              <a:tailEnd/>
            </a:ln>
            <a:effectLst/>
            <a:extLst/>
          </p:spPr>
        </p:pic>
        <p:sp>
          <p:nvSpPr>
            <p:cNvPr id="20" name="Oval 4"/>
            <p:cNvSpPr>
              <a:spLocks noChangeArrowheads="1"/>
            </p:cNvSpPr>
            <p:nvPr/>
          </p:nvSpPr>
          <p:spPr bwMode="auto">
            <a:xfrm rot="1189303">
              <a:off x="1810753" y="2126792"/>
              <a:ext cx="612000" cy="864000"/>
            </a:xfrm>
            <a:prstGeom prst="ellipse">
              <a:avLst/>
            </a:prstGeom>
            <a:noFill/>
            <a:ln w="38100">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21" name="Oval 5"/>
            <p:cNvSpPr>
              <a:spLocks noChangeArrowheads="1"/>
            </p:cNvSpPr>
            <p:nvPr/>
          </p:nvSpPr>
          <p:spPr bwMode="auto">
            <a:xfrm rot="20645685">
              <a:off x="7263273" y="3136969"/>
              <a:ext cx="756000" cy="828000"/>
            </a:xfrm>
            <a:prstGeom prst="ellipse">
              <a:avLst/>
            </a:prstGeom>
            <a:noFill/>
            <a:ln w="38100">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grpSp>
      <p:sp>
        <p:nvSpPr>
          <p:cNvPr id="22" name="Rectangle 3"/>
          <p:cNvSpPr txBox="1">
            <a:spLocks noChangeArrowheads="1"/>
          </p:cNvSpPr>
          <p:nvPr/>
        </p:nvSpPr>
        <p:spPr bwMode="auto">
          <a:xfrm>
            <a:off x="827583" y="5172089"/>
            <a:ext cx="7056785" cy="106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61950" lvl="1" indent="0" eaLnBrk="1" hangingPunct="1">
              <a:spcAft>
                <a:spcPts val="200"/>
              </a:spcAft>
              <a:buNone/>
              <a:defRPr/>
            </a:pPr>
            <a:r>
              <a:rPr lang="it-IT" altLang="it-IT" sz="1800" kern="0" dirty="0">
                <a:latin typeface="Calibri" panose="020F0502020204030204" pitchFamily="34" charset="0"/>
              </a:rPr>
              <a:t>Porto di Prà-Voltri: Banchina VI Modulo VTE e Diga Foranea – </a:t>
            </a:r>
            <a:r>
              <a:rPr lang="it-IT" altLang="it-IT" sz="1800" b="1" kern="0" dirty="0">
                <a:latin typeface="Calibri" panose="020F0502020204030204" pitchFamily="34" charset="0"/>
              </a:rPr>
              <a:t>FASE 1</a:t>
            </a:r>
            <a:endParaRPr lang="it-IT" altLang="it-IT" sz="1800" kern="0" dirty="0">
              <a:latin typeface="Calibri" panose="020F0502020204030204" pitchFamily="34" charset="0"/>
            </a:endParaRPr>
          </a:p>
          <a:p>
            <a:pPr marL="361950" lvl="1" indent="0" eaLnBrk="1" hangingPunct="1">
              <a:buNone/>
              <a:defRPr/>
            </a:pPr>
            <a:r>
              <a:rPr lang="it-IT" altLang="it-IT" sz="1800" kern="0" dirty="0">
                <a:latin typeface="Calibri" panose="020F0502020204030204" pitchFamily="34" charset="0"/>
              </a:rPr>
              <a:t>Porto di Genova: Molo Ex </a:t>
            </a:r>
            <a:r>
              <a:rPr lang="it-IT" altLang="it-IT" sz="1800" kern="0" dirty="0" err="1">
                <a:latin typeface="Calibri" panose="020F0502020204030204" pitchFamily="34" charset="0"/>
              </a:rPr>
              <a:t>Superbacino</a:t>
            </a:r>
            <a:r>
              <a:rPr lang="it-IT" altLang="it-IT" sz="1800" kern="0" dirty="0">
                <a:latin typeface="Calibri" panose="020F0502020204030204" pitchFamily="34" charset="0"/>
              </a:rPr>
              <a:t> – </a:t>
            </a:r>
            <a:r>
              <a:rPr lang="it-IT" altLang="it-IT" sz="1800" b="1" kern="0" dirty="0">
                <a:latin typeface="Calibri" panose="020F0502020204030204" pitchFamily="34" charset="0"/>
              </a:rPr>
              <a:t>FASI 2 e 3</a:t>
            </a:r>
          </a:p>
          <a:p>
            <a:pPr marL="361950" lvl="1" indent="0" eaLnBrk="1" hangingPunct="1">
              <a:buNone/>
              <a:defRPr/>
            </a:pPr>
            <a:r>
              <a:rPr lang="it-IT" altLang="it-IT" sz="1800" kern="0" dirty="0">
                <a:latin typeface="Calibri" panose="020F0502020204030204" pitchFamily="34" charset="0"/>
              </a:rPr>
              <a:t>Porto di Genova: Bacino di carenaggio n.4 – </a:t>
            </a:r>
            <a:r>
              <a:rPr lang="it-IT" altLang="it-IT" sz="1800" b="1" kern="0" dirty="0">
                <a:latin typeface="Calibri" panose="020F0502020204030204" pitchFamily="34" charset="0"/>
              </a:rPr>
              <a:t>FASE 4</a:t>
            </a:r>
          </a:p>
        </p:txBody>
      </p:sp>
      <p:cxnSp>
        <p:nvCxnSpPr>
          <p:cNvPr id="23" name="Connettore 4 22"/>
          <p:cNvCxnSpPr>
            <a:stCxn id="20" idx="4"/>
            <a:endCxn id="26" idx="1"/>
          </p:cNvCxnSpPr>
          <p:nvPr/>
        </p:nvCxnSpPr>
        <p:spPr>
          <a:xfrm rot="5400000">
            <a:off x="823589" y="3847360"/>
            <a:ext cx="1804275" cy="1208162"/>
          </a:xfrm>
          <a:prstGeom prst="bentConnector4">
            <a:avLst>
              <a:gd name="adj1" fmla="val 45253"/>
              <a:gd name="adj2" fmla="val 118921"/>
            </a:avLst>
          </a:prstGeom>
          <a:ln w="19050">
            <a:solidFill>
              <a:srgbClr val="FF996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Rettangolo arrotondato 23"/>
          <p:cNvSpPr/>
          <p:nvPr/>
        </p:nvSpPr>
        <p:spPr>
          <a:xfrm>
            <a:off x="1121645" y="5540176"/>
            <a:ext cx="6804000" cy="684737"/>
          </a:xfrm>
          <a:prstGeom prst="roundRect">
            <a:avLst>
              <a:gd name="adj" fmla="val 8694"/>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4 24"/>
          <p:cNvCxnSpPr>
            <a:stCxn id="21" idx="4"/>
            <a:endCxn id="24" idx="3"/>
          </p:cNvCxnSpPr>
          <p:nvPr/>
        </p:nvCxnSpPr>
        <p:spPr>
          <a:xfrm rot="5400000">
            <a:off x="7345300" y="5113573"/>
            <a:ext cx="1349318" cy="188627"/>
          </a:xfrm>
          <a:prstGeom prst="bentConnector2">
            <a:avLst/>
          </a:prstGeom>
          <a:ln w="19050">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Rettangolo arrotondato 25"/>
          <p:cNvSpPr/>
          <p:nvPr/>
        </p:nvSpPr>
        <p:spPr>
          <a:xfrm>
            <a:off x="1121645" y="5207886"/>
            <a:ext cx="6803667" cy="291386"/>
          </a:xfrm>
          <a:prstGeom prst="round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6" name="Gruppo 15">
            <a:extLst>
              <a:ext uri="{FF2B5EF4-FFF2-40B4-BE49-F238E27FC236}">
                <a16:creationId xmlns:a16="http://schemas.microsoft.com/office/drawing/2014/main" xmlns="" id="{E0A1F1ED-9548-438F-87E3-61A4D476F02B}"/>
              </a:ext>
            </a:extLst>
          </p:cNvPr>
          <p:cNvGrpSpPr/>
          <p:nvPr/>
        </p:nvGrpSpPr>
        <p:grpSpPr>
          <a:xfrm>
            <a:off x="1152192" y="1256745"/>
            <a:ext cx="7460256" cy="1020127"/>
            <a:chOff x="799835" y="1089140"/>
            <a:chExt cx="7460256" cy="1020127"/>
          </a:xfrm>
        </p:grpSpPr>
        <p:sp>
          <p:nvSpPr>
            <p:cNvPr id="17" name="Pentagono 15">
              <a:extLst>
                <a:ext uri="{FF2B5EF4-FFF2-40B4-BE49-F238E27FC236}">
                  <a16:creationId xmlns:a16="http://schemas.microsoft.com/office/drawing/2014/main" xmlns="" id="{7A315094-6540-4138-9FBD-5395947AA5D2}"/>
                </a:ext>
              </a:extLst>
            </p:cNvPr>
            <p:cNvSpPr>
              <a:spLocks noChangeAspect="1"/>
            </p:cNvSpPr>
            <p:nvPr/>
          </p:nvSpPr>
          <p:spPr>
            <a:xfrm>
              <a:off x="2678490" y="1089142"/>
              <a:ext cx="1775465" cy="1020125"/>
            </a:xfrm>
            <a:prstGeom prst="homePlate">
              <a:avLst/>
            </a:prstGeom>
            <a:solidFill>
              <a:srgbClr val="92D05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it-IT" sz="1200" b="1" dirty="0">
                  <a:solidFill>
                    <a:schemeClr val="tx1"/>
                  </a:solidFill>
                  <a:latin typeface="Calibri" panose="020F0502020204030204" pitchFamily="34" charset="0"/>
                </a:rPr>
                <a:t>FASE 2   </a:t>
              </a:r>
            </a:p>
            <a:p>
              <a:pPr eaLnBrk="1" fontAlgn="auto" hangingPunct="1">
                <a:spcBef>
                  <a:spcPts val="0"/>
                </a:spcBef>
                <a:spcAft>
                  <a:spcPts val="0"/>
                </a:spcAft>
                <a:defRPr/>
              </a:pPr>
              <a:r>
                <a:rPr lang="it-IT" sz="1200" b="1" dirty="0">
                  <a:solidFill>
                    <a:schemeClr val="tx1"/>
                  </a:solidFill>
                  <a:latin typeface="Calibri" panose="020F0502020204030204" pitchFamily="34" charset="0"/>
                </a:rPr>
                <a:t>Trasferimento al </a:t>
              </a:r>
            </a:p>
            <a:p>
              <a:pPr eaLnBrk="1" fontAlgn="auto" hangingPunct="1">
                <a:spcBef>
                  <a:spcPts val="0"/>
                </a:spcBef>
                <a:spcAft>
                  <a:spcPts val="0"/>
                </a:spcAft>
                <a:defRPr/>
              </a:pPr>
              <a:r>
                <a:rPr lang="it-IT" sz="1200" b="1" dirty="0">
                  <a:solidFill>
                    <a:schemeClr val="tx1"/>
                  </a:solidFill>
                  <a:latin typeface="Calibri" panose="020F0502020204030204" pitchFamily="34" charset="0"/>
                </a:rPr>
                <a:t>Molo Ex </a:t>
              </a:r>
              <a:r>
                <a:rPr lang="it-IT" sz="1200" b="1" dirty="0" err="1">
                  <a:solidFill>
                    <a:schemeClr val="tx1"/>
                  </a:solidFill>
                  <a:latin typeface="Calibri" panose="020F0502020204030204" pitchFamily="34" charset="0"/>
                </a:rPr>
                <a:t>Superbacino</a:t>
              </a:r>
              <a:r>
                <a:rPr lang="it-IT" sz="1200" b="1" dirty="0">
                  <a:solidFill>
                    <a:schemeClr val="tx1"/>
                  </a:solidFill>
                  <a:latin typeface="Calibri" panose="020F0502020204030204" pitchFamily="34" charset="0"/>
                </a:rPr>
                <a:t> </a:t>
              </a:r>
            </a:p>
            <a:p>
              <a:pPr eaLnBrk="1" fontAlgn="auto" hangingPunct="1">
                <a:spcBef>
                  <a:spcPts val="0"/>
                </a:spcBef>
                <a:spcAft>
                  <a:spcPts val="0"/>
                </a:spcAft>
                <a:defRPr/>
              </a:pPr>
              <a:r>
                <a:rPr lang="it-IT" sz="1200" b="1" dirty="0">
                  <a:solidFill>
                    <a:schemeClr val="tx1"/>
                  </a:solidFill>
                  <a:latin typeface="Calibri" panose="020F0502020204030204" pitchFamily="34" charset="0"/>
                </a:rPr>
                <a:t>e smantellamento </a:t>
              </a:r>
            </a:p>
          </p:txBody>
        </p:sp>
        <p:sp>
          <p:nvSpPr>
            <p:cNvPr id="27" name="Pentagono 16">
              <a:extLst>
                <a:ext uri="{FF2B5EF4-FFF2-40B4-BE49-F238E27FC236}">
                  <a16:creationId xmlns:a16="http://schemas.microsoft.com/office/drawing/2014/main" xmlns="" id="{39D9CB4F-BBBD-43D8-818B-5FF2450A5BF9}"/>
                </a:ext>
              </a:extLst>
            </p:cNvPr>
            <p:cNvSpPr>
              <a:spLocks noChangeAspect="1"/>
            </p:cNvSpPr>
            <p:nvPr/>
          </p:nvSpPr>
          <p:spPr>
            <a:xfrm>
              <a:off x="4604419" y="1089141"/>
              <a:ext cx="1775464" cy="1020125"/>
            </a:xfrm>
            <a:prstGeom prst="homePlate">
              <a:avLst/>
            </a:prstGeom>
            <a:solidFill>
              <a:srgbClr val="92D05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it-IT" sz="1200" b="1" dirty="0">
                  <a:solidFill>
                    <a:schemeClr val="tx1"/>
                  </a:solidFill>
                  <a:latin typeface="Calibri" panose="020F0502020204030204" pitchFamily="34" charset="0"/>
                </a:rPr>
                <a:t>FASE 3   </a:t>
              </a:r>
            </a:p>
            <a:p>
              <a:pPr eaLnBrk="1" fontAlgn="auto" hangingPunct="1">
                <a:spcBef>
                  <a:spcPts val="0"/>
                </a:spcBef>
                <a:spcAft>
                  <a:spcPts val="0"/>
                </a:spcAft>
                <a:defRPr/>
              </a:pPr>
              <a:r>
                <a:rPr lang="it-IT" sz="1200" b="1" dirty="0">
                  <a:solidFill>
                    <a:schemeClr val="tx1"/>
                  </a:solidFill>
                  <a:latin typeface="Calibri" panose="020F0502020204030204" pitchFamily="34" charset="0"/>
                </a:rPr>
                <a:t>Attività preparatorie per ingresso in </a:t>
              </a:r>
            </a:p>
            <a:p>
              <a:pPr eaLnBrk="1" fontAlgn="auto" hangingPunct="1">
                <a:spcBef>
                  <a:spcPts val="0"/>
                </a:spcBef>
                <a:spcAft>
                  <a:spcPts val="0"/>
                </a:spcAft>
                <a:defRPr/>
              </a:pPr>
              <a:r>
                <a:rPr lang="it-IT" sz="1200" b="1" dirty="0">
                  <a:solidFill>
                    <a:schemeClr val="tx1"/>
                  </a:solidFill>
                  <a:latin typeface="Calibri" panose="020F0502020204030204" pitchFamily="34" charset="0"/>
                </a:rPr>
                <a:t>Bacino n.4 </a:t>
              </a:r>
            </a:p>
          </p:txBody>
        </p:sp>
        <p:sp>
          <p:nvSpPr>
            <p:cNvPr id="28" name="Pentagono 26">
              <a:extLst>
                <a:ext uri="{FF2B5EF4-FFF2-40B4-BE49-F238E27FC236}">
                  <a16:creationId xmlns:a16="http://schemas.microsoft.com/office/drawing/2014/main" xmlns="" id="{DD039016-4394-439D-8EC4-240F9EF03DD7}"/>
                </a:ext>
              </a:extLst>
            </p:cNvPr>
            <p:cNvSpPr>
              <a:spLocks noChangeAspect="1"/>
            </p:cNvSpPr>
            <p:nvPr/>
          </p:nvSpPr>
          <p:spPr>
            <a:xfrm>
              <a:off x="6484627" y="1089141"/>
              <a:ext cx="1775464" cy="1020125"/>
            </a:xfrm>
            <a:prstGeom prst="homePlate">
              <a:avLst/>
            </a:prstGeom>
            <a:solidFill>
              <a:srgbClr val="92D05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it-IT" sz="1200" b="1" dirty="0">
                  <a:solidFill>
                    <a:schemeClr val="tx1"/>
                  </a:solidFill>
                  <a:latin typeface="Calibri" panose="020F0502020204030204" pitchFamily="34" charset="0"/>
                </a:rPr>
                <a:t>FASE 4   </a:t>
              </a:r>
            </a:p>
            <a:p>
              <a:pPr algn="just"/>
              <a:r>
                <a:rPr lang="it-IT" sz="1200" b="1" dirty="0">
                  <a:solidFill>
                    <a:schemeClr val="tx1"/>
                  </a:solidFill>
                  <a:latin typeface="Calibri" panose="020F0502020204030204" pitchFamily="34" charset="0"/>
                </a:rPr>
                <a:t>Smantellamento finale nel Bacino n.4</a:t>
              </a:r>
            </a:p>
          </p:txBody>
        </p:sp>
        <p:sp>
          <p:nvSpPr>
            <p:cNvPr id="29" name="Pentagono 33">
              <a:extLst>
                <a:ext uri="{FF2B5EF4-FFF2-40B4-BE49-F238E27FC236}">
                  <a16:creationId xmlns:a16="http://schemas.microsoft.com/office/drawing/2014/main" xmlns="" id="{5F1B8B95-AD7F-44E0-B648-3B0619775E52}"/>
                </a:ext>
              </a:extLst>
            </p:cNvPr>
            <p:cNvSpPr>
              <a:spLocks/>
            </p:cNvSpPr>
            <p:nvPr/>
          </p:nvSpPr>
          <p:spPr>
            <a:xfrm>
              <a:off x="799835" y="1089140"/>
              <a:ext cx="1775464" cy="1020125"/>
            </a:xfrm>
            <a:prstGeom prst="homePlate">
              <a:avLst/>
            </a:prstGeom>
            <a:solidFill>
              <a:srgbClr val="92D050"/>
            </a:solid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pPr>
              <a:r>
                <a:rPr lang="it-IT" sz="1200" b="1" dirty="0">
                  <a:solidFill>
                    <a:schemeClr val="tx1"/>
                  </a:solidFill>
                  <a:latin typeface="Calibri" panose="020F0502020204030204" pitchFamily="34" charset="0"/>
                </a:rPr>
                <a:t>FASE 1   </a:t>
              </a:r>
            </a:p>
            <a:p>
              <a:pPr eaLnBrk="1" fontAlgn="auto" hangingPunct="1">
                <a:spcBef>
                  <a:spcPts val="0"/>
                </a:spcBef>
                <a:spcAft>
                  <a:spcPts val="0"/>
                </a:spcAft>
              </a:pPr>
              <a:r>
                <a:rPr lang="it-IT" sz="1200" b="1" dirty="0">
                  <a:solidFill>
                    <a:schemeClr val="tx1"/>
                  </a:solidFill>
                  <a:latin typeface="Calibri" panose="020F0502020204030204" pitchFamily="34" charset="0"/>
                </a:rPr>
                <a:t>Ricezione del Relitto </a:t>
              </a:r>
            </a:p>
            <a:p>
              <a:pPr eaLnBrk="1" fontAlgn="auto" hangingPunct="1">
                <a:spcBef>
                  <a:spcPts val="0"/>
                </a:spcBef>
                <a:spcAft>
                  <a:spcPts val="0"/>
                </a:spcAft>
              </a:pPr>
              <a:r>
                <a:rPr lang="it-IT" sz="1200" b="1" dirty="0">
                  <a:solidFill>
                    <a:schemeClr val="tx1"/>
                  </a:solidFill>
                  <a:latin typeface="Calibri" panose="020F0502020204030204" pitchFamily="34" charset="0"/>
                </a:rPr>
                <a:t>a Prà-Voltri ed alleggerimento </a:t>
              </a:r>
            </a:p>
          </p:txBody>
        </p:sp>
      </p:grpSp>
    </p:spTree>
    <p:extLst>
      <p:ext uri="{BB962C8B-B14F-4D97-AF65-F5344CB8AC3E}">
        <p14:creationId xmlns:p14="http://schemas.microsoft.com/office/powerpoint/2010/main" val="3350956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altLang="it-IT" dirty="0"/>
              <a:t>3. CONCORDIA RECYCLING PROJECT</a:t>
            </a:r>
            <a:endParaRPr lang="en-US" altLang="it-IT" b="1" dirty="0">
              <a:solidFill>
                <a:schemeClr val="tx1"/>
              </a:solidFill>
            </a:endParaRPr>
          </a:p>
        </p:txBody>
      </p:sp>
      <p:sp>
        <p:nvSpPr>
          <p:cNvPr id="16387"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C9E348EA-18EA-4A27-A7DF-191A741CF431}" type="slidenum">
              <a:rPr lang="it-IT" altLang="it-IT">
                <a:solidFill>
                  <a:schemeClr val="tx1"/>
                </a:solidFill>
              </a:rPr>
              <a:pPr>
                <a:spcBef>
                  <a:spcPct val="0"/>
                </a:spcBef>
                <a:buClrTx/>
                <a:buFontTx/>
                <a:buNone/>
              </a:pPr>
              <a:t>14</a:t>
            </a:fld>
            <a:endParaRPr lang="it-IT" altLang="it-IT">
              <a:solidFill>
                <a:schemeClr val="tx1"/>
              </a:solidFill>
            </a:endParaRPr>
          </a:p>
        </p:txBody>
      </p:sp>
      <p:sp>
        <p:nvSpPr>
          <p:cNvPr id="5" name="Rectangle 3"/>
          <p:cNvSpPr txBox="1">
            <a:spLocks noChangeArrowheads="1"/>
          </p:cNvSpPr>
          <p:nvPr/>
        </p:nvSpPr>
        <p:spPr bwMode="auto">
          <a:xfrm>
            <a:off x="683568" y="1628800"/>
            <a:ext cx="804133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180000" lvl="1" indent="0" eaLnBrk="1" hangingPunct="1">
              <a:buClr>
                <a:schemeClr val="bg1">
                  <a:lumMod val="75000"/>
                </a:schemeClr>
              </a:buClr>
              <a:buNone/>
              <a:defRPr/>
            </a:pPr>
            <a:r>
              <a:rPr lang="it-IT" altLang="it-IT" sz="1800" kern="0" dirty="0">
                <a:solidFill>
                  <a:srgbClr val="C00000"/>
                </a:solidFill>
                <a:latin typeface="Calibri" panose="020F0502020204030204" pitchFamily="34" charset="0"/>
                <a:cs typeface="Calibri" panose="020F0502020204030204" pitchFamily="34" charset="0"/>
              </a:rPr>
              <a:t>27/07/2014: ARRIVO NAVE A GENOVA</a:t>
            </a:r>
          </a:p>
          <a:p>
            <a:pPr marL="180000" lvl="1" indent="0" eaLnBrk="1" hangingPunct="1">
              <a:buClr>
                <a:schemeClr val="bg1">
                  <a:lumMod val="75000"/>
                </a:schemeClr>
              </a:buClr>
              <a:buNone/>
              <a:defRPr/>
            </a:pPr>
            <a:r>
              <a:rPr lang="it-IT" altLang="it-IT" sz="1800" kern="0" dirty="0">
                <a:solidFill>
                  <a:srgbClr val="C00000"/>
                </a:solidFill>
                <a:latin typeface="Calibri" panose="020F0502020204030204" pitchFamily="34" charset="0"/>
                <a:cs typeface="Calibri" panose="020F0502020204030204" pitchFamily="34" charset="0"/>
              </a:rPr>
              <a:t>30/09/2014: AUTORIZZAZIONE AD AVVIARE LE OPERAZIONI DI RICICLAGGIO</a:t>
            </a:r>
          </a:p>
          <a:p>
            <a:pPr marL="180000" lvl="1" indent="0" eaLnBrk="1" hangingPunct="1">
              <a:buClr>
                <a:schemeClr val="bg1">
                  <a:lumMod val="75000"/>
                </a:schemeClr>
              </a:buClr>
              <a:buNone/>
              <a:defRPr/>
            </a:pPr>
            <a:endParaRPr lang="it-IT" altLang="it-IT" sz="1800" kern="0" dirty="0">
              <a:solidFill>
                <a:srgbClr val="C00000"/>
              </a:solidFill>
              <a:latin typeface="Calibri" panose="020F0502020204030204" pitchFamily="34" charset="0"/>
              <a:cs typeface="Calibri" panose="020F0502020204030204" pitchFamily="34" charset="0"/>
            </a:endParaRPr>
          </a:p>
          <a:p>
            <a:pPr marL="360000" lvl="1" indent="-180000" eaLnBrk="1" hangingPunct="1">
              <a:buClr>
                <a:schemeClr val="bg1">
                  <a:lumMod val="75000"/>
                </a:schemeClr>
              </a:buClr>
              <a:defRPr/>
            </a:pPr>
            <a:r>
              <a:rPr lang="it-IT" altLang="it-IT" sz="1800" kern="0" dirty="0">
                <a:solidFill>
                  <a:schemeClr val="tx1"/>
                </a:solidFill>
                <a:latin typeface="Calibri" panose="020F0502020204030204" pitchFamily="34" charset="0"/>
                <a:cs typeface="Calibri" panose="020F0502020204030204" pitchFamily="34" charset="0"/>
              </a:rPr>
              <a:t>È consistita nella </a:t>
            </a:r>
            <a:r>
              <a:rPr lang="it-IT" altLang="it-IT" sz="1800" b="1" kern="0" dirty="0">
                <a:solidFill>
                  <a:schemeClr val="tx1"/>
                </a:solidFill>
                <a:latin typeface="Calibri" panose="020F0502020204030204" pitchFamily="34" charset="0"/>
                <a:cs typeface="Calibri" panose="020F0502020204030204" pitchFamily="34" charset="0"/>
              </a:rPr>
              <a:t>rimozione degli arredi e degli allestimenti interni </a:t>
            </a:r>
            <a:r>
              <a:rPr lang="it-IT" altLang="it-IT" sz="1800" kern="0" dirty="0">
                <a:solidFill>
                  <a:schemeClr val="tx1"/>
                </a:solidFill>
                <a:latin typeface="Calibri" panose="020F0502020204030204" pitchFamily="34" charset="0"/>
                <a:cs typeface="Calibri" panose="020F0502020204030204" pitchFamily="34" charset="0"/>
              </a:rPr>
              <a:t>al relitto nei ponti emersi</a:t>
            </a:r>
          </a:p>
          <a:p>
            <a:pPr marL="360000" lvl="1" indent="-180000" eaLnBrk="1" hangingPunct="1">
              <a:buClr>
                <a:schemeClr val="bg1">
                  <a:lumMod val="75000"/>
                </a:schemeClr>
              </a:buClr>
              <a:defRPr/>
            </a:pPr>
            <a:endParaRPr lang="it-IT" altLang="it-IT" sz="1800" kern="0" dirty="0">
              <a:solidFill>
                <a:schemeClr val="tx1"/>
              </a:solidFill>
              <a:latin typeface="Calibri" panose="020F0502020204030204" pitchFamily="34" charset="0"/>
              <a:cs typeface="Calibri" panose="020F0502020204030204" pitchFamily="34" charset="0"/>
            </a:endParaRPr>
          </a:p>
          <a:p>
            <a:pPr marL="360000" indent="-180000" eaLnBrk="1" hangingPunct="1">
              <a:buClr>
                <a:schemeClr val="bg1">
                  <a:lumMod val="75000"/>
                </a:schemeClr>
              </a:buClr>
              <a:defRPr/>
            </a:pPr>
            <a:r>
              <a:rPr lang="it-IT" altLang="it-IT" kern="0" dirty="0">
                <a:solidFill>
                  <a:schemeClr val="tx1"/>
                </a:solidFill>
                <a:latin typeface="Calibri" panose="020F0502020204030204" pitchFamily="34" charset="0"/>
                <a:cs typeface="Calibri" panose="020F0502020204030204" pitchFamily="34" charset="0"/>
              </a:rPr>
              <a:t>Obiettivo: </a:t>
            </a:r>
            <a:r>
              <a:rPr lang="it-IT" altLang="it-IT" b="1" kern="0" dirty="0">
                <a:solidFill>
                  <a:schemeClr val="tx1"/>
                </a:solidFill>
                <a:latin typeface="Calibri" panose="020F0502020204030204" pitchFamily="34" charset="0"/>
                <a:cs typeface="Calibri" panose="020F0502020204030204" pitchFamily="34" charset="0"/>
              </a:rPr>
              <a:t>riduzione del pescaggio </a:t>
            </a:r>
            <a:r>
              <a:rPr lang="it-IT" altLang="it-IT" kern="0" dirty="0">
                <a:solidFill>
                  <a:schemeClr val="tx1"/>
                </a:solidFill>
                <a:latin typeface="Calibri" panose="020F0502020204030204" pitchFamily="34" charset="0"/>
                <a:cs typeface="Calibri" panose="020F0502020204030204" pitchFamily="34" charset="0"/>
              </a:rPr>
              <a:t>per successivo trasferimento del relitto presso il Molo Ex </a:t>
            </a:r>
            <a:r>
              <a:rPr lang="it-IT" altLang="it-IT" kern="0" dirty="0" err="1">
                <a:solidFill>
                  <a:schemeClr val="tx1"/>
                </a:solidFill>
                <a:latin typeface="Calibri" panose="020F0502020204030204" pitchFamily="34" charset="0"/>
                <a:cs typeface="Calibri" panose="020F0502020204030204" pitchFamily="34" charset="0"/>
              </a:rPr>
              <a:t>Superbacino</a:t>
            </a:r>
            <a:r>
              <a:rPr lang="it-IT" altLang="it-IT" kern="0" dirty="0">
                <a:solidFill>
                  <a:schemeClr val="tx1"/>
                </a:solidFill>
                <a:latin typeface="Calibri" panose="020F0502020204030204" pitchFamily="34" charset="0"/>
                <a:cs typeface="Calibri" panose="020F0502020204030204" pitchFamily="34" charset="0"/>
              </a:rPr>
              <a:t>, per procedere con la demolizione dei ponti superiori e delle relative strutture</a:t>
            </a:r>
          </a:p>
          <a:p>
            <a:pPr marL="360000" indent="-180000" eaLnBrk="1" hangingPunct="1">
              <a:buClr>
                <a:schemeClr val="bg1">
                  <a:lumMod val="75000"/>
                </a:schemeClr>
              </a:buClr>
              <a:defRPr/>
            </a:pPr>
            <a:endParaRPr lang="it-IT" altLang="it-IT" kern="0" dirty="0">
              <a:solidFill>
                <a:schemeClr val="tx1"/>
              </a:solidFill>
              <a:latin typeface="Calibri" panose="020F0502020204030204" pitchFamily="34" charset="0"/>
              <a:cs typeface="Calibri" panose="020F0502020204030204" pitchFamily="34" charset="0"/>
            </a:endParaRPr>
          </a:p>
          <a:p>
            <a:pPr marL="360000" indent="-180000" eaLnBrk="1" hangingPunct="1">
              <a:buClr>
                <a:schemeClr val="bg1">
                  <a:lumMod val="75000"/>
                </a:schemeClr>
              </a:buClr>
              <a:defRPr/>
            </a:pPr>
            <a:r>
              <a:rPr lang="it-IT" altLang="it-IT" kern="0" dirty="0">
                <a:solidFill>
                  <a:schemeClr val="tx1"/>
                </a:solidFill>
                <a:latin typeface="Calibri" panose="020F0502020204030204" pitchFamily="34" charset="0"/>
                <a:cs typeface="Calibri" panose="020F0502020204030204" pitchFamily="34" charset="0"/>
              </a:rPr>
              <a:t>Operatori impegnati: </a:t>
            </a:r>
            <a:r>
              <a:rPr lang="it-IT" altLang="it-IT" b="1" kern="0" dirty="0">
                <a:solidFill>
                  <a:schemeClr val="tx1"/>
                </a:solidFill>
                <a:latin typeface="Calibri" panose="020F0502020204030204" pitchFamily="34" charset="0"/>
                <a:cs typeface="Calibri" panose="020F0502020204030204" pitchFamily="34" charset="0"/>
              </a:rPr>
              <a:t>fino ad un picco di circa 350</a:t>
            </a:r>
            <a:endParaRPr lang="it-IT" altLang="it-IT" sz="1600" b="1" kern="0" dirty="0">
              <a:solidFill>
                <a:schemeClr val="tx1"/>
              </a:solidFill>
            </a:endParaRPr>
          </a:p>
        </p:txBody>
      </p:sp>
      <p:sp>
        <p:nvSpPr>
          <p:cNvPr id="6" name="Rectangle 3"/>
          <p:cNvSpPr txBox="1">
            <a:spLocks noChangeArrowheads="1"/>
          </p:cNvSpPr>
          <p:nvPr/>
        </p:nvSpPr>
        <p:spPr bwMode="auto">
          <a:xfrm>
            <a:off x="683568" y="836712"/>
            <a:ext cx="8460432" cy="3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FASE 1: PORTO DI PRÀ-VOLTRI</a:t>
            </a:r>
          </a:p>
          <a:p>
            <a:pPr marL="0" indent="0" algn="ctr" eaLnBrk="1" hangingPunct="1">
              <a:buNone/>
              <a:defRPr/>
            </a:pPr>
            <a:r>
              <a:rPr lang="it-IT" altLang="it-IT" sz="2000" b="1" kern="0" dirty="0">
                <a:solidFill>
                  <a:srgbClr val="C00000"/>
                </a:solidFill>
                <a:latin typeface="Calibri" panose="020F0502020204030204" pitchFamily="34" charset="0"/>
              </a:rPr>
              <a:t>DAL 30/09/2014 AL 11/05/2015</a:t>
            </a:r>
            <a:endParaRPr lang="it-IT" altLang="it-IT" sz="2000" kern="0" dirty="0">
              <a:solidFill>
                <a:srgbClr val="C00000"/>
              </a:solidFill>
              <a:latin typeface="Calibri" panose="020F0502020204030204" pitchFamily="34" charset="0"/>
            </a:endParaRPr>
          </a:p>
        </p:txBody>
      </p:sp>
      <p:sp>
        <p:nvSpPr>
          <p:cNvPr id="8" name="Rectangle 3"/>
          <p:cNvSpPr txBox="1">
            <a:spLocks noChangeArrowheads="1"/>
          </p:cNvSpPr>
          <p:nvPr/>
        </p:nvSpPr>
        <p:spPr bwMode="auto">
          <a:xfrm>
            <a:off x="683568" y="5661248"/>
            <a:ext cx="8460432" cy="35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al 30.04.2015  sono state gestite 5.700 tonnellate di materiali </a:t>
            </a:r>
          </a:p>
        </p:txBody>
      </p:sp>
    </p:spTree>
    <p:extLst>
      <p:ext uri="{BB962C8B-B14F-4D97-AF65-F5344CB8AC3E}">
        <p14:creationId xmlns:p14="http://schemas.microsoft.com/office/powerpoint/2010/main" val="398191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altLang="it-IT" dirty="0"/>
              <a:t>3. CONCORDIA RECYCLING PROJECT</a:t>
            </a:r>
            <a:endParaRPr lang="en-US" altLang="it-IT" b="1" dirty="0">
              <a:solidFill>
                <a:schemeClr val="tx1"/>
              </a:solidFill>
            </a:endParaRPr>
          </a:p>
        </p:txBody>
      </p:sp>
      <p:sp>
        <p:nvSpPr>
          <p:cNvPr id="16387"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C9E348EA-18EA-4A27-A7DF-191A741CF431}" type="slidenum">
              <a:rPr lang="it-IT" altLang="it-IT">
                <a:solidFill>
                  <a:schemeClr val="tx1"/>
                </a:solidFill>
              </a:rPr>
              <a:pPr>
                <a:spcBef>
                  <a:spcPct val="0"/>
                </a:spcBef>
                <a:buClrTx/>
                <a:buFontTx/>
                <a:buNone/>
              </a:pPr>
              <a:t>15</a:t>
            </a:fld>
            <a:endParaRPr lang="it-IT" altLang="it-IT">
              <a:solidFill>
                <a:schemeClr val="tx1"/>
              </a:solidFill>
            </a:endParaRPr>
          </a:p>
        </p:txBody>
      </p:sp>
      <p:sp>
        <p:nvSpPr>
          <p:cNvPr id="5" name="Rectangle 3"/>
          <p:cNvSpPr txBox="1">
            <a:spLocks noChangeArrowheads="1"/>
          </p:cNvSpPr>
          <p:nvPr/>
        </p:nvSpPr>
        <p:spPr bwMode="auto">
          <a:xfrm>
            <a:off x="683568" y="1630957"/>
            <a:ext cx="4824896" cy="22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60000" lvl="1" indent="-180000" eaLnBrk="1" hangingPunct="1">
              <a:defRPr/>
            </a:pPr>
            <a:r>
              <a:rPr lang="it-IT" altLang="it-IT" sz="1800" b="1" kern="0" dirty="0">
                <a:latin typeface="Calibri" panose="020F0502020204030204" pitchFamily="34" charset="0"/>
              </a:rPr>
              <a:t>TRASFERIMENTO</a:t>
            </a:r>
            <a:r>
              <a:rPr lang="it-IT" altLang="it-IT" sz="1800" kern="0" dirty="0">
                <a:latin typeface="Calibri" panose="020F0502020204030204" pitchFamily="34" charset="0"/>
              </a:rPr>
              <a:t> del relitto dal Porto di Voltri al Porto di Genova</a:t>
            </a:r>
          </a:p>
          <a:p>
            <a:pPr marL="360000" lvl="1" indent="-180000" eaLnBrk="1" hangingPunct="1">
              <a:defRPr/>
            </a:pPr>
            <a:endParaRPr lang="it-IT" altLang="it-IT" sz="800" kern="0" dirty="0">
              <a:latin typeface="Calibri" panose="020F0502020204030204" pitchFamily="34" charset="0"/>
            </a:endParaRPr>
          </a:p>
          <a:p>
            <a:pPr marL="360000" lvl="1" indent="-180000" eaLnBrk="1" hangingPunct="1">
              <a:defRPr/>
            </a:pPr>
            <a:r>
              <a:rPr lang="it-IT" altLang="it-IT" sz="1800" kern="0" dirty="0">
                <a:latin typeface="Calibri" panose="020F0502020204030204" pitchFamily="34" charset="0"/>
              </a:rPr>
              <a:t>A</a:t>
            </a:r>
            <a:r>
              <a:rPr lang="it-IT" altLang="it-IT" sz="1800" kern="0" dirty="0">
                <a:solidFill>
                  <a:schemeClr val="tx1"/>
                </a:solidFill>
                <a:latin typeface="Calibri" panose="020F0502020204030204" pitchFamily="34" charset="0"/>
              </a:rPr>
              <a:t>ttività di </a:t>
            </a:r>
            <a:r>
              <a:rPr lang="it-IT" altLang="it-IT" sz="1800" b="1" kern="0" dirty="0">
                <a:solidFill>
                  <a:schemeClr val="tx1"/>
                </a:solidFill>
                <a:latin typeface="Calibri" panose="020F0502020204030204" pitchFamily="34" charset="0"/>
              </a:rPr>
              <a:t>STRIP OUT </a:t>
            </a:r>
            <a:r>
              <a:rPr lang="it-IT" altLang="it-IT" sz="1800" kern="0" dirty="0">
                <a:solidFill>
                  <a:schemeClr val="tx1"/>
                </a:solidFill>
                <a:latin typeface="Calibri" panose="020F0502020204030204" pitchFamily="34" charset="0"/>
              </a:rPr>
              <a:t>e smantellamento </a:t>
            </a:r>
            <a:r>
              <a:rPr lang="it-IT" altLang="it-IT" sz="1800" b="1" kern="0" dirty="0">
                <a:solidFill>
                  <a:schemeClr val="tx1"/>
                </a:solidFill>
                <a:latin typeface="Calibri" panose="020F0502020204030204" pitchFamily="34" charset="0"/>
              </a:rPr>
              <a:t>AREE TECNICHE</a:t>
            </a:r>
          </a:p>
          <a:p>
            <a:pPr marL="360000" lvl="1" indent="-180000" eaLnBrk="1" hangingPunct="1">
              <a:defRPr/>
            </a:pPr>
            <a:endParaRPr lang="it-IT" altLang="it-IT" sz="800" kern="0" dirty="0">
              <a:solidFill>
                <a:schemeClr val="tx1"/>
              </a:solidFill>
              <a:latin typeface="Calibri" panose="020F0502020204030204" pitchFamily="34" charset="0"/>
            </a:endParaRPr>
          </a:p>
          <a:p>
            <a:pPr marL="360000" lvl="1" indent="-180000" eaLnBrk="1" hangingPunct="1">
              <a:defRPr/>
            </a:pPr>
            <a:r>
              <a:rPr lang="it-IT" altLang="it-IT" sz="1800" kern="0" dirty="0">
                <a:solidFill>
                  <a:schemeClr val="tx1"/>
                </a:solidFill>
                <a:latin typeface="Calibri" panose="020F0502020204030204" pitchFamily="34" charset="0"/>
              </a:rPr>
              <a:t>Taglio </a:t>
            </a:r>
            <a:r>
              <a:rPr lang="it-IT" altLang="it-IT" sz="1800" b="1" kern="0" dirty="0">
                <a:solidFill>
                  <a:schemeClr val="tx1"/>
                </a:solidFill>
                <a:latin typeface="Calibri" panose="020F0502020204030204" pitchFamily="34" charset="0"/>
              </a:rPr>
              <a:t>PONTI SUPERIORI</a:t>
            </a:r>
            <a:r>
              <a:rPr lang="it-IT" altLang="it-IT" sz="1800" kern="0" dirty="0">
                <a:solidFill>
                  <a:schemeClr val="tx1"/>
                </a:solidFill>
                <a:latin typeface="Calibri" panose="020F0502020204030204" pitchFamily="34" charset="0"/>
              </a:rPr>
              <a:t> </a:t>
            </a:r>
            <a:r>
              <a:rPr lang="it-IT" altLang="it-IT" sz="1800" kern="0" dirty="0">
                <a:latin typeface="Calibri" panose="020F0502020204030204" pitchFamily="34" charset="0"/>
              </a:rPr>
              <a:t>(dal 14 al 3)</a:t>
            </a:r>
            <a:endParaRPr lang="it-IT" altLang="it-IT" sz="1800" kern="0" dirty="0">
              <a:solidFill>
                <a:schemeClr val="tx1"/>
              </a:solidFill>
              <a:latin typeface="Calibri" panose="020F0502020204030204" pitchFamily="34" charset="0"/>
            </a:endParaRPr>
          </a:p>
          <a:p>
            <a:pPr lvl="1" eaLnBrk="1" hangingPunct="1">
              <a:defRPr/>
            </a:pPr>
            <a:endParaRPr lang="it-IT" altLang="it-IT" b="1" kern="0" dirty="0">
              <a:solidFill>
                <a:schemeClr val="tx1"/>
              </a:solidFill>
              <a:latin typeface="Calibri" panose="020F0502020204030204" pitchFamily="34" charset="0"/>
            </a:endParaRPr>
          </a:p>
        </p:txBody>
      </p:sp>
      <p:sp>
        <p:nvSpPr>
          <p:cNvPr id="10" name="Rectangle 3"/>
          <p:cNvSpPr txBox="1">
            <a:spLocks noChangeArrowheads="1"/>
          </p:cNvSpPr>
          <p:nvPr/>
        </p:nvSpPr>
        <p:spPr bwMode="auto">
          <a:xfrm>
            <a:off x="683568" y="836712"/>
            <a:ext cx="8460432" cy="3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FASE 2: TRASFERIMENTO A GENOVA E SMANTELLAMENTO PONTI SUPERIORI</a:t>
            </a:r>
          </a:p>
          <a:p>
            <a:pPr marL="0" indent="0" algn="ctr" eaLnBrk="1" hangingPunct="1">
              <a:buNone/>
              <a:defRPr/>
            </a:pPr>
            <a:r>
              <a:rPr lang="it-IT" altLang="it-IT" sz="2000" b="1" kern="0" dirty="0">
                <a:solidFill>
                  <a:srgbClr val="C00000"/>
                </a:solidFill>
                <a:latin typeface="Calibri" panose="020F0502020204030204" pitchFamily="34" charset="0"/>
              </a:rPr>
              <a:t>DAL 11/05/2015 AL 31/08/2016</a:t>
            </a:r>
            <a:endParaRPr lang="it-IT" altLang="it-IT" sz="2000" kern="0" dirty="0">
              <a:solidFill>
                <a:srgbClr val="C00000"/>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8766" y="3748895"/>
            <a:ext cx="5246370" cy="19697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txBox="1">
            <a:spLocks noChangeArrowheads="1"/>
          </p:cNvSpPr>
          <p:nvPr/>
        </p:nvSpPr>
        <p:spPr bwMode="auto">
          <a:xfrm>
            <a:off x="683568" y="5882152"/>
            <a:ext cx="8464082" cy="35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al 30.04.2016  sono state gestite 24.900 tonnellate di materiali </a:t>
            </a:r>
          </a:p>
        </p:txBody>
      </p:sp>
      <p:pic>
        <p:nvPicPr>
          <p:cNvPr id="8" name="Picture 4" descr="C:\Users\sa066829\Desktop\CONCORDIA\FOTO\SUPERBACINO\29-25-AGO15\WP_003162.jpg"/>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24128" y="1991535"/>
            <a:ext cx="3240000" cy="223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305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p:cNvSpPr>
            <a:spLocks noGrp="1"/>
          </p:cNvSpPr>
          <p:nvPr>
            <p:ph type="title"/>
          </p:nvPr>
        </p:nvSpPr>
        <p:spPr/>
        <p:txBody>
          <a:bodyPr>
            <a:normAutofit/>
          </a:bodyPr>
          <a:lstStyle/>
          <a:p>
            <a:r>
              <a:rPr lang="it-IT" altLang="it-IT" dirty="0"/>
              <a:t>3. CONCORDIA RECYCLING PROJECT</a:t>
            </a:r>
            <a:endParaRPr lang="en-US" altLang="it-IT" b="1" dirty="0">
              <a:solidFill>
                <a:schemeClr val="tx1"/>
              </a:solidFill>
            </a:endParaRPr>
          </a:p>
        </p:txBody>
      </p:sp>
      <p:sp>
        <p:nvSpPr>
          <p:cNvPr id="133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5A26E688-CE80-4F47-89E0-D65358C34B0F}" type="slidenum">
              <a:rPr lang="it-IT" altLang="it-IT">
                <a:solidFill>
                  <a:schemeClr val="tx1"/>
                </a:solidFill>
              </a:rPr>
              <a:pPr>
                <a:spcBef>
                  <a:spcPct val="0"/>
                </a:spcBef>
                <a:buClrTx/>
                <a:buFontTx/>
                <a:buNone/>
              </a:pPr>
              <a:t>16</a:t>
            </a:fld>
            <a:endParaRPr lang="it-IT" altLang="it-IT">
              <a:solidFill>
                <a:schemeClr val="tx1"/>
              </a:solidFill>
            </a:endParaRPr>
          </a:p>
        </p:txBody>
      </p:sp>
      <p:sp>
        <p:nvSpPr>
          <p:cNvPr id="13320" name="Rectangle 6"/>
          <p:cNvSpPr>
            <a:spLocks noChangeArrowheads="1"/>
          </p:cNvSpPr>
          <p:nvPr/>
        </p:nvSpPr>
        <p:spPr bwMode="auto">
          <a:xfrm>
            <a:off x="1495425" y="60753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endParaRPr lang="it-IT" altLang="it-IT">
              <a:solidFill>
                <a:schemeClr val="tx1"/>
              </a:solidFill>
              <a:latin typeface="Arial" charset="0"/>
            </a:endParaRPr>
          </a:p>
        </p:txBody>
      </p:sp>
      <p:pic>
        <p:nvPicPr>
          <p:cNvPr id="13" name="Picture 2" descr="E:\20150629_110527.jpg"/>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24488" y="1556792"/>
            <a:ext cx="3240000" cy="203038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bwMode="auto">
          <a:xfrm>
            <a:off x="683568" y="1836777"/>
            <a:ext cx="5040920" cy="386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60000" lvl="1" indent="-180000" eaLnBrk="1" hangingPunct="1">
              <a:defRPr/>
            </a:pPr>
            <a:r>
              <a:rPr lang="it-IT" altLang="it-IT" sz="1800" kern="0" dirty="0">
                <a:latin typeface="Calibri" panose="020F0502020204030204" pitchFamily="34" charset="0"/>
              </a:rPr>
              <a:t>Modifica del sistema di galleggiamento (</a:t>
            </a:r>
            <a:r>
              <a:rPr lang="it-IT" altLang="it-IT" sz="1800" b="1" kern="0" dirty="0">
                <a:latin typeface="Calibri" panose="020F0502020204030204" pitchFamily="34" charset="0"/>
              </a:rPr>
              <a:t>BCS</a:t>
            </a:r>
            <a:r>
              <a:rPr lang="it-IT" altLang="it-IT" sz="1800" kern="0" dirty="0">
                <a:latin typeface="Calibri" panose="020F0502020204030204" pitchFamily="34" charset="0"/>
              </a:rPr>
              <a:t>)</a:t>
            </a:r>
          </a:p>
          <a:p>
            <a:pPr marL="360000" lvl="1" indent="-180000" eaLnBrk="1" hangingPunct="1">
              <a:defRPr/>
            </a:pPr>
            <a:endParaRPr lang="it-IT" altLang="it-IT" sz="1000" kern="0" dirty="0">
              <a:solidFill>
                <a:schemeClr val="tx1"/>
              </a:solidFill>
              <a:latin typeface="Calibri" panose="020F0502020204030204" pitchFamily="34" charset="0"/>
            </a:endParaRPr>
          </a:p>
          <a:p>
            <a:pPr marL="360000" lvl="1" indent="-180000" eaLnBrk="1" hangingPunct="1">
              <a:defRPr/>
            </a:pPr>
            <a:r>
              <a:rPr lang="it-IT" altLang="it-IT" sz="1800" kern="0" dirty="0">
                <a:solidFill>
                  <a:schemeClr val="tx1"/>
                </a:solidFill>
                <a:latin typeface="Calibri" panose="020F0502020204030204" pitchFamily="34" charset="0"/>
              </a:rPr>
              <a:t>Rimozione degli </a:t>
            </a:r>
            <a:r>
              <a:rPr lang="it-IT" altLang="it-IT" sz="1800" b="1" kern="0" dirty="0">
                <a:solidFill>
                  <a:schemeClr val="tx1"/>
                </a:solidFill>
                <a:latin typeface="Calibri" panose="020F0502020204030204" pitchFamily="34" charset="0"/>
              </a:rPr>
              <a:t>STRAND JACKS</a:t>
            </a:r>
            <a:endParaRPr lang="it-IT" altLang="it-IT" sz="1800" kern="0" dirty="0">
              <a:solidFill>
                <a:schemeClr val="tx1"/>
              </a:solidFill>
              <a:latin typeface="Calibri" panose="020F0502020204030204" pitchFamily="34" charset="0"/>
            </a:endParaRPr>
          </a:p>
          <a:p>
            <a:pPr marL="360000" lvl="1" indent="-180000" eaLnBrk="1" hangingPunct="1">
              <a:defRPr/>
            </a:pPr>
            <a:endParaRPr lang="it-IT" altLang="it-IT" sz="1000" kern="0" dirty="0">
              <a:latin typeface="Calibri" panose="020F0502020204030204" pitchFamily="34" charset="0"/>
            </a:endParaRPr>
          </a:p>
          <a:p>
            <a:pPr marL="360000" lvl="1" indent="-180000" eaLnBrk="1" hangingPunct="1">
              <a:defRPr/>
            </a:pPr>
            <a:r>
              <a:rPr lang="it-IT" altLang="it-IT" sz="1800" kern="0" dirty="0">
                <a:latin typeface="Calibri" panose="020F0502020204030204" pitchFamily="34" charset="0"/>
              </a:rPr>
              <a:t>Rimozione degli </a:t>
            </a:r>
            <a:r>
              <a:rPr lang="it-IT" altLang="it-IT" sz="1800" b="1" kern="0" dirty="0">
                <a:latin typeface="Calibri" panose="020F0502020204030204" pitchFamily="34" charset="0"/>
              </a:rPr>
              <a:t>SPONSON</a:t>
            </a:r>
          </a:p>
          <a:p>
            <a:pPr marL="360000" lvl="1" indent="-180000" eaLnBrk="1" hangingPunct="1">
              <a:defRPr/>
            </a:pPr>
            <a:endParaRPr lang="it-IT" altLang="it-IT" sz="1000" kern="0" dirty="0">
              <a:latin typeface="Calibri" panose="020F0502020204030204" pitchFamily="34" charset="0"/>
            </a:endParaRPr>
          </a:p>
          <a:p>
            <a:pPr marL="360000" lvl="1" indent="-180000" eaLnBrk="1" hangingPunct="1">
              <a:defRPr/>
            </a:pPr>
            <a:r>
              <a:rPr lang="it-IT" altLang="it-IT" sz="1800" kern="0" dirty="0">
                <a:latin typeface="Calibri" panose="020F0502020204030204" pitchFamily="34" charset="0"/>
              </a:rPr>
              <a:t>Resa stagna del </a:t>
            </a:r>
            <a:r>
              <a:rPr lang="it-IT" altLang="it-IT" sz="1800" b="1" kern="0" dirty="0">
                <a:latin typeface="Calibri" panose="020F0502020204030204" pitchFamily="34" charset="0"/>
              </a:rPr>
              <a:t>DECK 0</a:t>
            </a:r>
            <a:r>
              <a:rPr lang="it-IT" altLang="it-IT" sz="1800" kern="0" dirty="0">
                <a:latin typeface="Calibri" panose="020F0502020204030204" pitchFamily="34" charset="0"/>
              </a:rPr>
              <a:t>, recupero </a:t>
            </a:r>
            <a:r>
              <a:rPr lang="it-IT" altLang="it-IT" sz="1800" b="1" kern="0" dirty="0">
                <a:latin typeface="Calibri" panose="020F0502020204030204" pitchFamily="34" charset="0"/>
              </a:rPr>
              <a:t>SPINTE</a:t>
            </a:r>
            <a:r>
              <a:rPr lang="it-IT" altLang="it-IT" sz="1800" kern="0" dirty="0">
                <a:latin typeface="Calibri" panose="020F0502020204030204" pitchFamily="34" charset="0"/>
              </a:rPr>
              <a:t> e verifica della configurazione di </a:t>
            </a:r>
            <a:r>
              <a:rPr lang="it-IT" altLang="it-IT" sz="1800" b="1" kern="0" dirty="0">
                <a:latin typeface="Calibri" panose="020F0502020204030204" pitchFamily="34" charset="0"/>
              </a:rPr>
              <a:t>GALLEGGIAMENTO</a:t>
            </a:r>
            <a:r>
              <a:rPr lang="it-IT" altLang="it-IT" sz="1800" kern="0" dirty="0">
                <a:latin typeface="Calibri" panose="020F0502020204030204" pitchFamily="34" charset="0"/>
              </a:rPr>
              <a:t> autonomo.</a:t>
            </a:r>
          </a:p>
          <a:p>
            <a:pPr marL="360000" lvl="1" indent="-180000" eaLnBrk="1" hangingPunct="1">
              <a:defRPr/>
            </a:pPr>
            <a:endParaRPr lang="it-IT" altLang="it-IT" sz="1000" kern="0" dirty="0">
              <a:latin typeface="Calibri" panose="020F0502020204030204" pitchFamily="34" charset="0"/>
            </a:endParaRPr>
          </a:p>
          <a:p>
            <a:pPr marL="360000" lvl="1" indent="-180000" eaLnBrk="1" hangingPunct="1">
              <a:defRPr/>
            </a:pPr>
            <a:r>
              <a:rPr lang="it-IT" altLang="it-IT" sz="1800" b="1" kern="0" dirty="0">
                <a:latin typeface="Calibri" panose="020F0502020204030204" pitchFamily="34" charset="0"/>
              </a:rPr>
              <a:t>TRASFERIMENTO</a:t>
            </a:r>
            <a:r>
              <a:rPr lang="it-IT" altLang="it-IT" sz="1800" kern="0" dirty="0">
                <a:latin typeface="Calibri" panose="020F0502020204030204" pitchFamily="34" charset="0"/>
              </a:rPr>
              <a:t> all’interno del bacino di carenaggio n.4.</a:t>
            </a:r>
            <a:endParaRPr lang="it-IT" altLang="it-IT" sz="2000" b="1" kern="0" dirty="0">
              <a:solidFill>
                <a:schemeClr val="tx1"/>
              </a:solidFill>
              <a:latin typeface="Calibri" panose="020F0502020204030204" pitchFamily="34" charset="0"/>
            </a:endParaRPr>
          </a:p>
        </p:txBody>
      </p:sp>
      <p:sp>
        <p:nvSpPr>
          <p:cNvPr id="16" name="Rectangle 3"/>
          <p:cNvSpPr txBox="1">
            <a:spLocks noChangeArrowheads="1"/>
          </p:cNvSpPr>
          <p:nvPr/>
        </p:nvSpPr>
        <p:spPr bwMode="auto">
          <a:xfrm>
            <a:off x="683568" y="836712"/>
            <a:ext cx="8460432" cy="3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FASE 3: RIMOZIONE SPONSON E RIGALLEGGIAMENTO RELITTO</a:t>
            </a:r>
          </a:p>
          <a:p>
            <a:pPr marL="0" indent="0" algn="ctr" eaLnBrk="1" hangingPunct="1">
              <a:buNone/>
              <a:defRPr/>
            </a:pPr>
            <a:r>
              <a:rPr lang="it-IT" altLang="it-IT" sz="2000" b="1" kern="0" dirty="0">
                <a:solidFill>
                  <a:srgbClr val="C00000"/>
                </a:solidFill>
                <a:latin typeface="Calibri" panose="020F0502020204030204" pitchFamily="34" charset="0"/>
              </a:rPr>
              <a:t>DAL 12/05/2015 AL 31/08/2016</a:t>
            </a:r>
            <a:endParaRPr lang="it-IT" altLang="it-IT" sz="2000" kern="0" dirty="0">
              <a:solidFill>
                <a:srgbClr val="C00000"/>
              </a:solidFill>
              <a:latin typeface="Calibri" panose="020F0502020204030204" pitchFamily="34" charset="0"/>
            </a:endParaRPr>
          </a:p>
        </p:txBody>
      </p:sp>
      <p:pic>
        <p:nvPicPr>
          <p:cNvPr id="2050" name="Picture 2" descr="C:\Users\sa067990\Desktop\f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24488" y="3685051"/>
            <a:ext cx="3240000" cy="201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6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altLang="it-IT" dirty="0"/>
              <a:t>3. CONCORDIA RECYCLING PROJECT</a:t>
            </a:r>
            <a:endParaRPr lang="en-US" altLang="it-IT" b="1" dirty="0">
              <a:solidFill>
                <a:schemeClr val="tx1"/>
              </a:solidFill>
            </a:endParaRPr>
          </a:p>
        </p:txBody>
      </p:sp>
      <p:sp>
        <p:nvSpPr>
          <p:cNvPr id="16387"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C9E348EA-18EA-4A27-A7DF-191A741CF431}" type="slidenum">
              <a:rPr lang="it-IT" altLang="it-IT">
                <a:solidFill>
                  <a:schemeClr val="tx1"/>
                </a:solidFill>
              </a:rPr>
              <a:pPr>
                <a:spcBef>
                  <a:spcPct val="0"/>
                </a:spcBef>
                <a:buClrTx/>
                <a:buFontTx/>
                <a:buNone/>
              </a:pPr>
              <a:t>17</a:t>
            </a:fld>
            <a:endParaRPr lang="it-IT" altLang="it-IT">
              <a:solidFill>
                <a:schemeClr val="tx1"/>
              </a:solidFill>
            </a:endParaRPr>
          </a:p>
        </p:txBody>
      </p:sp>
      <p:sp>
        <p:nvSpPr>
          <p:cNvPr id="6" name="Rectangle 3"/>
          <p:cNvSpPr txBox="1">
            <a:spLocks noChangeArrowheads="1"/>
          </p:cNvSpPr>
          <p:nvPr/>
        </p:nvSpPr>
        <p:spPr bwMode="auto">
          <a:xfrm>
            <a:off x="683568" y="836712"/>
            <a:ext cx="8460432" cy="3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FASE 4: SMANTELLAMENTO FINALE IN BACINO</a:t>
            </a:r>
          </a:p>
          <a:p>
            <a:pPr marL="0" indent="0" algn="ctr" eaLnBrk="1" hangingPunct="1">
              <a:buNone/>
              <a:defRPr/>
            </a:pPr>
            <a:r>
              <a:rPr lang="it-IT" altLang="it-IT" sz="2000" b="1" kern="0" dirty="0">
                <a:solidFill>
                  <a:srgbClr val="C00000"/>
                </a:solidFill>
                <a:latin typeface="Calibri" panose="020F0502020204030204" pitchFamily="34" charset="0"/>
              </a:rPr>
              <a:t>DAL 01/09/2016 AL 12/06/2017</a:t>
            </a:r>
            <a:endParaRPr lang="it-IT" altLang="it-IT" sz="2000" kern="0" dirty="0">
              <a:solidFill>
                <a:srgbClr val="C00000"/>
              </a:solidFill>
              <a:latin typeface="Calibri" panose="020F0502020204030204" pitchFamily="34" charset="0"/>
            </a:endParaRPr>
          </a:p>
        </p:txBody>
      </p:sp>
      <p:sp>
        <p:nvSpPr>
          <p:cNvPr id="7" name="Rectangle 3"/>
          <p:cNvSpPr txBox="1">
            <a:spLocks noChangeArrowheads="1"/>
          </p:cNvSpPr>
          <p:nvPr/>
        </p:nvSpPr>
        <p:spPr bwMode="auto">
          <a:xfrm>
            <a:off x="683568" y="1609056"/>
            <a:ext cx="5087768" cy="203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60000" lvl="1" indent="-180000" eaLnBrk="1" hangingPunct="1">
              <a:defRPr/>
            </a:pPr>
            <a:r>
              <a:rPr lang="it-IT" altLang="it-IT" sz="1800" kern="0" dirty="0">
                <a:latin typeface="Calibri" panose="020F0502020204030204" pitchFamily="34" charset="0"/>
              </a:rPr>
              <a:t>Strip out e pulizia dei ponti inferiori (</a:t>
            </a:r>
            <a:r>
              <a:rPr lang="it-IT" altLang="it-IT" sz="1800" b="1" kern="0" dirty="0">
                <a:latin typeface="Calibri" panose="020F0502020204030204" pitchFamily="34" charset="0"/>
              </a:rPr>
              <a:t>DECK A-B-C</a:t>
            </a:r>
            <a:r>
              <a:rPr lang="it-IT" altLang="it-IT" sz="1800" kern="0" dirty="0">
                <a:latin typeface="Calibri" panose="020F0502020204030204" pitchFamily="34" charset="0"/>
              </a:rPr>
              <a:t>)</a:t>
            </a:r>
          </a:p>
          <a:p>
            <a:pPr marL="360000" lvl="1" indent="-180000" eaLnBrk="1" hangingPunct="1">
              <a:defRPr/>
            </a:pPr>
            <a:endParaRPr lang="it-IT" altLang="it-IT" sz="1000" kern="0" dirty="0">
              <a:solidFill>
                <a:schemeClr val="tx1"/>
              </a:solidFill>
              <a:latin typeface="Calibri" panose="020F0502020204030204" pitchFamily="34" charset="0"/>
            </a:endParaRPr>
          </a:p>
          <a:p>
            <a:pPr marL="360000" lvl="1" indent="-180000" eaLnBrk="1" hangingPunct="1">
              <a:defRPr/>
            </a:pPr>
            <a:r>
              <a:rPr lang="it-IT" altLang="it-IT" sz="1800" kern="0" dirty="0">
                <a:latin typeface="Calibri" panose="020F0502020204030204" pitchFamily="34" charset="0"/>
              </a:rPr>
              <a:t>Recupero di possibili </a:t>
            </a:r>
            <a:r>
              <a:rPr lang="it-IT" altLang="it-IT" sz="1800" b="1" kern="0" dirty="0">
                <a:latin typeface="Calibri" panose="020F0502020204030204" pitchFamily="34" charset="0"/>
              </a:rPr>
              <a:t>APPARECCHIATURE</a:t>
            </a:r>
            <a:r>
              <a:rPr lang="it-IT" altLang="it-IT" sz="1800" kern="0" dirty="0">
                <a:latin typeface="Calibri" panose="020F0502020204030204" pitchFamily="34" charset="0"/>
              </a:rPr>
              <a:t> e </a:t>
            </a:r>
            <a:r>
              <a:rPr lang="it-IT" altLang="it-IT" sz="1800" b="1" kern="0" dirty="0">
                <a:latin typeface="Calibri" panose="020F0502020204030204" pitchFamily="34" charset="0"/>
              </a:rPr>
              <a:t>PARTI DI RICAMBIO</a:t>
            </a:r>
          </a:p>
          <a:p>
            <a:pPr marL="360000" lvl="1" indent="-180000" eaLnBrk="1" hangingPunct="1">
              <a:defRPr/>
            </a:pPr>
            <a:endParaRPr lang="it-IT" altLang="it-IT" sz="1000" kern="0" dirty="0">
              <a:latin typeface="Calibri" panose="020F0502020204030204" pitchFamily="34" charset="0"/>
            </a:endParaRPr>
          </a:p>
          <a:p>
            <a:pPr marL="360000" lvl="1" indent="-180000" eaLnBrk="1" hangingPunct="1">
              <a:defRPr/>
            </a:pPr>
            <a:r>
              <a:rPr lang="it-IT" altLang="it-IT" sz="1800" kern="0" dirty="0">
                <a:latin typeface="Calibri" panose="020F0502020204030204" pitchFamily="34" charset="0"/>
              </a:rPr>
              <a:t>Demolizione di tutte le </a:t>
            </a:r>
            <a:r>
              <a:rPr lang="it-IT" altLang="it-IT" sz="1800" b="1" kern="0" dirty="0">
                <a:latin typeface="Calibri" panose="020F0502020204030204" pitchFamily="34" charset="0"/>
              </a:rPr>
              <a:t>STRUTTURE RESIDUE</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55634" y="3645304"/>
            <a:ext cx="3376406"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sa067990\Desktop\f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71336" y="1647841"/>
            <a:ext cx="3168000" cy="451746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arrotondato 1"/>
          <p:cNvSpPr/>
          <p:nvPr/>
        </p:nvSpPr>
        <p:spPr>
          <a:xfrm rot="18748790">
            <a:off x="2850687" y="3838741"/>
            <a:ext cx="469751" cy="164807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3715874" y="5157192"/>
            <a:ext cx="1072150" cy="307777"/>
          </a:xfrm>
          <a:prstGeom prst="rect">
            <a:avLst/>
          </a:prstGeom>
          <a:noFill/>
        </p:spPr>
        <p:txBody>
          <a:bodyPr wrap="square" rtlCol="0">
            <a:spAutoFit/>
          </a:bodyPr>
          <a:lstStyle/>
          <a:p>
            <a:r>
              <a:rPr lang="it-IT" sz="1400" dirty="0">
                <a:solidFill>
                  <a:srgbClr val="C00000"/>
                </a:solidFill>
                <a:latin typeface="Calibri" panose="020F0502020204030204" pitchFamily="34" charset="0"/>
                <a:cs typeface="Calibri" panose="020F0502020204030204" pitchFamily="34" charset="0"/>
              </a:rPr>
              <a:t>DRYDOCK 4</a:t>
            </a:r>
          </a:p>
        </p:txBody>
      </p:sp>
    </p:spTree>
    <p:extLst>
      <p:ext uri="{BB962C8B-B14F-4D97-AF65-F5344CB8AC3E}">
        <p14:creationId xmlns:p14="http://schemas.microsoft.com/office/powerpoint/2010/main" val="394486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401189"/>
            <a:ext cx="9144000" cy="61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endParaRPr lang="it-IT" altLang="it-IT" b="1" kern="0" dirty="0">
              <a:solidFill>
                <a:srgbClr val="606060"/>
              </a:solidFill>
              <a:latin typeface="Calibri" panose="020F0502020204030204" pitchFamily="34" charset="0"/>
            </a:endParaRPr>
          </a:p>
          <a:p>
            <a:pPr marL="0" indent="0" algn="ctr" eaLnBrk="1" hangingPunct="1">
              <a:buNone/>
              <a:defRPr/>
            </a:pPr>
            <a:endParaRPr lang="it-IT" altLang="it-IT" b="1" kern="0" dirty="0">
              <a:solidFill>
                <a:srgbClr val="606060"/>
              </a:solidFill>
              <a:latin typeface="Calibri" panose="020F0502020204030204" pitchFamily="34" charset="0"/>
            </a:endParaRPr>
          </a:p>
          <a:p>
            <a:pPr marL="0" indent="0" algn="ctr" eaLnBrk="1" hangingPunct="1">
              <a:buNone/>
              <a:defRPr/>
            </a:pPr>
            <a:endParaRPr lang="it-IT" altLang="it-IT" b="1" kern="0" dirty="0">
              <a:solidFill>
                <a:srgbClr val="606060"/>
              </a:solidFill>
              <a:latin typeface="Calibri" panose="020F0502020204030204" pitchFamily="34" charset="0"/>
            </a:endParaRPr>
          </a:p>
          <a:p>
            <a:pPr marL="0" indent="0" algn="ctr" eaLnBrk="1" hangingPunct="1">
              <a:buNone/>
              <a:defRPr/>
            </a:pPr>
            <a:r>
              <a:rPr lang="it-IT" altLang="it-IT" b="1" dirty="0">
                <a:solidFill>
                  <a:schemeClr val="tx1"/>
                </a:solidFill>
              </a:rPr>
              <a:t>FINAL WASTE MANAGEMENT FIGURES</a:t>
            </a:r>
            <a:endParaRPr lang="it-IT" altLang="it-IT" b="1" kern="0" dirty="0">
              <a:solidFill>
                <a:srgbClr val="606060"/>
              </a:solidFill>
              <a:latin typeface="Calibri" panose="020F0502020204030204" pitchFamily="34" charset="0"/>
            </a:endParaRPr>
          </a:p>
          <a:p>
            <a:pPr marL="0" indent="0" algn="ctr" eaLnBrk="1" hangingPunct="1">
              <a:buNone/>
              <a:defRPr/>
            </a:pPr>
            <a:endParaRPr lang="it-IT" altLang="it-IT" b="1" kern="0" dirty="0">
              <a:solidFill>
                <a:srgbClr val="606060"/>
              </a:solidFill>
              <a:latin typeface="Calibri" panose="020F0502020204030204" pitchFamily="34" charset="0"/>
            </a:endParaRPr>
          </a:p>
        </p:txBody>
      </p:sp>
      <p:sp>
        <p:nvSpPr>
          <p:cNvPr id="8" name="Titolo 1"/>
          <p:cNvSpPr>
            <a:spLocks noGrp="1"/>
          </p:cNvSpPr>
          <p:nvPr>
            <p:ph type="title"/>
          </p:nvPr>
        </p:nvSpPr>
        <p:spPr/>
        <p:txBody>
          <a:bodyPr/>
          <a:lstStyle/>
          <a:p>
            <a:r>
              <a:rPr lang="it-IT" altLang="it-IT" dirty="0"/>
              <a:t>3. CONCORDIA RECYCLING PROJECT</a:t>
            </a:r>
            <a:endParaRPr lang="en-US" altLang="it-IT" dirty="0">
              <a:solidFill>
                <a:schemeClr val="tx1"/>
              </a:solidFill>
            </a:endParaRPr>
          </a:p>
        </p:txBody>
      </p:sp>
      <p:graphicFrame>
        <p:nvGraphicFramePr>
          <p:cNvPr id="2" name="Tabella 1"/>
          <p:cNvGraphicFramePr>
            <a:graphicFrameLocks noGrp="1"/>
          </p:cNvGraphicFramePr>
          <p:nvPr>
            <p:extLst>
              <p:ext uri="{D42A27DB-BD31-4B8C-83A1-F6EECF244321}">
                <p14:modId xmlns:p14="http://schemas.microsoft.com/office/powerpoint/2010/main" val="1452320427"/>
              </p:ext>
            </p:extLst>
          </p:nvPr>
        </p:nvGraphicFramePr>
        <p:xfrm>
          <a:off x="1907704" y="1669408"/>
          <a:ext cx="5168056" cy="2124184"/>
        </p:xfrm>
        <a:graphic>
          <a:graphicData uri="http://schemas.openxmlformats.org/drawingml/2006/table">
            <a:tbl>
              <a:tblPr/>
              <a:tblGrid>
                <a:gridCol w="371216">
                  <a:extLst>
                    <a:ext uri="{9D8B030D-6E8A-4147-A177-3AD203B41FA5}">
                      <a16:colId xmlns:a16="http://schemas.microsoft.com/office/drawing/2014/main" xmlns="" val="20000"/>
                    </a:ext>
                  </a:extLst>
                </a:gridCol>
                <a:gridCol w="1304023">
                  <a:extLst>
                    <a:ext uri="{9D8B030D-6E8A-4147-A177-3AD203B41FA5}">
                      <a16:colId xmlns:a16="http://schemas.microsoft.com/office/drawing/2014/main" xmlns="" val="20001"/>
                    </a:ext>
                  </a:extLst>
                </a:gridCol>
                <a:gridCol w="1133073">
                  <a:extLst>
                    <a:ext uri="{9D8B030D-6E8A-4147-A177-3AD203B41FA5}">
                      <a16:colId xmlns:a16="http://schemas.microsoft.com/office/drawing/2014/main" xmlns="" val="20002"/>
                    </a:ext>
                  </a:extLst>
                </a:gridCol>
                <a:gridCol w="1152128">
                  <a:extLst>
                    <a:ext uri="{9D8B030D-6E8A-4147-A177-3AD203B41FA5}">
                      <a16:colId xmlns:a16="http://schemas.microsoft.com/office/drawing/2014/main" xmlns="" val="20003"/>
                    </a:ext>
                  </a:extLst>
                </a:gridCol>
                <a:gridCol w="1207616">
                  <a:extLst>
                    <a:ext uri="{9D8B030D-6E8A-4147-A177-3AD203B41FA5}">
                      <a16:colId xmlns:a16="http://schemas.microsoft.com/office/drawing/2014/main" xmlns="" val="20004"/>
                    </a:ext>
                  </a:extLst>
                </a:gridCol>
              </a:tblGrid>
              <a:tr h="364592">
                <a:tc>
                  <a:txBody>
                    <a:bodyPr/>
                    <a:lstStyle/>
                    <a:p>
                      <a:pPr algn="l" fontAlgn="b"/>
                      <a:endParaRPr lang="it-IT" sz="20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4592">
                <a:tc>
                  <a:txBody>
                    <a:bodyPr/>
                    <a:lstStyle/>
                    <a:p>
                      <a:pPr algn="l" fontAlgn="b"/>
                      <a:endParaRPr lang="it-IT" sz="20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2000" b="1" i="0" u="none" strike="noStrike" dirty="0">
                          <a:solidFill>
                            <a:srgbClr val="000000"/>
                          </a:solidFill>
                          <a:effectLst/>
                          <a:latin typeface="Calibri"/>
                        </a:rPr>
                        <a:t>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FIR Nr.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1"/>
                  </a:ext>
                </a:extLst>
              </a:tr>
              <a:tr h="364592">
                <a:tc>
                  <a:txBody>
                    <a:bodyPr/>
                    <a:lstStyle/>
                    <a:p>
                      <a:pPr algn="l" fontAlgn="b"/>
                      <a:endParaRPr lang="it-IT" sz="20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2000" b="0" i="0" u="none" strike="noStrike" dirty="0" err="1">
                          <a:solidFill>
                            <a:srgbClr val="000000"/>
                          </a:solidFill>
                          <a:effectLst/>
                          <a:latin typeface="Calibri"/>
                        </a:rPr>
                        <a:t>Disposal</a:t>
                      </a:r>
                      <a:endParaRPr lang="it-IT" sz="20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Calibri"/>
                        </a:rPr>
                        <a:t>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Calibri"/>
                        </a:rPr>
                        <a:t>8.120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a:solidFill>
                            <a:srgbClr val="000000"/>
                          </a:solidFill>
                          <a:effectLs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3632">
                <a:tc>
                  <a:txBody>
                    <a:bodyPr/>
                    <a:lstStyle/>
                    <a:p>
                      <a:pPr algn="l" fontAlgn="b"/>
                      <a:endParaRPr lang="it-IT" sz="20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2000" b="0" i="0" u="none" strike="noStrike" dirty="0">
                          <a:solidFill>
                            <a:srgbClr val="000000"/>
                          </a:solidFill>
                          <a:effectLst/>
                          <a:latin typeface="Calibri"/>
                        </a:rPr>
                        <a:t>Recovery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Calibri"/>
                        </a:rPr>
                        <a:t>3.737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Calibri"/>
                        </a:rPr>
                        <a:t>51.464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2000" b="0" i="0" u="none" strike="noStrike" dirty="0">
                          <a:solidFill>
                            <a:srgbClr val="000000"/>
                          </a:solidFill>
                          <a:effectLst/>
                          <a:latin typeface="Calibri"/>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51491">
                <a:tc>
                  <a:txBody>
                    <a:bodyPr/>
                    <a:lstStyle/>
                    <a:p>
                      <a:pPr algn="l" fontAlgn="b"/>
                      <a:endParaRPr lang="it-IT" sz="20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it-IT" sz="2000" b="1" i="0" u="none" strike="noStrike" dirty="0">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4.616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59.584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it-IT" sz="2000" b="1" i="0" u="none" strike="noStrike" dirty="0">
                          <a:solidFill>
                            <a:srgbClr val="000000"/>
                          </a:solidFill>
                          <a:effectLst/>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10004"/>
                  </a:ext>
                </a:extLst>
              </a:tr>
              <a:tr h="364592">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5"/>
                  </a:ext>
                </a:extLst>
              </a:tr>
            </a:tbl>
          </a:graphicData>
        </a:graphic>
      </p:graphicFrame>
      <p:graphicFrame>
        <p:nvGraphicFramePr>
          <p:cNvPr id="7" name="Diagramma 6">
            <a:extLst>
              <a:ext uri="{FF2B5EF4-FFF2-40B4-BE49-F238E27FC236}">
                <a16:creationId xmlns:a16="http://schemas.microsoft.com/office/drawing/2014/main" xmlns="" id="{FFCBDD3F-6F16-45EE-8DBF-696E7D24DACC}"/>
              </a:ext>
            </a:extLst>
          </p:cNvPr>
          <p:cNvGraphicFramePr/>
          <p:nvPr>
            <p:extLst>
              <p:ext uri="{D42A27DB-BD31-4B8C-83A1-F6EECF244321}">
                <p14:modId xmlns:p14="http://schemas.microsoft.com/office/powerpoint/2010/main" val="3485502490"/>
              </p:ext>
            </p:extLst>
          </p:nvPr>
        </p:nvGraphicFramePr>
        <p:xfrm>
          <a:off x="680934" y="4106568"/>
          <a:ext cx="8460432" cy="191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79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p:txBody>
          <a:bodyPr/>
          <a:lstStyle/>
          <a:p>
            <a:r>
              <a:rPr lang="it-IT" altLang="it-IT" dirty="0"/>
              <a:t>3</a:t>
            </a:r>
            <a:r>
              <a:rPr lang="it-IT" altLang="it-IT" b="1" dirty="0">
                <a:solidFill>
                  <a:schemeClr val="tx1"/>
                </a:solidFill>
              </a:rPr>
              <a:t>. CONCORDIA RECYCLING PROJECT</a:t>
            </a:r>
            <a:endParaRPr lang="en-US" altLang="it-IT" b="1" dirty="0">
              <a:solidFill>
                <a:schemeClr val="tx1"/>
              </a:solidFill>
            </a:endParaRPr>
          </a:p>
        </p:txBody>
      </p:sp>
      <p:sp>
        <p:nvSpPr>
          <p:cNvPr id="11267"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7218BC61-F704-4D24-A723-41BFEA49CC22}" type="slidenum">
              <a:rPr lang="it-IT" altLang="it-IT">
                <a:solidFill>
                  <a:schemeClr val="tx1"/>
                </a:solidFill>
              </a:rPr>
              <a:pPr>
                <a:spcBef>
                  <a:spcPct val="0"/>
                </a:spcBef>
                <a:buClrTx/>
                <a:buFontTx/>
                <a:buNone/>
              </a:pPr>
              <a:t>19</a:t>
            </a:fld>
            <a:endParaRPr lang="it-IT" altLang="it-IT">
              <a:solidFill>
                <a:schemeClr val="tx1"/>
              </a:solidFill>
            </a:endParaRPr>
          </a:p>
        </p:txBody>
      </p:sp>
      <p:sp>
        <p:nvSpPr>
          <p:cNvPr id="5" name="Rectangle 3"/>
          <p:cNvSpPr txBox="1">
            <a:spLocks noChangeArrowheads="1"/>
          </p:cNvSpPr>
          <p:nvPr/>
        </p:nvSpPr>
        <p:spPr bwMode="auto">
          <a:xfrm>
            <a:off x="683568" y="1207344"/>
            <a:ext cx="8460432" cy="495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eaLnBrk="1" hangingPunct="1">
              <a:spcBef>
                <a:spcPts val="0"/>
              </a:spcBef>
              <a:buNone/>
              <a:defRPr/>
            </a:pPr>
            <a:r>
              <a:rPr lang="it-IT" altLang="it-IT" sz="1400" b="1" kern="0" dirty="0">
                <a:solidFill>
                  <a:srgbClr val="C00000"/>
                </a:solidFill>
              </a:rPr>
              <a:t>30.06.2014</a:t>
            </a:r>
            <a:r>
              <a:rPr lang="it-IT" altLang="it-IT" sz="1400" kern="0" dirty="0">
                <a:solidFill>
                  <a:schemeClr val="tx1"/>
                </a:solidFill>
              </a:rPr>
              <a:t>:	</a:t>
            </a:r>
            <a:r>
              <a:rPr lang="it-IT" altLang="it-IT" sz="1400" b="1" kern="0" dirty="0">
                <a:solidFill>
                  <a:schemeClr val="tx1"/>
                </a:solidFill>
              </a:rPr>
              <a:t>Approvazione del progetto di trasferimento dal Giglio </a:t>
            </a:r>
            <a:r>
              <a:rPr lang="it-IT" altLang="it-IT" sz="1400" kern="0" dirty="0">
                <a:solidFill>
                  <a:schemeClr val="tx1"/>
                </a:solidFill>
              </a:rPr>
              <a:t>in sede di </a:t>
            </a:r>
            <a:r>
              <a:rPr lang="it-IT" altLang="it-IT" sz="1400" kern="0" dirty="0" err="1">
                <a:solidFill>
                  <a:schemeClr val="tx1"/>
                </a:solidFill>
              </a:rPr>
              <a:t>CdS</a:t>
            </a:r>
            <a:r>
              <a:rPr lang="it-IT" altLang="it-IT" sz="1400" kern="0" dirty="0">
                <a:solidFill>
                  <a:schemeClr val="tx1"/>
                </a:solidFill>
              </a:rPr>
              <a:t> presso Protezione Civile</a:t>
            </a:r>
            <a:endParaRPr lang="it-IT" altLang="it-IT" sz="1400" b="1" kern="0" dirty="0">
              <a:solidFill>
                <a:srgbClr val="C00000"/>
              </a:solidFill>
            </a:endParaRPr>
          </a:p>
          <a:p>
            <a:pPr marL="0" indent="0" eaLnBrk="1" hangingPunct="1">
              <a:spcBef>
                <a:spcPts val="0"/>
              </a:spcBef>
              <a:buFont typeface="Wingdings" pitchFamily="2" charset="2"/>
              <a:buNone/>
              <a:defRPr/>
            </a:pPr>
            <a:endParaRPr lang="it-IT" altLang="it-IT" sz="1400" b="1" kern="0" dirty="0">
              <a:solidFill>
                <a:srgbClr val="C00000"/>
              </a:solidFill>
            </a:endParaRPr>
          </a:p>
          <a:p>
            <a:pPr marL="0" indent="0" eaLnBrk="1" hangingPunct="1">
              <a:spcBef>
                <a:spcPts val="0"/>
              </a:spcBef>
              <a:buFont typeface="Wingdings" pitchFamily="2" charset="2"/>
              <a:buNone/>
              <a:defRPr/>
            </a:pPr>
            <a:r>
              <a:rPr lang="it-IT" altLang="it-IT" sz="1400" b="1" kern="0" dirty="0">
                <a:solidFill>
                  <a:srgbClr val="C00000"/>
                </a:solidFill>
              </a:rPr>
              <a:t>27.07.2014</a:t>
            </a:r>
            <a:r>
              <a:rPr lang="it-IT" altLang="it-IT" sz="1400" kern="0" dirty="0">
                <a:solidFill>
                  <a:schemeClr val="tx1"/>
                </a:solidFill>
              </a:rPr>
              <a:t>:	</a:t>
            </a:r>
            <a:r>
              <a:rPr lang="it-IT" altLang="it-IT" sz="1400" b="1" kern="0" dirty="0">
                <a:solidFill>
                  <a:schemeClr val="tx1"/>
                </a:solidFill>
              </a:rPr>
              <a:t>Ormeggio presso la diga foranea </a:t>
            </a:r>
            <a:r>
              <a:rPr lang="it-IT" altLang="it-IT" sz="1400" kern="0" dirty="0">
                <a:solidFill>
                  <a:schemeClr val="tx1"/>
                </a:solidFill>
              </a:rPr>
              <a:t>del porto di Prà-Voltri</a:t>
            </a:r>
          </a:p>
          <a:p>
            <a:pPr marL="0" indent="0" eaLnBrk="1" hangingPunct="1">
              <a:spcBef>
                <a:spcPts val="0"/>
              </a:spcBef>
              <a:buFont typeface="Wingdings" pitchFamily="2" charset="2"/>
              <a:buNone/>
              <a:defRPr/>
            </a:pPr>
            <a:endParaRPr lang="it-IT" altLang="it-IT" sz="1400" b="1" kern="0" dirty="0">
              <a:solidFill>
                <a:srgbClr val="C00000"/>
              </a:solidFill>
            </a:endParaRPr>
          </a:p>
          <a:p>
            <a:pPr marL="0" indent="0" eaLnBrk="1" hangingPunct="1">
              <a:spcBef>
                <a:spcPts val="0"/>
              </a:spcBef>
              <a:buFont typeface="Wingdings" pitchFamily="2" charset="2"/>
              <a:buNone/>
              <a:defRPr/>
            </a:pPr>
            <a:r>
              <a:rPr lang="it-IT" altLang="it-IT" sz="1400" b="1" kern="0" dirty="0">
                <a:solidFill>
                  <a:srgbClr val="C00000"/>
                </a:solidFill>
              </a:rPr>
              <a:t>11.09.2014</a:t>
            </a:r>
            <a:r>
              <a:rPr lang="it-IT" altLang="it-IT" sz="1400" kern="0" dirty="0">
                <a:solidFill>
                  <a:schemeClr val="tx1"/>
                </a:solidFill>
              </a:rPr>
              <a:t>:	</a:t>
            </a:r>
            <a:r>
              <a:rPr lang="it-IT" altLang="it-IT" sz="1400" b="1" kern="0" dirty="0">
                <a:solidFill>
                  <a:schemeClr val="tx1"/>
                </a:solidFill>
              </a:rPr>
              <a:t>Consegna </a:t>
            </a:r>
            <a:r>
              <a:rPr lang="it-IT" altLang="it-IT" sz="1400" kern="0" dirty="0">
                <a:solidFill>
                  <a:schemeClr val="tx1"/>
                </a:solidFill>
              </a:rPr>
              <a:t>del </a:t>
            </a:r>
            <a:r>
              <a:rPr lang="it-IT" altLang="it-IT" sz="1400" b="1" kern="0" dirty="0">
                <a:solidFill>
                  <a:schemeClr val="tx1"/>
                </a:solidFill>
              </a:rPr>
              <a:t>Piano di Riciclaggio Nave</a:t>
            </a:r>
            <a:endParaRPr lang="it-IT" altLang="it-IT" sz="1400" kern="0" dirty="0">
              <a:solidFill>
                <a:schemeClr val="tx1"/>
              </a:solidFill>
            </a:endParaRPr>
          </a:p>
          <a:p>
            <a:pPr marL="0" indent="0" eaLnBrk="1" hangingPunct="1">
              <a:spcBef>
                <a:spcPts val="0"/>
              </a:spcBef>
              <a:buFont typeface="Wingdings" pitchFamily="2" charset="2"/>
              <a:buNone/>
              <a:defRPr/>
            </a:pPr>
            <a:endParaRPr lang="it-IT" altLang="it-IT" sz="1400" b="1" kern="0" dirty="0">
              <a:solidFill>
                <a:srgbClr val="C00000"/>
              </a:solidFill>
            </a:endParaRPr>
          </a:p>
          <a:p>
            <a:pPr marL="0" indent="0" eaLnBrk="1" hangingPunct="1">
              <a:spcBef>
                <a:spcPts val="0"/>
              </a:spcBef>
              <a:buFont typeface="Wingdings" pitchFamily="2" charset="2"/>
              <a:buNone/>
              <a:defRPr/>
            </a:pPr>
            <a:r>
              <a:rPr lang="it-IT" altLang="it-IT" sz="1400" b="1" kern="0" dirty="0">
                <a:solidFill>
                  <a:srgbClr val="C00000"/>
                </a:solidFill>
              </a:rPr>
              <a:t>09.10.2014</a:t>
            </a:r>
            <a:r>
              <a:rPr lang="it-IT" altLang="it-IT" sz="1400" kern="0" dirty="0">
                <a:solidFill>
                  <a:schemeClr val="tx1"/>
                </a:solidFill>
              </a:rPr>
              <a:t>:	</a:t>
            </a:r>
            <a:r>
              <a:rPr lang="it-IT" altLang="it-IT" sz="1400" b="1" kern="0" dirty="0">
                <a:solidFill>
                  <a:schemeClr val="tx1"/>
                </a:solidFill>
              </a:rPr>
              <a:t>Ottenimento autorizzazioni </a:t>
            </a:r>
            <a:r>
              <a:rPr lang="it-IT" altLang="it-IT" sz="1400" kern="0" dirty="0">
                <a:solidFill>
                  <a:schemeClr val="tx1"/>
                </a:solidFill>
              </a:rPr>
              <a:t>per inizio dei lavori ed</a:t>
            </a:r>
            <a:r>
              <a:rPr lang="it-IT" altLang="it-IT" sz="1400" b="1" kern="0" dirty="0">
                <a:solidFill>
                  <a:schemeClr val="tx1"/>
                </a:solidFill>
              </a:rPr>
              <a:t> avvio attività di alleggerimento</a:t>
            </a:r>
            <a:endParaRPr lang="it-IT" altLang="it-IT" sz="1400" kern="0" dirty="0">
              <a:solidFill>
                <a:schemeClr val="tx1"/>
              </a:solidFill>
            </a:endParaRPr>
          </a:p>
          <a:p>
            <a:pPr marL="0" indent="0" eaLnBrk="1" hangingPunct="1">
              <a:spcBef>
                <a:spcPts val="0"/>
              </a:spcBef>
              <a:buNone/>
              <a:defRPr/>
            </a:pPr>
            <a:endParaRPr lang="it-IT" altLang="it-IT" sz="1400" b="1" kern="0" dirty="0">
              <a:solidFill>
                <a:srgbClr val="C00000"/>
              </a:solidFill>
            </a:endParaRPr>
          </a:p>
          <a:p>
            <a:pPr marL="0" indent="0" eaLnBrk="1" hangingPunct="1">
              <a:spcBef>
                <a:spcPts val="0"/>
              </a:spcBef>
              <a:buNone/>
              <a:defRPr/>
            </a:pPr>
            <a:r>
              <a:rPr lang="it-IT" altLang="it-IT" sz="1400" b="1" kern="0" dirty="0">
                <a:solidFill>
                  <a:srgbClr val="C00000"/>
                </a:solidFill>
              </a:rPr>
              <a:t>30.04.2015</a:t>
            </a:r>
            <a:r>
              <a:rPr lang="it-IT" altLang="it-IT" sz="1400" kern="0" dirty="0">
                <a:solidFill>
                  <a:schemeClr val="tx1"/>
                </a:solidFill>
              </a:rPr>
              <a:t>:	</a:t>
            </a:r>
            <a:r>
              <a:rPr lang="it-IT" altLang="it-IT" sz="1400" b="1" kern="0" dirty="0">
                <a:solidFill>
                  <a:schemeClr val="tx1"/>
                </a:solidFill>
              </a:rPr>
              <a:t>Conclusione Fase 1</a:t>
            </a:r>
            <a:r>
              <a:rPr lang="it-IT" altLang="it-IT" sz="1400" kern="0" dirty="0">
                <a:solidFill>
                  <a:schemeClr val="tx1"/>
                </a:solidFill>
              </a:rPr>
              <a:t> – Raggiunte condizioni per il trasferimento </a:t>
            </a:r>
          </a:p>
          <a:p>
            <a:pPr marL="0" indent="0" eaLnBrk="1" hangingPunct="1">
              <a:spcBef>
                <a:spcPts val="0"/>
              </a:spcBef>
              <a:buNone/>
              <a:defRPr/>
            </a:pPr>
            <a:endParaRPr lang="it-IT" altLang="it-IT" sz="1400" b="1" kern="0" dirty="0">
              <a:solidFill>
                <a:srgbClr val="C00000"/>
              </a:solidFill>
            </a:endParaRPr>
          </a:p>
          <a:p>
            <a:pPr marL="0" indent="0" eaLnBrk="1" hangingPunct="1">
              <a:spcBef>
                <a:spcPts val="0"/>
              </a:spcBef>
              <a:buNone/>
              <a:defRPr/>
            </a:pPr>
            <a:r>
              <a:rPr lang="it-IT" altLang="it-IT" sz="1400" b="1" kern="0" dirty="0">
                <a:solidFill>
                  <a:srgbClr val="C00000"/>
                </a:solidFill>
              </a:rPr>
              <a:t>12.05.2015</a:t>
            </a:r>
            <a:r>
              <a:rPr lang="it-IT" altLang="it-IT" sz="1400" kern="0" dirty="0">
                <a:solidFill>
                  <a:schemeClr val="tx1"/>
                </a:solidFill>
              </a:rPr>
              <a:t>:	</a:t>
            </a:r>
            <a:r>
              <a:rPr lang="it-IT" altLang="it-IT" sz="1400" b="1" kern="0" dirty="0">
                <a:solidFill>
                  <a:schemeClr val="tx1"/>
                </a:solidFill>
              </a:rPr>
              <a:t>Rimorchio</a:t>
            </a:r>
            <a:r>
              <a:rPr lang="it-IT" altLang="it-IT" sz="1400" kern="0" dirty="0">
                <a:solidFill>
                  <a:schemeClr val="tx1"/>
                </a:solidFill>
              </a:rPr>
              <a:t> della Concordia al </a:t>
            </a:r>
            <a:r>
              <a:rPr lang="it-IT" altLang="it-IT" sz="1400" b="1" kern="0" dirty="0">
                <a:solidFill>
                  <a:schemeClr val="tx1"/>
                </a:solidFill>
              </a:rPr>
              <a:t>Molo Ex Superbacino (GE) </a:t>
            </a:r>
            <a:r>
              <a:rPr lang="it-IT" altLang="it-IT" sz="1400" kern="0" dirty="0">
                <a:solidFill>
                  <a:schemeClr val="tx1"/>
                </a:solidFill>
              </a:rPr>
              <a:t>				</a:t>
            </a:r>
            <a:r>
              <a:rPr lang="it-IT" altLang="it-IT" sz="1400" b="1" kern="0" dirty="0">
                <a:solidFill>
                  <a:schemeClr val="tx1"/>
                </a:solidFill>
              </a:rPr>
              <a:t>Inizio</a:t>
            </a:r>
            <a:r>
              <a:rPr lang="it-IT" altLang="it-IT" sz="1400" kern="0" dirty="0">
                <a:solidFill>
                  <a:schemeClr val="tx1"/>
                </a:solidFill>
              </a:rPr>
              <a:t> </a:t>
            </a:r>
            <a:r>
              <a:rPr lang="it-IT" altLang="it-IT" sz="1400" b="1" kern="0" dirty="0">
                <a:solidFill>
                  <a:schemeClr val="tx1"/>
                </a:solidFill>
              </a:rPr>
              <a:t>Fasi 2 e 3</a:t>
            </a:r>
            <a:r>
              <a:rPr lang="it-IT" altLang="it-IT" sz="1400" kern="0" dirty="0">
                <a:solidFill>
                  <a:schemeClr val="tx1"/>
                </a:solidFill>
              </a:rPr>
              <a:t> – Attività di smantellamento ponti superiori e rimozione </a:t>
            </a:r>
            <a:r>
              <a:rPr lang="it-IT" altLang="it-IT" sz="1400" kern="0" dirty="0" err="1">
                <a:solidFill>
                  <a:schemeClr val="tx1"/>
                </a:solidFill>
              </a:rPr>
              <a:t>sponson</a:t>
            </a:r>
            <a:endParaRPr lang="it-IT" altLang="it-IT" sz="1400" kern="0" dirty="0">
              <a:solidFill>
                <a:schemeClr val="tx1"/>
              </a:solidFill>
            </a:endParaRPr>
          </a:p>
          <a:p>
            <a:pPr marL="0" indent="0" eaLnBrk="1" hangingPunct="1">
              <a:spcBef>
                <a:spcPts val="0"/>
              </a:spcBef>
              <a:buNone/>
              <a:defRPr/>
            </a:pPr>
            <a:endParaRPr lang="it-IT" altLang="it-IT" sz="1400" b="1" kern="0" dirty="0">
              <a:solidFill>
                <a:srgbClr val="C00000"/>
              </a:solidFill>
            </a:endParaRPr>
          </a:p>
          <a:p>
            <a:pPr marL="0" indent="0" eaLnBrk="1" hangingPunct="1">
              <a:spcBef>
                <a:spcPts val="0"/>
              </a:spcBef>
              <a:buNone/>
              <a:defRPr/>
            </a:pPr>
            <a:r>
              <a:rPr lang="it-IT" altLang="it-IT" sz="1400" b="1" kern="0" dirty="0">
                <a:solidFill>
                  <a:srgbClr val="C00000"/>
                </a:solidFill>
              </a:rPr>
              <a:t>30.04.2016</a:t>
            </a:r>
            <a:r>
              <a:rPr lang="it-IT" altLang="it-IT" sz="1400" kern="0" dirty="0">
                <a:solidFill>
                  <a:schemeClr val="tx1"/>
                </a:solidFill>
              </a:rPr>
              <a:t>:	</a:t>
            </a:r>
            <a:r>
              <a:rPr lang="it-IT" altLang="it-IT" sz="1400" b="1" kern="0" dirty="0">
                <a:solidFill>
                  <a:schemeClr val="tx1"/>
                </a:solidFill>
              </a:rPr>
              <a:t>Conclusione Fase 2</a:t>
            </a:r>
            <a:r>
              <a:rPr lang="it-IT" altLang="it-IT" sz="1400" kern="0" dirty="0">
                <a:solidFill>
                  <a:schemeClr val="tx1"/>
                </a:solidFill>
              </a:rPr>
              <a:t> – Demoliti ponti dal 14 al 3, rimossi tutti gli </a:t>
            </a:r>
            <a:r>
              <a:rPr lang="it-IT" altLang="it-IT" sz="1400" kern="0" dirty="0" err="1">
                <a:solidFill>
                  <a:schemeClr val="tx1"/>
                </a:solidFill>
              </a:rPr>
              <a:t>strand</a:t>
            </a:r>
            <a:r>
              <a:rPr lang="it-IT" altLang="it-IT" sz="1400" kern="0" dirty="0">
                <a:solidFill>
                  <a:schemeClr val="tx1"/>
                </a:solidFill>
              </a:rPr>
              <a:t> </a:t>
            </a:r>
            <a:r>
              <a:rPr lang="it-IT" altLang="it-IT" sz="1400" kern="0" dirty="0" err="1">
                <a:solidFill>
                  <a:schemeClr val="tx1"/>
                </a:solidFill>
              </a:rPr>
              <a:t>jacks</a:t>
            </a:r>
            <a:r>
              <a:rPr lang="it-IT" altLang="it-IT" sz="1400" kern="0" dirty="0">
                <a:solidFill>
                  <a:schemeClr val="tx1"/>
                </a:solidFill>
              </a:rPr>
              <a:t> e n.6 </a:t>
            </a:r>
            <a:r>
              <a:rPr lang="it-IT" altLang="it-IT" sz="1400" kern="0" dirty="0" err="1">
                <a:solidFill>
                  <a:schemeClr val="tx1"/>
                </a:solidFill>
              </a:rPr>
              <a:t>sponson</a:t>
            </a:r>
            <a:endParaRPr lang="it-IT" altLang="it-IT" sz="1400" kern="0" dirty="0">
              <a:solidFill>
                <a:schemeClr val="tx1"/>
              </a:solidFill>
            </a:endParaRPr>
          </a:p>
          <a:p>
            <a:pPr marL="0" indent="0" eaLnBrk="1" hangingPunct="1">
              <a:spcBef>
                <a:spcPts val="0"/>
              </a:spcBef>
              <a:buNone/>
              <a:defRPr/>
            </a:pPr>
            <a:endParaRPr lang="it-IT" altLang="it-IT" sz="1400" b="1" kern="0" dirty="0">
              <a:solidFill>
                <a:srgbClr val="C00000"/>
              </a:solidFill>
            </a:endParaRPr>
          </a:p>
          <a:p>
            <a:pPr marL="0" indent="0" eaLnBrk="1" hangingPunct="1">
              <a:spcBef>
                <a:spcPts val="0"/>
              </a:spcBef>
              <a:buNone/>
              <a:defRPr/>
            </a:pPr>
            <a:r>
              <a:rPr lang="it-IT" altLang="it-IT" sz="1400" b="1" kern="0" dirty="0">
                <a:solidFill>
                  <a:srgbClr val="C00000"/>
                </a:solidFill>
              </a:rPr>
              <a:t>24.08.2016</a:t>
            </a:r>
            <a:r>
              <a:rPr lang="it-IT" altLang="it-IT" sz="1400" kern="0" dirty="0">
                <a:solidFill>
                  <a:schemeClr val="tx1"/>
                </a:solidFill>
              </a:rPr>
              <a:t>:	</a:t>
            </a:r>
            <a:r>
              <a:rPr lang="it-IT" altLang="it-IT" sz="1400" b="1" kern="0" dirty="0">
                <a:solidFill>
                  <a:schemeClr val="tx1"/>
                </a:solidFill>
              </a:rPr>
              <a:t>Rimozione ultimi </a:t>
            </a:r>
            <a:r>
              <a:rPr lang="it-IT" altLang="it-IT" sz="1400" b="1" kern="0" dirty="0" err="1">
                <a:solidFill>
                  <a:schemeClr val="tx1"/>
                </a:solidFill>
              </a:rPr>
              <a:t>sponson</a:t>
            </a:r>
            <a:r>
              <a:rPr lang="it-IT" altLang="it-IT" sz="1400" b="1" kern="0" dirty="0">
                <a:solidFill>
                  <a:schemeClr val="tx1"/>
                </a:solidFill>
              </a:rPr>
              <a:t> </a:t>
            </a:r>
            <a:r>
              <a:rPr lang="it-IT" altLang="it-IT" sz="1400" kern="0" dirty="0">
                <a:solidFill>
                  <a:schemeClr val="tx1"/>
                </a:solidFill>
              </a:rPr>
              <a:t>e relitto in </a:t>
            </a:r>
            <a:r>
              <a:rPr lang="it-IT" altLang="it-IT" sz="1400" b="1" kern="0" dirty="0">
                <a:solidFill>
                  <a:schemeClr val="tx1"/>
                </a:solidFill>
              </a:rPr>
              <a:t>galleggiamento autonomo </a:t>
            </a:r>
          </a:p>
          <a:p>
            <a:pPr marL="0" indent="0" eaLnBrk="1" hangingPunct="1">
              <a:spcBef>
                <a:spcPts val="0"/>
              </a:spcBef>
              <a:buNone/>
              <a:defRPr/>
            </a:pPr>
            <a:endParaRPr lang="it-IT" altLang="it-IT" sz="1400" kern="0" dirty="0">
              <a:solidFill>
                <a:schemeClr val="tx1"/>
              </a:solidFill>
            </a:endParaRPr>
          </a:p>
          <a:p>
            <a:pPr marL="0" indent="0" eaLnBrk="1" hangingPunct="1">
              <a:spcBef>
                <a:spcPts val="0"/>
              </a:spcBef>
              <a:buNone/>
              <a:defRPr/>
            </a:pPr>
            <a:r>
              <a:rPr lang="it-IT" altLang="it-IT" sz="1400" b="1" kern="0" dirty="0">
                <a:solidFill>
                  <a:srgbClr val="C00000"/>
                </a:solidFill>
              </a:rPr>
              <a:t>01.09.2016</a:t>
            </a:r>
            <a:r>
              <a:rPr lang="it-IT" altLang="it-IT" sz="1400" kern="0" dirty="0">
                <a:solidFill>
                  <a:schemeClr val="tx1"/>
                </a:solidFill>
              </a:rPr>
              <a:t>:	</a:t>
            </a:r>
            <a:r>
              <a:rPr lang="it-IT" altLang="it-IT" sz="1400" b="1" kern="0" dirty="0">
                <a:solidFill>
                  <a:schemeClr val="tx1"/>
                </a:solidFill>
              </a:rPr>
              <a:t>Conclusione Fase 3</a:t>
            </a:r>
            <a:r>
              <a:rPr lang="it-IT" altLang="it-IT" sz="1400" kern="0" dirty="0">
                <a:solidFill>
                  <a:schemeClr val="tx1"/>
                </a:solidFill>
              </a:rPr>
              <a:t> – Relitto trasferito all’interno del Dry Dock n.4. </a:t>
            </a:r>
            <a:r>
              <a:rPr lang="it-IT" altLang="it-IT" sz="1400" b="1" kern="0" dirty="0">
                <a:solidFill>
                  <a:schemeClr val="tx1"/>
                </a:solidFill>
              </a:rPr>
              <a:t>Avvio Fase 4.</a:t>
            </a:r>
          </a:p>
          <a:p>
            <a:pPr marL="0" indent="0" eaLnBrk="1" hangingPunct="1">
              <a:spcBef>
                <a:spcPts val="0"/>
              </a:spcBef>
              <a:buNone/>
              <a:defRPr/>
            </a:pPr>
            <a:endParaRPr lang="it-IT" altLang="it-IT" sz="1400" b="1" kern="0" dirty="0">
              <a:solidFill>
                <a:schemeClr val="tx1"/>
              </a:solidFill>
            </a:endParaRPr>
          </a:p>
          <a:p>
            <a:pPr marL="0" indent="0" eaLnBrk="1" hangingPunct="1">
              <a:spcBef>
                <a:spcPts val="0"/>
              </a:spcBef>
              <a:buNone/>
              <a:defRPr/>
            </a:pPr>
            <a:r>
              <a:rPr lang="it-IT" altLang="it-IT" sz="1400" b="1" kern="0" dirty="0">
                <a:solidFill>
                  <a:srgbClr val="C00000"/>
                </a:solidFill>
              </a:rPr>
              <a:t>12.06.2017</a:t>
            </a:r>
            <a:r>
              <a:rPr lang="it-IT" altLang="it-IT" sz="1400" kern="0" dirty="0">
                <a:solidFill>
                  <a:schemeClr val="tx1"/>
                </a:solidFill>
              </a:rPr>
              <a:t>: </a:t>
            </a:r>
            <a:r>
              <a:rPr lang="it-IT" altLang="it-IT" sz="1400" b="1" kern="0" dirty="0">
                <a:solidFill>
                  <a:schemeClr val="tx1"/>
                </a:solidFill>
              </a:rPr>
              <a:t>Statement of </a:t>
            </a:r>
            <a:r>
              <a:rPr lang="it-IT" altLang="it-IT" sz="1400" b="1" kern="0" dirty="0" err="1">
                <a:solidFill>
                  <a:schemeClr val="tx1"/>
                </a:solidFill>
              </a:rPr>
              <a:t>Completion</a:t>
            </a:r>
            <a:endParaRPr lang="it-IT" altLang="it-IT" sz="1400" b="1" kern="0" dirty="0">
              <a:solidFill>
                <a:schemeClr val="tx1"/>
              </a:solidFill>
            </a:endParaRPr>
          </a:p>
        </p:txBody>
      </p:sp>
      <p:sp>
        <p:nvSpPr>
          <p:cNvPr id="7" name="Rectangle 3"/>
          <p:cNvSpPr txBox="1">
            <a:spLocks noChangeArrowheads="1"/>
          </p:cNvSpPr>
          <p:nvPr/>
        </p:nvSpPr>
        <p:spPr bwMode="auto">
          <a:xfrm>
            <a:off x="655638" y="783754"/>
            <a:ext cx="848836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MILESTONES DEL PROGETTO</a:t>
            </a:r>
          </a:p>
        </p:txBody>
      </p:sp>
    </p:spTree>
    <p:extLst>
      <p:ext uri="{BB962C8B-B14F-4D97-AF65-F5344CB8AC3E}">
        <p14:creationId xmlns:p14="http://schemas.microsoft.com/office/powerpoint/2010/main" val="364512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03B2A11-66D7-4D42-983A-8D419398E690}"/>
              </a:ext>
            </a:extLst>
          </p:cNvPr>
          <p:cNvSpPr>
            <a:spLocks noGrp="1"/>
          </p:cNvSpPr>
          <p:nvPr>
            <p:ph type="title"/>
          </p:nvPr>
        </p:nvSpPr>
        <p:spPr>
          <a:xfrm>
            <a:off x="683568" y="0"/>
            <a:ext cx="8460432" cy="548664"/>
          </a:xfrm>
        </p:spPr>
        <p:txBody>
          <a:bodyPr/>
          <a:lstStyle/>
          <a:p>
            <a:r>
              <a:rPr lang="it-IT" dirty="0"/>
              <a:t>CONTENUTI</a:t>
            </a:r>
          </a:p>
        </p:txBody>
      </p:sp>
      <p:sp>
        <p:nvSpPr>
          <p:cNvPr id="5" name="Rectangle 3">
            <a:extLst>
              <a:ext uri="{FF2B5EF4-FFF2-40B4-BE49-F238E27FC236}">
                <a16:creationId xmlns:a16="http://schemas.microsoft.com/office/drawing/2014/main" xmlns="" id="{DA2F6472-1CA2-461A-9D96-C499B97DF5C6}"/>
              </a:ext>
            </a:extLst>
          </p:cNvPr>
          <p:cNvSpPr txBox="1">
            <a:spLocks noChangeArrowheads="1"/>
          </p:cNvSpPr>
          <p:nvPr/>
        </p:nvSpPr>
        <p:spPr bwMode="auto">
          <a:xfrm>
            <a:off x="683568" y="980728"/>
            <a:ext cx="846043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42900" indent="-342900" eaLnBrk="1" hangingPunct="1">
              <a:buClr>
                <a:srgbClr val="C00000"/>
              </a:buClr>
              <a:buFont typeface="+mj-lt"/>
              <a:buAutoNum type="arabicPeriod"/>
              <a:defRPr/>
            </a:pPr>
            <a:r>
              <a:rPr lang="en-US" altLang="it-IT" sz="2000" b="1" kern="0" dirty="0">
                <a:solidFill>
                  <a:schemeClr val="tx1"/>
                </a:solidFill>
                <a:latin typeface="Calibri" panose="020F0502020204030204" pitchFamily="34" charset="0"/>
              </a:rPr>
              <a:t>INTRODUZIONE</a:t>
            </a:r>
          </a:p>
          <a:p>
            <a:pPr marL="342900" indent="-342900" eaLnBrk="1" hangingPunct="1">
              <a:buClr>
                <a:srgbClr val="C00000"/>
              </a:buClr>
              <a:buFont typeface="+mj-lt"/>
              <a:buAutoNum type="arabicPeriod"/>
              <a:defRPr/>
            </a:pPr>
            <a:endParaRPr lang="en-US" altLang="it-IT" sz="2000" b="1"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RIFERIMENTI NORMATIVI</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CONCORDIA RECYCLING PROJECT</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INQUADRAMENTO AUTORIZZATIVO </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SCHEMA CONTRATTUALE</a:t>
            </a:r>
            <a:endParaRPr lang="en-US" altLang="it-IT" sz="2000" kern="0" dirty="0">
              <a:solidFill>
                <a:schemeClr val="bg1">
                  <a:lumMod val="65000"/>
                </a:schemeClr>
              </a:solidFill>
              <a:latin typeface="Calibri" panose="020F0502020204030204" pitchFamily="34" charset="0"/>
            </a:endParaRP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CONCLUSIONI</a:t>
            </a:r>
          </a:p>
        </p:txBody>
      </p:sp>
    </p:spTree>
    <p:extLst>
      <p:ext uri="{BB962C8B-B14F-4D97-AF65-F5344CB8AC3E}">
        <p14:creationId xmlns:p14="http://schemas.microsoft.com/office/powerpoint/2010/main" val="4199899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03B2A11-66D7-4D42-983A-8D419398E690}"/>
              </a:ext>
            </a:extLst>
          </p:cNvPr>
          <p:cNvSpPr>
            <a:spLocks noGrp="1"/>
          </p:cNvSpPr>
          <p:nvPr>
            <p:ph type="title"/>
          </p:nvPr>
        </p:nvSpPr>
        <p:spPr>
          <a:xfrm>
            <a:off x="683568" y="0"/>
            <a:ext cx="8460432" cy="548664"/>
          </a:xfrm>
        </p:spPr>
        <p:txBody>
          <a:bodyPr/>
          <a:lstStyle/>
          <a:p>
            <a:r>
              <a:rPr lang="it-IT" dirty="0"/>
              <a:t>CONTENUTI</a:t>
            </a:r>
          </a:p>
        </p:txBody>
      </p:sp>
      <p:sp>
        <p:nvSpPr>
          <p:cNvPr id="5" name="Rectangle 3">
            <a:extLst>
              <a:ext uri="{FF2B5EF4-FFF2-40B4-BE49-F238E27FC236}">
                <a16:creationId xmlns:a16="http://schemas.microsoft.com/office/drawing/2014/main" xmlns="" id="{DA2F6472-1CA2-461A-9D96-C499B97DF5C6}"/>
              </a:ext>
            </a:extLst>
          </p:cNvPr>
          <p:cNvSpPr txBox="1">
            <a:spLocks noChangeArrowheads="1"/>
          </p:cNvSpPr>
          <p:nvPr/>
        </p:nvSpPr>
        <p:spPr bwMode="auto">
          <a:xfrm>
            <a:off x="683568" y="980728"/>
            <a:ext cx="846043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42900" indent="-342900" eaLnBrk="1" hangingPunct="1">
              <a:buClr>
                <a:srgbClr val="C00000"/>
              </a:buClr>
              <a:buFont typeface="+mj-lt"/>
              <a:buAutoNum type="arabicPeriod"/>
              <a:defRPr/>
            </a:pPr>
            <a:r>
              <a:rPr lang="en-US" altLang="it-IT" sz="2000" b="1" kern="0" dirty="0">
                <a:solidFill>
                  <a:schemeClr val="tx1"/>
                </a:solidFill>
                <a:latin typeface="Calibri" panose="020F0502020204030204" pitchFamily="34" charset="0"/>
              </a:rPr>
              <a:t>INTRODUZIONE</a:t>
            </a:r>
          </a:p>
          <a:p>
            <a:pPr marL="342900" indent="-342900" eaLnBrk="1" hangingPunct="1">
              <a:buClr>
                <a:srgbClr val="C00000"/>
              </a:buClr>
              <a:buFont typeface="+mj-lt"/>
              <a:buAutoNum type="arabicPeriod"/>
              <a:defRPr/>
            </a:pPr>
            <a:endParaRPr lang="en-US" altLang="it-IT" sz="2000" b="1"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RIFERIMENTI NORMATIVI</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CONCORDIA RECYCLING PROJECT</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INQUADRAMENTO AUTORIZZATIVO </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SCHEMA CONTRATTUALE</a:t>
            </a:r>
            <a:endParaRPr lang="en-US" altLang="it-IT" sz="2000" kern="0" dirty="0">
              <a:solidFill>
                <a:schemeClr val="bg1">
                  <a:lumMod val="65000"/>
                </a:schemeClr>
              </a:solidFill>
              <a:latin typeface="Calibri" panose="020F0502020204030204" pitchFamily="34" charset="0"/>
            </a:endParaRP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CONCLUSIONI</a:t>
            </a:r>
          </a:p>
        </p:txBody>
      </p:sp>
    </p:spTree>
    <p:extLst>
      <p:ext uri="{BB962C8B-B14F-4D97-AF65-F5344CB8AC3E}">
        <p14:creationId xmlns:p14="http://schemas.microsoft.com/office/powerpoint/2010/main" val="256016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lstStyle/>
          <a:p>
            <a:r>
              <a:rPr lang="it-IT" altLang="it-IT" b="1" dirty="0">
                <a:solidFill>
                  <a:schemeClr val="tx1"/>
                </a:solidFill>
              </a:rPr>
              <a:t>1. INTRODUZIONE</a:t>
            </a:r>
            <a:endParaRPr lang="en-US" altLang="it-IT" b="1" dirty="0">
              <a:solidFill>
                <a:schemeClr val="tx1"/>
              </a:solidFill>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3</a:t>
            </a:fld>
            <a:endParaRPr lang="it-IT" altLang="it-IT">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LA DEMOLIZIONE NAVALE OGGI</a:t>
            </a:r>
            <a:endParaRPr lang="it-IT" altLang="it-IT" sz="2000" kern="0" dirty="0">
              <a:solidFill>
                <a:srgbClr val="C00000"/>
              </a:solidFill>
              <a:latin typeface="Calibri" panose="020F0502020204030204" pitchFamily="34" charset="0"/>
            </a:endParaRPr>
          </a:p>
        </p:txBody>
      </p:sp>
      <p:sp>
        <p:nvSpPr>
          <p:cNvPr id="17" name="Rectangle 5"/>
          <p:cNvSpPr txBox="1">
            <a:spLocks noChangeArrowheads="1"/>
          </p:cNvSpPr>
          <p:nvPr/>
        </p:nvSpPr>
        <p:spPr bwMode="auto">
          <a:xfrm>
            <a:off x="683568" y="1237032"/>
            <a:ext cx="4320480" cy="25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rgbClr val="C00000"/>
              </a:buClr>
              <a:defRPr/>
            </a:pPr>
            <a:r>
              <a:rPr lang="it-IT" sz="1600" kern="0" dirty="0">
                <a:solidFill>
                  <a:schemeClr val="tx1"/>
                </a:solidFill>
              </a:rPr>
              <a:t>A </a:t>
            </a:r>
            <a:r>
              <a:rPr lang="it-IT" sz="1600" b="1" kern="0" dirty="0">
                <a:solidFill>
                  <a:schemeClr val="tx1"/>
                </a:solidFill>
              </a:rPr>
              <a:t>livello mondiale</a:t>
            </a:r>
            <a:r>
              <a:rPr lang="it-IT" sz="1600" kern="0" dirty="0">
                <a:solidFill>
                  <a:schemeClr val="tx1"/>
                </a:solidFill>
              </a:rPr>
              <a:t>, più del </a:t>
            </a:r>
            <a:r>
              <a:rPr lang="it-IT" sz="1600" b="1" kern="0" dirty="0">
                <a:solidFill>
                  <a:schemeClr val="tx1"/>
                </a:solidFill>
              </a:rPr>
              <a:t>95%</a:t>
            </a:r>
            <a:r>
              <a:rPr lang="it-IT" sz="1600" kern="0" dirty="0">
                <a:solidFill>
                  <a:schemeClr val="tx1"/>
                </a:solidFill>
              </a:rPr>
              <a:t> delle navi a fine vita vengono demolite in </a:t>
            </a:r>
            <a:r>
              <a:rPr lang="it-IT" sz="1600" b="1" kern="0" dirty="0">
                <a:solidFill>
                  <a:schemeClr val="tx1"/>
                </a:solidFill>
              </a:rPr>
              <a:t>India</a:t>
            </a:r>
            <a:r>
              <a:rPr lang="it-IT" sz="1600" kern="0" dirty="0">
                <a:solidFill>
                  <a:schemeClr val="tx1"/>
                </a:solidFill>
              </a:rPr>
              <a:t>, </a:t>
            </a:r>
            <a:r>
              <a:rPr lang="it-IT" sz="1600" b="1" kern="0" dirty="0">
                <a:solidFill>
                  <a:schemeClr val="tx1"/>
                </a:solidFill>
              </a:rPr>
              <a:t>Bangladesh</a:t>
            </a:r>
            <a:r>
              <a:rPr lang="it-IT" sz="1600" kern="0" dirty="0">
                <a:solidFill>
                  <a:schemeClr val="tx1"/>
                </a:solidFill>
              </a:rPr>
              <a:t>, </a:t>
            </a:r>
            <a:r>
              <a:rPr lang="it-IT" sz="1600" b="1" kern="0" dirty="0">
                <a:solidFill>
                  <a:schemeClr val="tx1"/>
                </a:solidFill>
              </a:rPr>
              <a:t>Pakistan</a:t>
            </a:r>
            <a:r>
              <a:rPr lang="it-IT" sz="1600" kern="0" dirty="0">
                <a:solidFill>
                  <a:schemeClr val="tx1"/>
                </a:solidFill>
              </a:rPr>
              <a:t>, </a:t>
            </a:r>
            <a:r>
              <a:rPr lang="it-IT" sz="1600" b="1" kern="0" dirty="0">
                <a:solidFill>
                  <a:schemeClr val="tx1"/>
                </a:solidFill>
              </a:rPr>
              <a:t>Cina</a:t>
            </a:r>
            <a:r>
              <a:rPr lang="it-IT" sz="1600" kern="0" dirty="0">
                <a:solidFill>
                  <a:schemeClr val="tx1"/>
                </a:solidFill>
              </a:rPr>
              <a:t> e </a:t>
            </a:r>
            <a:r>
              <a:rPr lang="it-IT" sz="1600" b="1" kern="0" dirty="0">
                <a:solidFill>
                  <a:schemeClr val="tx1"/>
                </a:solidFill>
              </a:rPr>
              <a:t>Turchia</a:t>
            </a:r>
          </a:p>
          <a:p>
            <a:pPr>
              <a:buClr>
                <a:srgbClr val="C00000"/>
              </a:buClr>
              <a:defRPr/>
            </a:pPr>
            <a:r>
              <a:rPr lang="it-IT" sz="1600" kern="0" dirty="0">
                <a:solidFill>
                  <a:schemeClr val="tx1"/>
                </a:solidFill>
              </a:rPr>
              <a:t>In India, Bangladesh e Pakistan la </a:t>
            </a:r>
            <a:r>
              <a:rPr lang="it-IT" sz="1600" b="1" kern="0" dirty="0">
                <a:solidFill>
                  <a:schemeClr val="tx1"/>
                </a:solidFill>
              </a:rPr>
              <a:t>demolizione navale </a:t>
            </a:r>
            <a:r>
              <a:rPr lang="it-IT" sz="1600" kern="0" dirty="0">
                <a:solidFill>
                  <a:schemeClr val="tx1"/>
                </a:solidFill>
              </a:rPr>
              <a:t>viene condotta mediante  il </a:t>
            </a:r>
            <a:r>
              <a:rPr lang="it-IT" sz="1600" b="1" kern="0" dirty="0">
                <a:solidFill>
                  <a:schemeClr val="tx1"/>
                </a:solidFill>
              </a:rPr>
              <a:t>«</a:t>
            </a:r>
            <a:r>
              <a:rPr lang="it-IT" sz="1600" b="1" kern="0" dirty="0" err="1">
                <a:solidFill>
                  <a:schemeClr val="tx1"/>
                </a:solidFill>
              </a:rPr>
              <a:t>beaching</a:t>
            </a:r>
            <a:r>
              <a:rPr lang="it-IT" sz="1600" b="1" kern="0" dirty="0">
                <a:solidFill>
                  <a:schemeClr val="tx1"/>
                </a:solidFill>
              </a:rPr>
              <a:t> </a:t>
            </a:r>
            <a:r>
              <a:rPr lang="it-IT" sz="1600" b="1" kern="0" dirty="0" err="1">
                <a:solidFill>
                  <a:schemeClr val="tx1"/>
                </a:solidFill>
              </a:rPr>
              <a:t>method</a:t>
            </a:r>
            <a:r>
              <a:rPr lang="it-IT" sz="1600" b="1" kern="0" dirty="0">
                <a:solidFill>
                  <a:schemeClr val="tx1"/>
                </a:solidFill>
              </a:rPr>
              <a:t>» </a:t>
            </a:r>
            <a:r>
              <a:rPr lang="it-IT" sz="1600" kern="0" dirty="0">
                <a:solidFill>
                  <a:schemeClr val="tx1"/>
                </a:solidFill>
              </a:rPr>
              <a:t>(oltre il 60% del totale)</a:t>
            </a:r>
          </a:p>
          <a:p>
            <a:pPr>
              <a:buClr>
                <a:srgbClr val="C00000"/>
              </a:buClr>
              <a:defRPr/>
            </a:pPr>
            <a:r>
              <a:rPr lang="it-IT" sz="1600" kern="0" dirty="0">
                <a:solidFill>
                  <a:schemeClr val="tx1"/>
                </a:solidFill>
              </a:rPr>
              <a:t>Da oltre dieci anni l’</a:t>
            </a:r>
            <a:r>
              <a:rPr lang="it-IT" sz="1600" b="1" kern="0" dirty="0">
                <a:solidFill>
                  <a:schemeClr val="tx1"/>
                </a:solidFill>
              </a:rPr>
              <a:t>UE</a:t>
            </a:r>
            <a:r>
              <a:rPr lang="it-IT" sz="1600" kern="0" dirty="0">
                <a:solidFill>
                  <a:schemeClr val="tx1"/>
                </a:solidFill>
              </a:rPr>
              <a:t> ha preso coscienza ed avviato </a:t>
            </a:r>
            <a:r>
              <a:rPr lang="it-IT" sz="1600" b="1" kern="0" dirty="0">
                <a:solidFill>
                  <a:schemeClr val="tx1"/>
                </a:solidFill>
              </a:rPr>
              <a:t>azioni politiche </a:t>
            </a:r>
            <a:r>
              <a:rPr lang="it-IT" sz="1600" kern="0" dirty="0">
                <a:solidFill>
                  <a:schemeClr val="tx1"/>
                </a:solidFill>
              </a:rPr>
              <a:t>per denunciare ed    iniziare a fronteggiare un’attività </a:t>
            </a:r>
            <a:r>
              <a:rPr lang="it-IT" sz="1600" b="1" kern="0" dirty="0">
                <a:solidFill>
                  <a:schemeClr val="tx1"/>
                </a:solidFill>
              </a:rPr>
              <a:t>“illegale-legalizzata”</a:t>
            </a:r>
          </a:p>
        </p:txBody>
      </p:sp>
      <p:pic>
        <p:nvPicPr>
          <p:cNvPr id="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8" y="1268760"/>
            <a:ext cx="3528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CasellaDiTesto 18"/>
          <p:cNvSpPr txBox="1"/>
          <p:nvPr/>
        </p:nvSpPr>
        <p:spPr>
          <a:xfrm>
            <a:off x="5220072" y="1412776"/>
            <a:ext cx="3096344" cy="553998"/>
          </a:xfrm>
          <a:prstGeom prst="rect">
            <a:avLst/>
          </a:prstGeom>
          <a:noFill/>
        </p:spPr>
        <p:txBody>
          <a:bodyPr wrap="square" rtlCol="0">
            <a:spAutoFit/>
          </a:bodyPr>
          <a:lstStyle/>
          <a:p>
            <a:pPr algn="ctr"/>
            <a:r>
              <a:rPr lang="it-IT" b="1" dirty="0">
                <a:solidFill>
                  <a:srgbClr val="9E0000"/>
                </a:solidFill>
              </a:rPr>
              <a:t>Dati 2015</a:t>
            </a:r>
          </a:p>
          <a:p>
            <a:pPr algn="ctr"/>
            <a:r>
              <a:rPr lang="it-IT" sz="1200" b="1" i="1" dirty="0">
                <a:solidFill>
                  <a:srgbClr val="9E0000"/>
                </a:solidFill>
              </a:rPr>
              <a:t>(NGO </a:t>
            </a:r>
            <a:r>
              <a:rPr lang="it-IT" sz="1200" b="1" i="1" dirty="0" err="1">
                <a:solidFill>
                  <a:srgbClr val="9E0000"/>
                </a:solidFill>
              </a:rPr>
              <a:t>Shipbreaking</a:t>
            </a:r>
            <a:r>
              <a:rPr lang="it-IT" sz="1200" b="1" i="1" dirty="0">
                <a:solidFill>
                  <a:srgbClr val="9E0000"/>
                </a:solidFill>
              </a:rPr>
              <a:t> Platform)</a:t>
            </a:r>
          </a:p>
        </p:txBody>
      </p:sp>
      <p:pic>
        <p:nvPicPr>
          <p:cNvPr id="8" name="Picture 2" descr="http://www.focus.it/site_stored/imgs/0003/005/reu_rtx123pr.900x600.jpg">
            <a:extLst>
              <a:ext uri="{FF2B5EF4-FFF2-40B4-BE49-F238E27FC236}">
                <a16:creationId xmlns:a16="http://schemas.microsoft.com/office/drawing/2014/main" xmlns="" id="{CE3B4641-6E94-45C4-B3DC-D33CB05E3E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392" y="3841574"/>
            <a:ext cx="3593608" cy="23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198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lstStyle/>
          <a:p>
            <a:r>
              <a:rPr lang="it-IT" altLang="it-IT" b="1" dirty="0">
                <a:solidFill>
                  <a:schemeClr val="tx1"/>
                </a:solidFill>
              </a:rPr>
              <a:t>1. INTRODUZIONE</a:t>
            </a:r>
            <a:endParaRPr lang="en-US" altLang="it-IT" b="1" dirty="0">
              <a:solidFill>
                <a:schemeClr val="tx1"/>
              </a:solidFill>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4</a:t>
            </a:fld>
            <a:endParaRPr lang="it-IT" altLang="it-IT">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LA DEMOLIZIONE NAVALE OGGI</a:t>
            </a:r>
            <a:endParaRPr lang="it-IT" altLang="it-IT" sz="2000" kern="0" dirty="0">
              <a:solidFill>
                <a:srgbClr val="C00000"/>
              </a:solidFill>
              <a:latin typeface="Calibri" panose="020F0502020204030204" pitchFamily="34" charset="0"/>
            </a:endParaRPr>
          </a:p>
        </p:txBody>
      </p:sp>
      <p:grpSp>
        <p:nvGrpSpPr>
          <p:cNvPr id="3" name="Gruppo 2"/>
          <p:cNvGrpSpPr/>
          <p:nvPr/>
        </p:nvGrpSpPr>
        <p:grpSpPr>
          <a:xfrm>
            <a:off x="1043608" y="1325902"/>
            <a:ext cx="7776864" cy="4695386"/>
            <a:chOff x="539552" y="1196752"/>
            <a:chExt cx="7776864" cy="4695386"/>
          </a:xfrm>
        </p:grpSpPr>
        <p:grpSp>
          <p:nvGrpSpPr>
            <p:cNvPr id="2" name="Gruppo 1"/>
            <p:cNvGrpSpPr/>
            <p:nvPr/>
          </p:nvGrpSpPr>
          <p:grpSpPr>
            <a:xfrm>
              <a:off x="539552" y="1196752"/>
              <a:ext cx="7776864" cy="4597089"/>
              <a:chOff x="539552" y="1196752"/>
              <a:chExt cx="7776864" cy="4597089"/>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4" y="1236799"/>
                <a:ext cx="6976839" cy="4557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971600" y="1196752"/>
                <a:ext cx="698477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259632" y="1232731"/>
                <a:ext cx="144016" cy="2340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1403648" y="3515320"/>
                <a:ext cx="306034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4325508" y="1219611"/>
                <a:ext cx="144016" cy="2340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1 21"/>
              <p:cNvCxnSpPr/>
              <p:nvPr/>
            </p:nvCxnSpPr>
            <p:spPr>
              <a:xfrm>
                <a:off x="539552" y="3481758"/>
                <a:ext cx="7776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Connettore 1 22"/>
            <p:cNvCxnSpPr/>
            <p:nvPr/>
          </p:nvCxnSpPr>
          <p:spPr>
            <a:xfrm flipH="1" flipV="1">
              <a:off x="4449065" y="1340768"/>
              <a:ext cx="1" cy="45513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3">
            <a:extLst>
              <a:ext uri="{FF2B5EF4-FFF2-40B4-BE49-F238E27FC236}">
                <a16:creationId xmlns:a16="http://schemas.microsoft.com/office/drawing/2014/main" xmlns="" id="{710971CD-1CDA-4951-AAE3-9366056EA42D}"/>
              </a:ext>
            </a:extLst>
          </p:cNvPr>
          <p:cNvSpPr txBox="1">
            <a:spLocks noChangeArrowheads="1"/>
          </p:cNvSpPr>
          <p:nvPr/>
        </p:nvSpPr>
        <p:spPr bwMode="auto">
          <a:xfrm>
            <a:off x="1043608" y="1540768"/>
            <a:ext cx="7776855" cy="206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12000" b="1" kern="0" dirty="0">
                <a:solidFill>
                  <a:srgbClr val="C00000"/>
                </a:solidFill>
                <a:latin typeface="Calibri" panose="020F0502020204030204" pitchFamily="34" charset="0"/>
              </a:rPr>
              <a:t>X        </a:t>
            </a:r>
            <a:r>
              <a:rPr lang="it-IT" altLang="it-IT" sz="12000" b="1" kern="0" dirty="0" err="1">
                <a:solidFill>
                  <a:srgbClr val="C00000"/>
                </a:solidFill>
                <a:latin typeface="Calibri" panose="020F0502020204030204" pitchFamily="34" charset="0"/>
              </a:rPr>
              <a:t>X</a:t>
            </a:r>
            <a:endParaRPr lang="it-IT" altLang="it-IT" sz="12000" kern="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6969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lstStyle/>
          <a:p>
            <a:r>
              <a:rPr lang="it-IT" altLang="it-IT" b="1" dirty="0">
                <a:solidFill>
                  <a:schemeClr val="tx1"/>
                </a:solidFill>
              </a:rPr>
              <a:t>1. INTRODUZIONE</a:t>
            </a:r>
            <a:endParaRPr lang="en-US" altLang="it-IT" b="1" dirty="0">
              <a:solidFill>
                <a:schemeClr val="tx1"/>
              </a:solidFill>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5</a:t>
            </a:fld>
            <a:endParaRPr lang="it-IT" altLang="it-IT">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LA DEMOLIZIONE NAVALE OGGI</a:t>
            </a:r>
            <a:endParaRPr lang="it-IT" altLang="it-IT" sz="2000" kern="0" dirty="0">
              <a:solidFill>
                <a:srgbClr val="C00000"/>
              </a:solidFill>
              <a:latin typeface="Calibri" panose="020F0502020204030204" pitchFamily="34" charset="0"/>
            </a:endParaRPr>
          </a:p>
        </p:txBody>
      </p:sp>
      <p:pic>
        <p:nvPicPr>
          <p:cNvPr id="10" name="Picture 5" descr="https://www.greenpeace.de/sites/www.greenpeace.de/files/styles/galleria_node_desk_1x/public/schiffabwracken-d010356.jpg?itok=1ZW_JMJ7">
            <a:extLst>
              <a:ext uri="{FF2B5EF4-FFF2-40B4-BE49-F238E27FC236}">
                <a16:creationId xmlns:a16="http://schemas.microsoft.com/office/drawing/2014/main" xmlns="" id="{D95038F1-D6B9-42EF-89F9-73BDAC34E1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1" r="7801"/>
          <a:stretch/>
        </p:blipFill>
        <p:spPr bwMode="auto">
          <a:xfrm>
            <a:off x="863048" y="1556792"/>
            <a:ext cx="4068992" cy="24317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xmlns="" id="{5C493CF0-E12F-4C1D-893C-79A4F6E9348E}"/>
              </a:ext>
            </a:extLst>
          </p:cNvPr>
          <p:cNvSpPr txBox="1">
            <a:spLocks noChangeArrowheads="1"/>
          </p:cNvSpPr>
          <p:nvPr/>
        </p:nvSpPr>
        <p:spPr bwMode="auto">
          <a:xfrm>
            <a:off x="683568" y="1237033"/>
            <a:ext cx="3888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rgbClr val="C00000"/>
              </a:buClr>
              <a:defRPr/>
            </a:pPr>
            <a:r>
              <a:rPr lang="it-IT" sz="1600" b="1" kern="0" dirty="0" err="1">
                <a:solidFill>
                  <a:schemeClr val="tx1"/>
                </a:solidFill>
              </a:rPr>
              <a:t>Beaching</a:t>
            </a:r>
            <a:r>
              <a:rPr lang="it-IT" sz="1600" b="1" kern="0" dirty="0">
                <a:solidFill>
                  <a:schemeClr val="tx1"/>
                </a:solidFill>
              </a:rPr>
              <a:t> (India, Bangladesh, Pakistan)</a:t>
            </a:r>
          </a:p>
        </p:txBody>
      </p:sp>
      <p:pic>
        <p:nvPicPr>
          <p:cNvPr id="3" name="Immagine 2">
            <a:extLst>
              <a:ext uri="{FF2B5EF4-FFF2-40B4-BE49-F238E27FC236}">
                <a16:creationId xmlns:a16="http://schemas.microsoft.com/office/drawing/2014/main" xmlns="" id="{A67B10AF-270A-497F-AC5C-90B0DF6DFB63}"/>
              </a:ext>
            </a:extLst>
          </p:cNvPr>
          <p:cNvPicPr>
            <a:picLocks noChangeAspect="1"/>
          </p:cNvPicPr>
          <p:nvPr/>
        </p:nvPicPr>
        <p:blipFill rotWithShape="1">
          <a:blip r:embed="rId4"/>
          <a:srcRect l="7029"/>
          <a:stretch/>
        </p:blipFill>
        <p:spPr>
          <a:xfrm>
            <a:off x="5072004" y="4233818"/>
            <a:ext cx="3989730" cy="2533381"/>
          </a:xfrm>
          <a:prstGeom prst="rect">
            <a:avLst/>
          </a:prstGeom>
        </p:spPr>
      </p:pic>
      <p:pic>
        <p:nvPicPr>
          <p:cNvPr id="16" name="Picture 2" descr="http://www.dhakatribune.com/sites/default/files/imagecache/870x488_article_high/article/2013/06/20/Ship_breaking.jpg">
            <a:extLst>
              <a:ext uri="{FF2B5EF4-FFF2-40B4-BE49-F238E27FC236}">
                <a16:creationId xmlns:a16="http://schemas.microsoft.com/office/drawing/2014/main" xmlns="" id="{6C79F74E-5E8B-4513-912B-51CEFD9898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53" r="24817"/>
          <a:stretch/>
        </p:blipFill>
        <p:spPr bwMode="auto">
          <a:xfrm>
            <a:off x="863048" y="4231233"/>
            <a:ext cx="3132888" cy="2534691"/>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a:extLst>
              <a:ext uri="{FF2B5EF4-FFF2-40B4-BE49-F238E27FC236}">
                <a16:creationId xmlns:a16="http://schemas.microsoft.com/office/drawing/2014/main" xmlns="" id="{CA75F8CD-07DF-4DA8-A406-BDFDD7F93ED0}"/>
              </a:ext>
            </a:extLst>
          </p:cNvPr>
          <p:cNvSpPr/>
          <p:nvPr/>
        </p:nvSpPr>
        <p:spPr>
          <a:xfrm>
            <a:off x="4932040" y="1268760"/>
            <a:ext cx="4211960" cy="2893100"/>
          </a:xfrm>
          <a:prstGeom prst="rect">
            <a:avLst/>
          </a:prstGeom>
        </p:spPr>
        <p:txBody>
          <a:bodyPr wrap="square">
            <a:spAutoFit/>
          </a:bodyPr>
          <a:lstStyle/>
          <a:p>
            <a:pPr marL="285750" indent="-285750">
              <a:buClr>
                <a:schemeClr val="tx2">
                  <a:lumMod val="50000"/>
                </a:schemeClr>
              </a:buClr>
              <a:buFont typeface="Wingdings" panose="05000000000000000000" pitchFamily="2" charset="2"/>
              <a:buChar char="§"/>
            </a:pPr>
            <a:r>
              <a:rPr lang="it-IT" sz="1400" dirty="0"/>
              <a:t>La maggior parte dei siti di demolizione dell'Asia meridionale non dispone di </a:t>
            </a:r>
            <a:r>
              <a:rPr lang="it-IT" sz="1400" b="1" dirty="0"/>
              <a:t>alcun sistema di contenimento per impedire la contaminazione dei suoli e delle acque da parte di queste sostanze. </a:t>
            </a:r>
          </a:p>
          <a:p>
            <a:pPr marL="285750" indent="-285750">
              <a:buClr>
                <a:schemeClr val="tx2">
                  <a:lumMod val="50000"/>
                </a:schemeClr>
              </a:buClr>
              <a:buFont typeface="Wingdings" panose="05000000000000000000" pitchFamily="2" charset="2"/>
              <a:buChar char="§"/>
            </a:pPr>
            <a:r>
              <a:rPr lang="it-IT" sz="1400" b="1" dirty="0"/>
              <a:t>La precarietà delle condizioni di salute e di sicurezza dei lavoratori </a:t>
            </a:r>
            <a:r>
              <a:rPr lang="it-IT" sz="1400" dirty="0"/>
              <a:t>è inoltre la causa di un rischio elevato di incidenti e di malattie irreversibili legate all'esposizione a sostanze pericolose (cancro ai polmoni, ecc.).</a:t>
            </a:r>
          </a:p>
          <a:p>
            <a:pPr marL="285750" indent="-285750">
              <a:buClr>
                <a:schemeClr val="tx2">
                  <a:lumMod val="50000"/>
                </a:schemeClr>
              </a:buClr>
              <a:buFont typeface="Wingdings" panose="05000000000000000000" pitchFamily="2" charset="2"/>
              <a:buChar char="§"/>
            </a:pPr>
            <a:r>
              <a:rPr lang="it-IT" sz="1400" dirty="0"/>
              <a:t>La </a:t>
            </a:r>
            <a:r>
              <a:rPr lang="it-IT" sz="1400" b="1" dirty="0"/>
              <a:t>manodopera</a:t>
            </a:r>
            <a:r>
              <a:rPr lang="it-IT" sz="1400" dirty="0"/>
              <a:t>, proveniente dalle aree più povere dei paesi, </a:t>
            </a:r>
            <a:r>
              <a:rPr lang="it-IT" sz="1400" b="1" dirty="0"/>
              <a:t>è costituita in misura non trascurabile da minori </a:t>
            </a:r>
            <a:r>
              <a:rPr lang="it-IT" sz="1400" dirty="0"/>
              <a:t>e lavora spesso </a:t>
            </a:r>
            <a:r>
              <a:rPr lang="it-IT" sz="1400" b="1" dirty="0"/>
              <a:t>senza contratto, diritti, né assicurazioni antinfortunistiche </a:t>
            </a:r>
            <a:endParaRPr lang="it-IT" sz="1400" dirty="0"/>
          </a:p>
        </p:txBody>
      </p:sp>
    </p:spTree>
    <p:extLst>
      <p:ext uri="{BB962C8B-B14F-4D97-AF65-F5344CB8AC3E}">
        <p14:creationId xmlns:p14="http://schemas.microsoft.com/office/powerpoint/2010/main" val="289796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lstStyle/>
          <a:p>
            <a:r>
              <a:rPr lang="it-IT" altLang="it-IT" b="1" dirty="0">
                <a:solidFill>
                  <a:schemeClr val="tx1"/>
                </a:solidFill>
              </a:rPr>
              <a:t>1. INTRODUZIONE</a:t>
            </a:r>
            <a:endParaRPr lang="en-US" altLang="it-IT" b="1" dirty="0">
              <a:solidFill>
                <a:schemeClr val="tx1"/>
              </a:solidFill>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6</a:t>
            </a:fld>
            <a:endParaRPr lang="it-IT" altLang="it-IT">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LA DEMOLIZIONE NAVALE OGGI</a:t>
            </a:r>
            <a:endParaRPr lang="it-IT" altLang="it-IT" sz="2000" kern="0" dirty="0">
              <a:solidFill>
                <a:srgbClr val="C00000"/>
              </a:solidFill>
              <a:latin typeface="Calibri" panose="020F0502020204030204" pitchFamily="34" charset="0"/>
            </a:endParaRPr>
          </a:p>
        </p:txBody>
      </p:sp>
      <p:sp>
        <p:nvSpPr>
          <p:cNvPr id="15" name="Rectangle 5">
            <a:extLst>
              <a:ext uri="{FF2B5EF4-FFF2-40B4-BE49-F238E27FC236}">
                <a16:creationId xmlns:a16="http://schemas.microsoft.com/office/drawing/2014/main" xmlns="" id="{5C493CF0-E12F-4C1D-893C-79A4F6E9348E}"/>
              </a:ext>
            </a:extLst>
          </p:cNvPr>
          <p:cNvSpPr txBox="1">
            <a:spLocks noChangeArrowheads="1"/>
          </p:cNvSpPr>
          <p:nvPr/>
        </p:nvSpPr>
        <p:spPr bwMode="auto">
          <a:xfrm>
            <a:off x="683568" y="1237033"/>
            <a:ext cx="8460432" cy="6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rgbClr val="C00000"/>
              </a:buClr>
              <a:defRPr/>
            </a:pPr>
            <a:r>
              <a:rPr lang="it-IT" sz="1600" b="1" kern="0" dirty="0">
                <a:solidFill>
                  <a:schemeClr val="tx1"/>
                </a:solidFill>
              </a:rPr>
              <a:t>Landing (Turchia, …)</a:t>
            </a:r>
          </a:p>
        </p:txBody>
      </p:sp>
      <p:pic>
        <p:nvPicPr>
          <p:cNvPr id="9" name="Immagine 8">
            <a:extLst>
              <a:ext uri="{FF2B5EF4-FFF2-40B4-BE49-F238E27FC236}">
                <a16:creationId xmlns:a16="http://schemas.microsoft.com/office/drawing/2014/main" xmlns="" id="{7817CC3B-5BC0-4470-8B0E-A59235BB365D}"/>
              </a:ext>
            </a:extLst>
          </p:cNvPr>
          <p:cNvPicPr>
            <a:picLocks noChangeAspect="1"/>
          </p:cNvPicPr>
          <p:nvPr/>
        </p:nvPicPr>
        <p:blipFill rotWithShape="1">
          <a:blip r:embed="rId3"/>
          <a:srcRect b="13941"/>
          <a:stretch/>
        </p:blipFill>
        <p:spPr>
          <a:xfrm>
            <a:off x="692899" y="1506960"/>
            <a:ext cx="4618236" cy="2435428"/>
          </a:xfrm>
          <a:prstGeom prst="rect">
            <a:avLst/>
          </a:prstGeom>
        </p:spPr>
      </p:pic>
      <p:pic>
        <p:nvPicPr>
          <p:cNvPr id="12" name="Picture 6" descr="C:\Users\SA064560\Desktop\20070616-EN-FPSO_Firenze-016[1].jpg">
            <a:extLst>
              <a:ext uri="{FF2B5EF4-FFF2-40B4-BE49-F238E27FC236}">
                <a16:creationId xmlns:a16="http://schemas.microsoft.com/office/drawing/2014/main" xmlns="" id="{5EF7619E-F7D0-47E8-AF1A-BB2A184745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59" b="7988"/>
          <a:stretch/>
        </p:blipFill>
        <p:spPr bwMode="auto">
          <a:xfrm>
            <a:off x="5339939" y="1529176"/>
            <a:ext cx="3779253" cy="2403880"/>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xmlns="" id="{F077DAA9-040A-4E8A-BB75-D677A93547EA}"/>
              </a:ext>
            </a:extLst>
          </p:cNvPr>
          <p:cNvPicPr>
            <a:picLocks noChangeAspect="1"/>
          </p:cNvPicPr>
          <p:nvPr/>
        </p:nvPicPr>
        <p:blipFill rotWithShape="1">
          <a:blip r:embed="rId5"/>
          <a:srcRect l="3329"/>
          <a:stretch/>
        </p:blipFill>
        <p:spPr>
          <a:xfrm>
            <a:off x="2656180" y="4005064"/>
            <a:ext cx="4618237" cy="2313196"/>
          </a:xfrm>
          <a:prstGeom prst="rect">
            <a:avLst/>
          </a:prstGeom>
        </p:spPr>
      </p:pic>
    </p:spTree>
    <p:extLst>
      <p:ext uri="{BB962C8B-B14F-4D97-AF65-F5344CB8AC3E}">
        <p14:creationId xmlns:p14="http://schemas.microsoft.com/office/powerpoint/2010/main" val="396200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83568" y="758602"/>
            <a:ext cx="8460432" cy="3539430"/>
          </a:xfrm>
          <a:prstGeom prst="rect">
            <a:avLst/>
          </a:prstGeom>
        </p:spPr>
        <p:txBody>
          <a:bodyPr wrap="square">
            <a:spAutoFit/>
          </a:bodyPr>
          <a:lstStyle/>
          <a:p>
            <a:pPr>
              <a:buClr>
                <a:schemeClr val="tx2">
                  <a:lumMod val="50000"/>
                </a:schemeClr>
              </a:buClr>
            </a:pPr>
            <a:endParaRPr lang="it-IT" sz="1400" i="1" dirty="0"/>
          </a:p>
          <a:p>
            <a:pPr>
              <a:buClr>
                <a:schemeClr val="tx2">
                  <a:lumMod val="50000"/>
                </a:schemeClr>
              </a:buClr>
            </a:pPr>
            <a:r>
              <a:rPr lang="it-IT" sz="1400" i="1" dirty="0"/>
              <a:t>Buon giorno, </a:t>
            </a:r>
          </a:p>
          <a:p>
            <a:pPr>
              <a:buClr>
                <a:schemeClr val="tx2">
                  <a:lumMod val="50000"/>
                </a:schemeClr>
              </a:buClr>
            </a:pPr>
            <a:r>
              <a:rPr lang="it-IT" sz="1400" i="1" dirty="0"/>
              <a:t>siamo a informarvi che i cantieri nella zona di </a:t>
            </a:r>
            <a:r>
              <a:rPr lang="it-IT" sz="1400" i="1" dirty="0" err="1"/>
              <a:t>Aliaga</a:t>
            </a:r>
            <a:r>
              <a:rPr lang="it-IT" sz="1400" i="1" dirty="0"/>
              <a:t> (Turchia), attraverso i quali abbiamo concluso svariate operazioni nel corso del corrente anno (</a:t>
            </a:r>
            <a:r>
              <a:rPr lang="it-IT" sz="1400" b="1" i="1" dirty="0"/>
              <a:t>tra cui l’ultima nave consegnata la settimana scorsa a 282.5 USD/ LDT</a:t>
            </a:r>
            <a:r>
              <a:rPr lang="it-IT" sz="1400" i="1" dirty="0"/>
              <a:t>), sono attualmente alla ricerca di nuovo tonnellaggio da acquistare base “</a:t>
            </a:r>
            <a:r>
              <a:rPr lang="it-IT" sz="1400" i="1" dirty="0" err="1"/>
              <a:t>as</a:t>
            </a:r>
            <a:r>
              <a:rPr lang="it-IT" sz="1400" i="1" dirty="0"/>
              <a:t> </a:t>
            </a:r>
            <a:r>
              <a:rPr lang="it-IT" sz="1400" i="1" dirty="0" err="1"/>
              <a:t>is</a:t>
            </a:r>
            <a:r>
              <a:rPr lang="it-IT" sz="1400" i="1" dirty="0"/>
              <a:t> </a:t>
            </a:r>
            <a:r>
              <a:rPr lang="it-IT" sz="1400" i="1" dirty="0" err="1"/>
              <a:t>where</a:t>
            </a:r>
            <a:r>
              <a:rPr lang="it-IT" sz="1400" i="1" dirty="0"/>
              <a:t> </a:t>
            </a:r>
            <a:r>
              <a:rPr lang="it-IT" sz="1400" i="1" dirty="0" err="1"/>
              <a:t>is</a:t>
            </a:r>
            <a:r>
              <a:rPr lang="it-IT" sz="1400" i="1" dirty="0"/>
              <a:t>” o direttamente “</a:t>
            </a:r>
            <a:r>
              <a:rPr lang="it-IT" sz="1400" i="1" dirty="0" err="1"/>
              <a:t>Cif</a:t>
            </a:r>
            <a:r>
              <a:rPr lang="it-IT" sz="1400" i="1" dirty="0"/>
              <a:t> </a:t>
            </a:r>
            <a:r>
              <a:rPr lang="it-IT" sz="1400" i="1" dirty="0" err="1"/>
              <a:t>Aliaga</a:t>
            </a:r>
            <a:r>
              <a:rPr lang="it-IT" sz="1400" i="1" dirty="0"/>
              <a:t>”. I cantieri che vi proporremmo eventualmente sono certificati </a:t>
            </a:r>
            <a:r>
              <a:rPr lang="it-IT" sz="1400" b="1" i="1" dirty="0"/>
              <a:t>ISO 9000- ISO 14001- ISO 30000 e OHSA 18001 </a:t>
            </a:r>
            <a:r>
              <a:rPr lang="it-IT" sz="1400" i="1" dirty="0"/>
              <a:t>e sono molto sensibili in materia di “</a:t>
            </a:r>
            <a:r>
              <a:rPr lang="it-IT" sz="1400" b="1" i="1" dirty="0"/>
              <a:t>Green Ship Recycling</a:t>
            </a:r>
            <a:r>
              <a:rPr lang="it-IT" sz="1400" i="1" dirty="0"/>
              <a:t>”. </a:t>
            </a:r>
          </a:p>
          <a:p>
            <a:pPr>
              <a:buClr>
                <a:schemeClr val="tx2">
                  <a:lumMod val="50000"/>
                </a:schemeClr>
              </a:buClr>
            </a:pPr>
            <a:endParaRPr lang="it-IT" sz="1400" i="1" dirty="0"/>
          </a:p>
          <a:p>
            <a:pPr>
              <a:buClr>
                <a:schemeClr val="tx2">
                  <a:lumMod val="50000"/>
                </a:schemeClr>
              </a:buClr>
            </a:pPr>
            <a:r>
              <a:rPr lang="it-IT" sz="1400" i="1" dirty="0"/>
              <a:t>Qualora il vostro interesse si dovesse invece spostare nelle zone del Bangladesh - India e Pakistan vi potremmo supportare con Cantieri/ Cash Buyers di primaria importanza in grado di pagare livelli interessanti. </a:t>
            </a:r>
          </a:p>
          <a:p>
            <a:pPr marL="285750" indent="-285750">
              <a:buClr>
                <a:schemeClr val="tx2">
                  <a:lumMod val="50000"/>
                </a:schemeClr>
              </a:buClr>
              <a:buFont typeface="Wingdings" panose="05000000000000000000" pitchFamily="2" charset="2"/>
              <a:buChar char="§"/>
            </a:pPr>
            <a:endParaRPr lang="it-IT" sz="1400" i="1" dirty="0"/>
          </a:p>
          <a:p>
            <a:pPr>
              <a:buClr>
                <a:schemeClr val="tx2">
                  <a:lumMod val="50000"/>
                </a:schemeClr>
              </a:buClr>
            </a:pPr>
            <a:r>
              <a:rPr lang="it-IT" sz="1400" i="1" dirty="0"/>
              <a:t>Aggiornamento mercati di riferimento: </a:t>
            </a:r>
          </a:p>
          <a:p>
            <a:pPr>
              <a:buClr>
                <a:schemeClr val="tx2">
                  <a:lumMod val="50000"/>
                </a:schemeClr>
              </a:buClr>
            </a:pPr>
            <a:endParaRPr lang="it-IT" sz="1400" i="1" dirty="0"/>
          </a:p>
          <a:p>
            <a:pPr>
              <a:buClr>
                <a:schemeClr val="tx2">
                  <a:lumMod val="50000"/>
                </a:schemeClr>
              </a:buClr>
            </a:pPr>
            <a:r>
              <a:rPr lang="it-IT" sz="1400" i="1" dirty="0"/>
              <a:t>Bangladesh		440 USD/ LDT - 450 USD/ LDT	</a:t>
            </a:r>
          </a:p>
          <a:p>
            <a:pPr>
              <a:buClr>
                <a:schemeClr val="tx2">
                  <a:lumMod val="50000"/>
                </a:schemeClr>
              </a:buClr>
            </a:pPr>
            <a:r>
              <a:rPr lang="it-IT" sz="1400" i="1" dirty="0"/>
              <a:t>Pakistan 		430 USD/ LDT - 440 USD/ LDT</a:t>
            </a:r>
          </a:p>
          <a:p>
            <a:pPr>
              <a:buClr>
                <a:schemeClr val="tx2">
                  <a:lumMod val="50000"/>
                </a:schemeClr>
              </a:buClr>
            </a:pPr>
            <a:r>
              <a:rPr lang="it-IT" sz="1400" i="1" dirty="0"/>
              <a:t>India		425 USD/ LDT - 435 USD/ LDT</a:t>
            </a:r>
            <a:endParaRPr lang="en-US" sz="1400" dirty="0"/>
          </a:p>
        </p:txBody>
      </p:sp>
      <p:sp>
        <p:nvSpPr>
          <p:cNvPr id="8" name="Titolo 7">
            <a:extLst>
              <a:ext uri="{FF2B5EF4-FFF2-40B4-BE49-F238E27FC236}">
                <a16:creationId xmlns:a16="http://schemas.microsoft.com/office/drawing/2014/main" xmlns="" id="{F2118754-260F-49DC-BC39-3B67C69A2018}"/>
              </a:ext>
            </a:extLst>
          </p:cNvPr>
          <p:cNvSpPr>
            <a:spLocks noGrp="1"/>
          </p:cNvSpPr>
          <p:nvPr>
            <p:ph type="title"/>
          </p:nvPr>
        </p:nvSpPr>
        <p:spPr/>
        <p:txBody>
          <a:bodyPr/>
          <a:lstStyle/>
          <a:p>
            <a:r>
              <a:rPr lang="it-IT" altLang="it-IT" dirty="0"/>
              <a:t>1. INTRODUZIONE</a:t>
            </a:r>
            <a:endParaRPr lang="it-IT" dirty="0"/>
          </a:p>
        </p:txBody>
      </p:sp>
      <p:pic>
        <p:nvPicPr>
          <p:cNvPr id="9" name="Immagine 8">
            <a:extLst>
              <a:ext uri="{FF2B5EF4-FFF2-40B4-BE49-F238E27FC236}">
                <a16:creationId xmlns:a16="http://schemas.microsoft.com/office/drawing/2014/main" xmlns="" id="{B6A2A813-0154-4023-83A9-0029EC54E4F6}"/>
              </a:ext>
            </a:extLst>
          </p:cNvPr>
          <p:cNvPicPr>
            <a:picLocks noChangeAspect="1"/>
          </p:cNvPicPr>
          <p:nvPr/>
        </p:nvPicPr>
        <p:blipFill>
          <a:blip r:embed="rId2"/>
          <a:stretch>
            <a:fillRect/>
          </a:stretch>
        </p:blipFill>
        <p:spPr>
          <a:xfrm>
            <a:off x="5436096" y="3144738"/>
            <a:ext cx="3430123" cy="2954660"/>
          </a:xfrm>
          <a:prstGeom prst="rect">
            <a:avLst/>
          </a:prstGeom>
        </p:spPr>
      </p:pic>
      <p:sp>
        <p:nvSpPr>
          <p:cNvPr id="10" name="Rettangolo con angoli arrotondati 9">
            <a:extLst>
              <a:ext uri="{FF2B5EF4-FFF2-40B4-BE49-F238E27FC236}">
                <a16:creationId xmlns:a16="http://schemas.microsoft.com/office/drawing/2014/main" xmlns="" id="{9F9AC86E-4A27-48C8-8BD8-3DAD3F4A5311}"/>
              </a:ext>
            </a:extLst>
          </p:cNvPr>
          <p:cNvSpPr/>
          <p:nvPr/>
        </p:nvSpPr>
        <p:spPr>
          <a:xfrm>
            <a:off x="7151157" y="3645024"/>
            <a:ext cx="1021243" cy="2520280"/>
          </a:xfrm>
          <a:prstGeom prst="roundRect">
            <a:avLst/>
          </a:prstGeom>
          <a:solidFill>
            <a:schemeClr val="accent1">
              <a:alpha val="24000"/>
            </a:scheme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E333C778-C2FA-4247-ABD9-131054C52C22}"/>
              </a:ext>
            </a:extLst>
          </p:cNvPr>
          <p:cNvSpPr/>
          <p:nvPr/>
        </p:nvSpPr>
        <p:spPr>
          <a:xfrm>
            <a:off x="683568" y="4581128"/>
            <a:ext cx="3960440" cy="1569660"/>
          </a:xfrm>
          <a:prstGeom prst="rect">
            <a:avLst/>
          </a:prstGeom>
        </p:spPr>
        <p:txBody>
          <a:bodyPr wrap="square">
            <a:spAutoFit/>
          </a:bodyPr>
          <a:lstStyle/>
          <a:p>
            <a:pPr algn="ctr"/>
            <a:r>
              <a:rPr lang="it-IT" sz="1600" b="1" dirty="0">
                <a:solidFill>
                  <a:srgbClr val="002060"/>
                </a:solidFill>
              </a:rPr>
              <a:t>Materiale reso franco acciaieria in dimensione «</a:t>
            </a:r>
            <a:r>
              <a:rPr lang="it-IT" sz="1600" b="1" i="1" dirty="0">
                <a:solidFill>
                  <a:srgbClr val="002060"/>
                </a:solidFill>
              </a:rPr>
              <a:t>PRONTO FORNO</a:t>
            </a:r>
            <a:r>
              <a:rPr lang="it-IT" sz="1600" b="1" dirty="0">
                <a:solidFill>
                  <a:srgbClr val="002060"/>
                </a:solidFill>
              </a:rPr>
              <a:t>» (0,5x0,5x1,5m </a:t>
            </a:r>
            <a:r>
              <a:rPr lang="it-IT" sz="1600" b="1" dirty="0" err="1">
                <a:solidFill>
                  <a:srgbClr val="002060"/>
                </a:solidFill>
              </a:rPr>
              <a:t>max</a:t>
            </a:r>
            <a:r>
              <a:rPr lang="it-IT" sz="1600" b="1" dirty="0">
                <a:solidFill>
                  <a:srgbClr val="002060"/>
                </a:solidFill>
              </a:rPr>
              <a:t>)</a:t>
            </a:r>
          </a:p>
          <a:p>
            <a:pPr algn="ctr"/>
            <a:endParaRPr lang="it-IT" sz="1600" b="1" dirty="0">
              <a:solidFill>
                <a:srgbClr val="002060"/>
              </a:solidFill>
            </a:endParaRPr>
          </a:p>
          <a:p>
            <a:pPr algn="ctr"/>
            <a:r>
              <a:rPr lang="it-IT" sz="1600" b="1" dirty="0">
                <a:solidFill>
                  <a:srgbClr val="002060"/>
                </a:solidFill>
              </a:rPr>
              <a:t>(Caso Concordia: valorizzazione complessiva metalli 258 €/ton reso in acciaieria)</a:t>
            </a:r>
          </a:p>
        </p:txBody>
      </p:sp>
      <p:sp>
        <p:nvSpPr>
          <p:cNvPr id="11" name="Freccia a destra 10">
            <a:extLst>
              <a:ext uri="{FF2B5EF4-FFF2-40B4-BE49-F238E27FC236}">
                <a16:creationId xmlns:a16="http://schemas.microsoft.com/office/drawing/2014/main" xmlns="" id="{C43490E1-CC1E-4A74-8D71-3E00E8FB3C65}"/>
              </a:ext>
            </a:extLst>
          </p:cNvPr>
          <p:cNvSpPr/>
          <p:nvPr/>
        </p:nvSpPr>
        <p:spPr>
          <a:xfrm>
            <a:off x="4211960" y="4725144"/>
            <a:ext cx="124660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0343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03B2A11-66D7-4D42-983A-8D419398E690}"/>
              </a:ext>
            </a:extLst>
          </p:cNvPr>
          <p:cNvSpPr>
            <a:spLocks noGrp="1"/>
          </p:cNvSpPr>
          <p:nvPr>
            <p:ph type="title"/>
          </p:nvPr>
        </p:nvSpPr>
        <p:spPr>
          <a:xfrm>
            <a:off x="683568" y="0"/>
            <a:ext cx="8460432" cy="548664"/>
          </a:xfrm>
        </p:spPr>
        <p:txBody>
          <a:bodyPr/>
          <a:lstStyle/>
          <a:p>
            <a:r>
              <a:rPr lang="it-IT" dirty="0"/>
              <a:t>CONTENUTI</a:t>
            </a:r>
          </a:p>
        </p:txBody>
      </p:sp>
      <p:sp>
        <p:nvSpPr>
          <p:cNvPr id="5" name="Rectangle 3">
            <a:extLst>
              <a:ext uri="{FF2B5EF4-FFF2-40B4-BE49-F238E27FC236}">
                <a16:creationId xmlns:a16="http://schemas.microsoft.com/office/drawing/2014/main" xmlns="" id="{DA2F6472-1CA2-461A-9D96-C499B97DF5C6}"/>
              </a:ext>
            </a:extLst>
          </p:cNvPr>
          <p:cNvSpPr txBox="1">
            <a:spLocks noChangeArrowheads="1"/>
          </p:cNvSpPr>
          <p:nvPr/>
        </p:nvSpPr>
        <p:spPr bwMode="auto">
          <a:xfrm>
            <a:off x="683568" y="980728"/>
            <a:ext cx="8460432"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342900" indent="-342900" eaLnBrk="1" hangingPunct="1">
              <a:buClr>
                <a:srgbClr val="C00000"/>
              </a:buClr>
              <a:buFont typeface="+mj-lt"/>
              <a:buAutoNum type="arabicPeriod"/>
              <a:defRPr/>
            </a:pPr>
            <a:r>
              <a:rPr lang="en-US" altLang="it-IT" sz="2000" b="1" kern="0" dirty="0">
                <a:solidFill>
                  <a:schemeClr val="tx1"/>
                </a:solidFill>
                <a:latin typeface="Calibri" panose="020F0502020204030204" pitchFamily="34" charset="0"/>
              </a:rPr>
              <a:t>INTRODUZIONE</a:t>
            </a:r>
          </a:p>
          <a:p>
            <a:pPr marL="342900" indent="-342900" eaLnBrk="1" hangingPunct="1">
              <a:buClr>
                <a:srgbClr val="C00000"/>
              </a:buClr>
              <a:buFont typeface="+mj-lt"/>
              <a:buAutoNum type="arabicPeriod"/>
              <a:defRPr/>
            </a:pPr>
            <a:endParaRPr lang="en-US" altLang="it-IT" sz="2000" b="1"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b="1" kern="0" dirty="0">
                <a:solidFill>
                  <a:schemeClr val="tx1"/>
                </a:solidFill>
                <a:latin typeface="Calibri" panose="020F0502020204030204" pitchFamily="34" charset="0"/>
              </a:rPr>
              <a:t>RIFERIMENTI NORMATIVI</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CONCORDIA RECYCLING PROJECT</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INQUADRAMENTO AUTORIZZATIVO </a:t>
            </a: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SCHEMA CONTRATTUALE</a:t>
            </a:r>
            <a:endParaRPr lang="en-US" altLang="it-IT" sz="2000" kern="0" dirty="0">
              <a:solidFill>
                <a:schemeClr val="bg1">
                  <a:lumMod val="65000"/>
                </a:schemeClr>
              </a:solidFill>
              <a:latin typeface="Calibri" panose="020F0502020204030204" pitchFamily="34" charset="0"/>
            </a:endParaRPr>
          </a:p>
          <a:p>
            <a:pPr marL="342900" indent="-342900" eaLnBrk="1" hangingPunct="1">
              <a:buClr>
                <a:srgbClr val="C00000"/>
              </a:buClr>
              <a:buFont typeface="+mj-lt"/>
              <a:buAutoNum type="arabicPeriod"/>
              <a:defRPr/>
            </a:pPr>
            <a:endParaRPr lang="it-IT" altLang="it-IT" sz="2000" kern="0" dirty="0">
              <a:solidFill>
                <a:schemeClr val="tx1"/>
              </a:solidFill>
              <a:latin typeface="Calibri" panose="020F0502020204030204" pitchFamily="34" charset="0"/>
            </a:endParaRPr>
          </a:p>
          <a:p>
            <a:pPr marL="342900" indent="-342900" eaLnBrk="1" hangingPunct="1">
              <a:buClr>
                <a:srgbClr val="C00000"/>
              </a:buClr>
              <a:buFont typeface="+mj-lt"/>
              <a:buAutoNum type="arabicPeriod"/>
              <a:defRPr/>
            </a:pPr>
            <a:r>
              <a:rPr lang="it-IT" altLang="it-IT" sz="2000" kern="0" dirty="0">
                <a:solidFill>
                  <a:schemeClr val="tx1"/>
                </a:solidFill>
                <a:latin typeface="Calibri" panose="020F0502020204030204" pitchFamily="34" charset="0"/>
              </a:rPr>
              <a:t>CONCLUSIONI</a:t>
            </a:r>
          </a:p>
        </p:txBody>
      </p:sp>
    </p:spTree>
    <p:extLst>
      <p:ext uri="{BB962C8B-B14F-4D97-AF65-F5344CB8AC3E}">
        <p14:creationId xmlns:p14="http://schemas.microsoft.com/office/powerpoint/2010/main" val="231050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p:cNvSpPr>
            <a:spLocks noGrp="1"/>
          </p:cNvSpPr>
          <p:nvPr>
            <p:ph type="title"/>
          </p:nvPr>
        </p:nvSpPr>
        <p:spPr/>
        <p:txBody>
          <a:bodyPr>
            <a:normAutofit/>
          </a:bodyPr>
          <a:lstStyle/>
          <a:p>
            <a:pPr algn="l"/>
            <a:r>
              <a:rPr lang="it-IT" altLang="it-IT" sz="2000" b="1" dirty="0">
                <a:solidFill>
                  <a:schemeClr val="tx1"/>
                </a:solidFill>
                <a:latin typeface="+mn-lt"/>
              </a:rPr>
              <a:t>2. RIFERIMENTI NORMATIVI</a:t>
            </a:r>
            <a:endParaRPr lang="en-US" altLang="it-IT" sz="2000" b="1" dirty="0">
              <a:solidFill>
                <a:schemeClr val="tx1"/>
              </a:solidFill>
              <a:latin typeface="+mn-lt"/>
            </a:endParaRPr>
          </a:p>
        </p:txBody>
      </p:sp>
      <p:sp>
        <p:nvSpPr>
          <p:cNvPr id="7171"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D200"/>
              </a:buClr>
              <a:buFont typeface="Wingdings" pitchFamily="2" charset="2"/>
              <a:buChar char="§"/>
              <a:defRPr>
                <a:solidFill>
                  <a:srgbClr val="757575"/>
                </a:solidFill>
                <a:latin typeface="Verdana" pitchFamily="34" charset="0"/>
              </a:defRPr>
            </a:lvl1pPr>
            <a:lvl2pPr marL="742950" indent="-285750">
              <a:spcBef>
                <a:spcPct val="20000"/>
              </a:spcBef>
              <a:buClr>
                <a:srgbClr val="C0C0C0"/>
              </a:buClr>
              <a:buFont typeface="Wingdings" pitchFamily="2" charset="2"/>
              <a:buChar char="§"/>
              <a:defRPr sz="1600">
                <a:solidFill>
                  <a:schemeClr val="tx1"/>
                </a:solidFill>
                <a:latin typeface="Verdana" pitchFamily="34" charset="0"/>
              </a:defRPr>
            </a:lvl2pPr>
            <a:lvl3pPr marL="1143000" indent="-228600">
              <a:spcBef>
                <a:spcPct val="20000"/>
              </a:spcBef>
              <a:buClr>
                <a:schemeClr val="tx1"/>
              </a:buClr>
              <a:buFont typeface="Wingdings" pitchFamily="2" charset="2"/>
              <a:buChar char="§"/>
              <a:defRPr sz="1400">
                <a:solidFill>
                  <a:schemeClr val="tx1"/>
                </a:solidFill>
                <a:latin typeface="Verdana" pitchFamily="34"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FontTx/>
              <a:buNone/>
            </a:pPr>
            <a:fld id="{DA2EEC17-9C8C-464B-8590-EC754293EF7D}" type="slidenum">
              <a:rPr lang="it-IT" altLang="it-IT">
                <a:solidFill>
                  <a:schemeClr val="tx1"/>
                </a:solidFill>
              </a:rPr>
              <a:pPr>
                <a:spcBef>
                  <a:spcPct val="0"/>
                </a:spcBef>
                <a:buClrTx/>
                <a:buFontTx/>
                <a:buNone/>
              </a:pPr>
              <a:t>9</a:t>
            </a:fld>
            <a:endParaRPr lang="it-IT" altLang="it-IT" dirty="0">
              <a:solidFill>
                <a:schemeClr val="tx1"/>
              </a:solidFill>
            </a:endParaRPr>
          </a:p>
        </p:txBody>
      </p:sp>
      <p:sp>
        <p:nvSpPr>
          <p:cNvPr id="13" name="Rectangle 3"/>
          <p:cNvSpPr txBox="1">
            <a:spLocks noChangeArrowheads="1"/>
          </p:cNvSpPr>
          <p:nvPr/>
        </p:nvSpPr>
        <p:spPr bwMode="auto">
          <a:xfrm>
            <a:off x="683568" y="836712"/>
            <a:ext cx="8460432" cy="36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eaLnBrk="1" hangingPunct="1">
              <a:buNone/>
              <a:defRPr/>
            </a:pPr>
            <a:r>
              <a:rPr lang="it-IT" altLang="it-IT" sz="2000" b="1" kern="0" dirty="0">
                <a:solidFill>
                  <a:srgbClr val="C00000"/>
                </a:solidFill>
                <a:latin typeface="Calibri" panose="020F0502020204030204" pitchFamily="34" charset="0"/>
              </a:rPr>
              <a:t>RIFERIMENTI INTERNAZIONALI E NAZIONALI</a:t>
            </a:r>
            <a:endParaRPr lang="it-IT" altLang="it-IT" sz="2000" kern="0" dirty="0">
              <a:solidFill>
                <a:srgbClr val="C00000"/>
              </a:solidFill>
              <a:latin typeface="Calibri" panose="020F0502020204030204" pitchFamily="34" charset="0"/>
            </a:endParaRPr>
          </a:p>
        </p:txBody>
      </p:sp>
      <p:sp>
        <p:nvSpPr>
          <p:cNvPr id="5" name="Rectangle 5"/>
          <p:cNvSpPr txBox="1">
            <a:spLocks noChangeArrowheads="1"/>
          </p:cNvSpPr>
          <p:nvPr/>
        </p:nvSpPr>
        <p:spPr bwMode="auto">
          <a:xfrm>
            <a:off x="791841" y="1268760"/>
            <a:ext cx="7417071"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eaLnBrk="0" fontAlgn="base" hangingPunct="0">
              <a:spcBef>
                <a:spcPct val="20000"/>
              </a:spcBef>
              <a:spcAft>
                <a:spcPct val="0"/>
              </a:spcAft>
              <a:buClr>
                <a:srgbClr val="FFD200"/>
              </a:buClr>
              <a:buFont typeface="Wingdings" pitchFamily="2" charset="2"/>
              <a:buChar char="§"/>
              <a:defRPr>
                <a:solidFill>
                  <a:srgbClr val="757575"/>
                </a:solidFill>
                <a:latin typeface="+mn-lt"/>
                <a:ea typeface="+mn-ea"/>
                <a:cs typeface="+mn-cs"/>
              </a:defRPr>
            </a:lvl1pPr>
            <a:lvl2pPr marL="530225" indent="-168275" algn="l" rtl="0" eaLnBrk="0" fontAlgn="base" hangingPunct="0">
              <a:spcBef>
                <a:spcPct val="20000"/>
              </a:spcBef>
              <a:spcAft>
                <a:spcPct val="0"/>
              </a:spcAft>
              <a:buClr>
                <a:srgbClr val="C0C0C0"/>
              </a:buClr>
              <a:buFont typeface="Wingdings" pitchFamily="2" charset="2"/>
              <a:buChar char="§"/>
              <a:defRPr sz="1600">
                <a:solidFill>
                  <a:schemeClr val="tx1"/>
                </a:solidFill>
                <a:latin typeface="+mn-lt"/>
              </a:defRPr>
            </a:lvl2pPr>
            <a:lvl3pPr marL="898525" indent="-182563"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rgbClr val="C00000"/>
              </a:buClr>
              <a:defRPr/>
            </a:pPr>
            <a:r>
              <a:rPr lang="it-IT" sz="1400" b="1" kern="0" dirty="0">
                <a:solidFill>
                  <a:schemeClr val="tx1"/>
                </a:solidFill>
              </a:rPr>
              <a:t>Convenzione di Basilea </a:t>
            </a:r>
            <a:r>
              <a:rPr lang="it-IT" sz="1400" kern="0" dirty="0">
                <a:solidFill>
                  <a:schemeClr val="tx1"/>
                </a:solidFill>
              </a:rPr>
              <a:t>sul controllo dei movimenti oltre frontiera di rifiuti pericolosi e sulla loro eliminazione (1989)</a:t>
            </a:r>
          </a:p>
          <a:p>
            <a:pPr>
              <a:buClr>
                <a:srgbClr val="C00000"/>
              </a:buClr>
              <a:defRPr/>
            </a:pPr>
            <a:endParaRPr lang="it-IT" sz="800" kern="0" dirty="0">
              <a:solidFill>
                <a:schemeClr val="tx1"/>
              </a:solidFill>
            </a:endParaRPr>
          </a:p>
          <a:p>
            <a:pPr>
              <a:buClr>
                <a:srgbClr val="C00000"/>
              </a:buClr>
              <a:defRPr/>
            </a:pPr>
            <a:r>
              <a:rPr lang="it-IT" sz="1400" b="1" kern="0" dirty="0">
                <a:solidFill>
                  <a:schemeClr val="tx1"/>
                </a:solidFill>
              </a:rPr>
              <a:t>Regolamento (CE) N. 1013/2006 </a:t>
            </a:r>
            <a:r>
              <a:rPr lang="it-IT" sz="1400" kern="0" dirty="0">
                <a:solidFill>
                  <a:schemeClr val="tx1"/>
                </a:solidFill>
              </a:rPr>
              <a:t>del Parlamento Europeo e del Consiglio del 14 giugno 2006 </a:t>
            </a:r>
            <a:r>
              <a:rPr lang="it-IT" sz="1200" i="1" kern="0" dirty="0">
                <a:solidFill>
                  <a:schemeClr val="tx1"/>
                </a:solidFill>
              </a:rPr>
              <a:t>(recepimento europeo della Convenzione di Basilea)</a:t>
            </a:r>
          </a:p>
          <a:p>
            <a:pPr>
              <a:buClr>
                <a:srgbClr val="C00000"/>
              </a:buClr>
              <a:defRPr/>
            </a:pPr>
            <a:endParaRPr lang="it-IT" sz="1200" kern="0" dirty="0">
              <a:solidFill>
                <a:schemeClr val="tx1"/>
              </a:solidFill>
            </a:endParaRPr>
          </a:p>
          <a:p>
            <a:pPr>
              <a:buClr>
                <a:srgbClr val="C00000"/>
              </a:buClr>
              <a:defRPr/>
            </a:pPr>
            <a:r>
              <a:rPr lang="it-IT" sz="1400" b="1" kern="0" dirty="0">
                <a:solidFill>
                  <a:schemeClr val="tx1"/>
                </a:solidFill>
              </a:rPr>
              <a:t>Convenzione di Hong Kong (IMO)</a:t>
            </a:r>
            <a:r>
              <a:rPr lang="it-IT" sz="1400" kern="0" dirty="0">
                <a:solidFill>
                  <a:schemeClr val="tx1"/>
                </a:solidFill>
              </a:rPr>
              <a:t> - Convenzione internazionale sul riciclaggio delle navi sicuro e compatibile con l’ambiente (2009)</a:t>
            </a:r>
          </a:p>
          <a:p>
            <a:pPr marL="519112" lvl="1" indent="-171450">
              <a:buClr>
                <a:schemeClr val="bg2"/>
              </a:buClr>
              <a:defRPr/>
            </a:pPr>
            <a:r>
              <a:rPr lang="it-IT" sz="1200" kern="0" dirty="0"/>
              <a:t>entrerà in vigore dopo la ratifica di almeno 15 Stati Membri con tonnellaggio commerciale complessivo di almeno il 40% del totale mondiale di naviglio</a:t>
            </a:r>
          </a:p>
          <a:p>
            <a:pPr>
              <a:buClr>
                <a:srgbClr val="C00000"/>
              </a:buClr>
              <a:defRPr/>
            </a:pPr>
            <a:r>
              <a:rPr lang="it-IT" sz="1400" b="1" kern="0" dirty="0">
                <a:solidFill>
                  <a:schemeClr val="tx1"/>
                </a:solidFill>
              </a:rPr>
              <a:t>Regolamento (UE) N. 1257/2013 </a:t>
            </a:r>
            <a:r>
              <a:rPr lang="it-IT" sz="1400" kern="0" dirty="0">
                <a:solidFill>
                  <a:schemeClr val="tx1"/>
                </a:solidFill>
              </a:rPr>
              <a:t>del Parlamento Europeo e del Consiglio del 20 novembre 2013 relativo al riciclaggio delle navi</a:t>
            </a:r>
          </a:p>
          <a:p>
            <a:pPr marL="183600" indent="0">
              <a:buClr>
                <a:srgbClr val="C00000"/>
              </a:buClr>
              <a:buNone/>
              <a:defRPr/>
            </a:pPr>
            <a:r>
              <a:rPr lang="it-IT" sz="1200" i="1" kern="0" dirty="0">
                <a:solidFill>
                  <a:schemeClr val="tx1"/>
                </a:solidFill>
              </a:rPr>
              <a:t>(recepimento  europeo della Convenzione di Hong Kong)</a:t>
            </a:r>
          </a:p>
          <a:p>
            <a:pPr lvl="1">
              <a:buClr>
                <a:schemeClr val="bg2"/>
              </a:buClr>
              <a:defRPr/>
            </a:pPr>
            <a:r>
              <a:rPr lang="it-IT" sz="1200" kern="0" dirty="0">
                <a:solidFill>
                  <a:schemeClr val="tx1"/>
                </a:solidFill>
              </a:rPr>
              <a:t>entrato in vigore il 31.12.2013</a:t>
            </a:r>
          </a:p>
          <a:p>
            <a:pPr lvl="1">
              <a:buClr>
                <a:schemeClr val="bg2"/>
              </a:buClr>
              <a:defRPr/>
            </a:pPr>
            <a:r>
              <a:rPr lang="it-IT" sz="1200" kern="0" dirty="0">
                <a:solidFill>
                  <a:schemeClr val="tx1"/>
                </a:solidFill>
              </a:rPr>
              <a:t>Introduce l’Elenco Europeo degli Impianti di Riciclaggio Navale</a:t>
            </a:r>
          </a:p>
          <a:p>
            <a:pPr lvl="1">
              <a:buClr>
                <a:srgbClr val="C00000"/>
              </a:buClr>
              <a:buFont typeface="Courier New" panose="02070309020205020404" pitchFamily="49" charset="0"/>
              <a:buChar char="o"/>
              <a:defRPr/>
            </a:pPr>
            <a:endParaRPr lang="it-IT" sz="1200" kern="0" dirty="0">
              <a:solidFill>
                <a:schemeClr val="tx1"/>
              </a:solidFill>
            </a:endParaRPr>
          </a:p>
          <a:p>
            <a:pPr>
              <a:buClr>
                <a:srgbClr val="C00000"/>
              </a:buClr>
              <a:defRPr/>
            </a:pPr>
            <a:r>
              <a:rPr lang="it-IT" sz="1400" b="1" kern="0" dirty="0">
                <a:solidFill>
                  <a:schemeClr val="tx1"/>
                </a:solidFill>
              </a:rPr>
              <a:t>Decreto Legislativo N. 81/2008 </a:t>
            </a:r>
            <a:r>
              <a:rPr lang="it-IT" sz="1400" kern="0" dirty="0">
                <a:solidFill>
                  <a:schemeClr val="tx1"/>
                </a:solidFill>
              </a:rPr>
              <a:t>– Testo unico </a:t>
            </a:r>
            <a:r>
              <a:rPr lang="it-IT" sz="1400" b="1" kern="0" dirty="0">
                <a:solidFill>
                  <a:srgbClr val="C00000"/>
                </a:solidFill>
              </a:rPr>
              <a:t>Sicurezza </a:t>
            </a:r>
          </a:p>
          <a:p>
            <a:pPr>
              <a:buClr>
                <a:srgbClr val="C00000"/>
              </a:buClr>
              <a:defRPr/>
            </a:pPr>
            <a:r>
              <a:rPr lang="it-IT" sz="1400" b="1" kern="0" dirty="0">
                <a:solidFill>
                  <a:schemeClr val="tx1"/>
                </a:solidFill>
              </a:rPr>
              <a:t>Decreto Legislativo N. 152/2006 </a:t>
            </a:r>
            <a:r>
              <a:rPr lang="it-IT" sz="1400" kern="0" dirty="0">
                <a:solidFill>
                  <a:schemeClr val="tx1"/>
                </a:solidFill>
              </a:rPr>
              <a:t>– Testo unico </a:t>
            </a:r>
            <a:r>
              <a:rPr lang="it-IT" sz="1400" b="1" kern="0" dirty="0">
                <a:solidFill>
                  <a:srgbClr val="C00000"/>
                </a:solidFill>
              </a:rPr>
              <a:t>Ambiente</a:t>
            </a:r>
          </a:p>
          <a:p>
            <a:pPr>
              <a:buClr>
                <a:srgbClr val="C00000"/>
              </a:buClr>
              <a:defRPr/>
            </a:pPr>
            <a:r>
              <a:rPr lang="it-IT" sz="1400" b="1" kern="0" dirty="0">
                <a:solidFill>
                  <a:schemeClr val="tx1"/>
                </a:solidFill>
              </a:rPr>
              <a:t>Decreto del Ministero delle Infrastrutture e dei Trasporti di concerto con il Ministro dell'Ambiente e della Tutela del Territorio e del Mare del 12 ottobre 2017</a:t>
            </a:r>
            <a:r>
              <a:rPr lang="it-IT" sz="1400" kern="0" dirty="0">
                <a:solidFill>
                  <a:schemeClr val="tx1"/>
                </a:solidFill>
              </a:rPr>
              <a:t> -</a:t>
            </a:r>
            <a:r>
              <a:rPr lang="it-IT" sz="1400" b="1" kern="0" dirty="0">
                <a:solidFill>
                  <a:schemeClr val="tx1"/>
                </a:solidFill>
              </a:rPr>
              <a:t> </a:t>
            </a:r>
            <a:r>
              <a:rPr lang="it-IT" sz="1400" b="1" kern="0" dirty="0">
                <a:solidFill>
                  <a:srgbClr val="C00000"/>
                </a:solidFill>
              </a:rPr>
              <a:t>Disciplina delle procedure autorizzative per il riciclaggio delle navi.</a:t>
            </a:r>
          </a:p>
        </p:txBody>
      </p:sp>
      <p:sp>
        <p:nvSpPr>
          <p:cNvPr id="2" name="Rettangolo arrotondato 1"/>
          <p:cNvSpPr/>
          <p:nvPr/>
        </p:nvSpPr>
        <p:spPr>
          <a:xfrm>
            <a:off x="720079" y="1232896"/>
            <a:ext cx="7632849" cy="1224000"/>
          </a:xfrm>
          <a:prstGeom prst="roundRect">
            <a:avLst>
              <a:gd name="adj" fmla="val 111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arrotondato 8"/>
          <p:cNvSpPr/>
          <p:nvPr/>
        </p:nvSpPr>
        <p:spPr>
          <a:xfrm>
            <a:off x="8424937" y="1232896"/>
            <a:ext cx="719064" cy="1224000"/>
          </a:xfrm>
          <a:prstGeom prst="roundRect">
            <a:avLst>
              <a:gd name="adj" fmla="val 13360"/>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it-IT" sz="1400" b="1" dirty="0">
                <a:solidFill>
                  <a:srgbClr val="C00000"/>
                </a:solidFill>
              </a:rPr>
              <a:t>RIFIUTI</a:t>
            </a:r>
          </a:p>
        </p:txBody>
      </p:sp>
      <p:sp>
        <p:nvSpPr>
          <p:cNvPr id="10" name="Rettangolo arrotondato 9"/>
          <p:cNvSpPr/>
          <p:nvPr/>
        </p:nvSpPr>
        <p:spPr>
          <a:xfrm>
            <a:off x="720079" y="2555380"/>
            <a:ext cx="7632849" cy="2006278"/>
          </a:xfrm>
          <a:prstGeom prst="roundRect">
            <a:avLst>
              <a:gd name="adj" fmla="val 46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8424936" y="2555380"/>
            <a:ext cx="719064" cy="2006278"/>
          </a:xfrm>
          <a:prstGeom prst="roundRect">
            <a:avLst>
              <a:gd name="adj" fmla="val 15572"/>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it-IT" sz="1400" b="1" dirty="0">
                <a:solidFill>
                  <a:srgbClr val="C00000"/>
                </a:solidFill>
              </a:rPr>
              <a:t>SHIP RECYCLING</a:t>
            </a:r>
          </a:p>
        </p:txBody>
      </p:sp>
      <p:sp>
        <p:nvSpPr>
          <p:cNvPr id="14" name="Rettangolo arrotondato 13"/>
          <p:cNvSpPr/>
          <p:nvPr/>
        </p:nvSpPr>
        <p:spPr>
          <a:xfrm>
            <a:off x="720079" y="4660142"/>
            <a:ext cx="7632849" cy="1433154"/>
          </a:xfrm>
          <a:prstGeom prst="roundRect">
            <a:avLst>
              <a:gd name="adj" fmla="val 111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arrotondato 14"/>
          <p:cNvSpPr/>
          <p:nvPr/>
        </p:nvSpPr>
        <p:spPr>
          <a:xfrm>
            <a:off x="8424937" y="4660142"/>
            <a:ext cx="719064" cy="1433154"/>
          </a:xfrm>
          <a:prstGeom prst="roundRect">
            <a:avLst>
              <a:gd name="adj" fmla="val 13360"/>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it-IT" sz="1400" b="1" dirty="0">
                <a:solidFill>
                  <a:srgbClr val="C00000"/>
                </a:solidFill>
              </a:rPr>
              <a:t>ITALIA</a:t>
            </a:r>
          </a:p>
        </p:txBody>
      </p:sp>
    </p:spTree>
    <p:extLst>
      <p:ext uri="{BB962C8B-B14F-4D97-AF65-F5344CB8AC3E}">
        <p14:creationId xmlns:p14="http://schemas.microsoft.com/office/powerpoint/2010/main" val="34231177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1184</Words>
  <Application>Microsoft Office PowerPoint</Application>
  <PresentationFormat>Presentazione su schermo (4:3)</PresentationFormat>
  <Paragraphs>263</Paragraphs>
  <Slides>20</Slides>
  <Notes>15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Arial</vt:lpstr>
      <vt:lpstr>Calibri</vt:lpstr>
      <vt:lpstr>Courier New</vt:lpstr>
      <vt:lpstr>Verdana</vt:lpstr>
      <vt:lpstr>Wingdings</vt:lpstr>
      <vt:lpstr>Tema di Office</vt:lpstr>
      <vt:lpstr>Presentazione standard di PowerPoint</vt:lpstr>
      <vt:lpstr>CONTENUTI</vt:lpstr>
      <vt:lpstr>1. INTRODUZIONE</vt:lpstr>
      <vt:lpstr>1. INTRODUZIONE</vt:lpstr>
      <vt:lpstr>1. INTRODUZIONE</vt:lpstr>
      <vt:lpstr>1. INTRODUZIONE</vt:lpstr>
      <vt:lpstr>1. INTRODUZIONE</vt:lpstr>
      <vt:lpstr>CONTENUTI</vt:lpstr>
      <vt:lpstr>2. RIFERIMENTI NORMATIVI</vt:lpstr>
      <vt:lpstr>2. RIFERIMENTI NORMATIVI</vt:lpstr>
      <vt:lpstr>CONTENUTI</vt:lpstr>
      <vt:lpstr>3. CONCORDIA RECYCLING PROJECT</vt:lpstr>
      <vt:lpstr>3. CONCORDIA RECYCLING PROJECT</vt:lpstr>
      <vt:lpstr>3. CONCORDIA RECYCLING PROJECT</vt:lpstr>
      <vt:lpstr>3. CONCORDIA RECYCLING PROJECT</vt:lpstr>
      <vt:lpstr>3. CONCORDIA RECYCLING PROJECT</vt:lpstr>
      <vt:lpstr>3. CONCORDIA RECYCLING PROJECT</vt:lpstr>
      <vt:lpstr>3. CONCORDIA RECYCLING PROJECT</vt:lpstr>
      <vt:lpstr>3. CONCORDIA RECYCLING PROJECT</vt:lpstr>
      <vt:lpstr>CONTENUTI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Trombetta</dc:creator>
  <cp:lastModifiedBy>Florenzano Luca</cp:lastModifiedBy>
  <cp:revision>438</cp:revision>
  <cp:lastPrinted>2016-11-02T10:23:53Z</cp:lastPrinted>
  <dcterms:created xsi:type="dcterms:W3CDTF">2016-06-16T06:29:32Z</dcterms:created>
  <dcterms:modified xsi:type="dcterms:W3CDTF">2018-11-08T11:04:02Z</dcterms:modified>
</cp:coreProperties>
</file>