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21"/>
  </p:notesMasterIdLst>
  <p:sldIdLst>
    <p:sldId id="256" r:id="rId2"/>
    <p:sldId id="257" r:id="rId3"/>
    <p:sldId id="259" r:id="rId4"/>
    <p:sldId id="258" r:id="rId5"/>
    <p:sldId id="260" r:id="rId6"/>
    <p:sldId id="262" r:id="rId7"/>
    <p:sldId id="263" r:id="rId8"/>
    <p:sldId id="264" r:id="rId9"/>
    <p:sldId id="261" r:id="rId10"/>
    <p:sldId id="266" r:id="rId11"/>
    <p:sldId id="267" r:id="rId12"/>
    <p:sldId id="268" r:id="rId13"/>
    <p:sldId id="282" r:id="rId14"/>
    <p:sldId id="289" r:id="rId15"/>
    <p:sldId id="320" r:id="rId16"/>
    <p:sldId id="321" r:id="rId17"/>
    <p:sldId id="322" r:id="rId18"/>
    <p:sldId id="283" r:id="rId19"/>
    <p:sldId id="323"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mbattista Poggi" initials="GP" lastIdx="1" clrIdx="0">
    <p:extLst>
      <p:ext uri="{19B8F6BF-5375-455C-9EA6-DF929625EA0E}">
        <p15:presenceInfo xmlns:p15="http://schemas.microsoft.com/office/powerpoint/2012/main" userId="S-1-5-21-3831201471-3391260388-889297777-1152" providerId="AD"/>
      </p:ext>
    </p:extLst>
  </p:cmAuthor>
  <p:cmAuthor id="2" name="Riccardo Barlaro" initials="R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71658" autoAdjust="0"/>
  </p:normalViewPr>
  <p:slideViewPr>
    <p:cSldViewPr snapToGrid="0">
      <p:cViewPr varScale="1">
        <p:scale>
          <a:sx n="58" d="100"/>
          <a:sy n="58" d="100"/>
        </p:scale>
        <p:origin x="1351" y="40"/>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14856"/>
    </p:cViewPr>
  </p:sorterViewPr>
  <p:notesViewPr>
    <p:cSldViewPr snapToGrid="0">
      <p:cViewPr>
        <p:scale>
          <a:sx n="125" d="100"/>
          <a:sy n="125" d="100"/>
        </p:scale>
        <p:origin x="1858" y="-73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77092-8366-4BFD-9885-5411B4DF2C47}" type="datetimeFigureOut">
              <a:rPr lang="it-IT"/>
              <a:t>06/11/2018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AEFEC-79EA-4E5B-9292-106D6ED9ABA7}" type="slidenum">
              <a:rPr lang="it-IT"/>
              <a:t>‹N›</a:t>
            </a:fld>
            <a:endParaRPr lang="it-IT"/>
          </a:p>
        </p:txBody>
      </p:sp>
    </p:spTree>
    <p:extLst>
      <p:ext uri="{BB962C8B-B14F-4D97-AF65-F5344CB8AC3E}">
        <p14:creationId xmlns:p14="http://schemas.microsoft.com/office/powerpoint/2010/main" val="27059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utekne.it/Servizi/Codici/Recensione_Articolo.aspx?IdLegge=12&amp;IdArticolo=36244&amp;Codice_Materia=&amp;testo=&amp;ReLink=Ye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mailto:e.greco@eutekne.it"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utekne.it/Servizi/Codici/Recensione_Articolo.aspx?IdLegge=12&amp;IdArticolo=154228&amp;IDCodice=12#NOTA_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eutekne.it/Servizi/Codici/Recensione_Articolo.aspx?IdLegge=12&amp;IdArticolo=36283&amp;IDCodice=12#NOTA_5" TargetMode="External"/><Relationship Id="rId3" Type="http://schemas.openxmlformats.org/officeDocument/2006/relationships/hyperlink" Target="http://www.eutekne.it/Servizi/Codici/Recensione_Articolo.aspx?IdLegge=12&amp;IdArticolo=36282&amp;Codice_Materia=&amp;testo=&amp;ReLink=Yes#Comma1" TargetMode="External"/><Relationship Id="rId7" Type="http://schemas.openxmlformats.org/officeDocument/2006/relationships/hyperlink" Target="http://www.eutekne.it/Servizi/Codici/Recensione_Articolo.aspx?IdLegge=12&amp;IdArticolo=36283&amp;IDCodice=12#NOTA_4" TargetMode="External"/><Relationship Id="rId12" Type="http://schemas.openxmlformats.org/officeDocument/2006/relationships/hyperlink" Target="http://www.eutekne.it/Servizi/Codici/Recensione_Articolo.aspx?IdLegge=12&amp;IdArticolo=36283&amp;IDCodice=12#NOTA_9"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eutekne.it/Servizi/Codici/Recensione_Articolo.aspx?IdLegge=12&amp;IdArticolo=36283&amp;IDCodice=12#NOTA_3" TargetMode="External"/><Relationship Id="rId11" Type="http://schemas.openxmlformats.org/officeDocument/2006/relationships/hyperlink" Target="http://www.eutekne.it/Servizi/Codici/Recensione_Articolo.aspx?IdLegge=12&amp;IdArticolo=36283&amp;IDCodice=12#NOTA_8" TargetMode="External"/><Relationship Id="rId5" Type="http://schemas.openxmlformats.org/officeDocument/2006/relationships/hyperlink" Target="http://www.eutekne.it/Servizi/Codici/Recensione_Articolo.aspx?IdLegge=12&amp;IdArticolo=36283&amp;IDCodice=12#NOTA_2" TargetMode="External"/><Relationship Id="rId10" Type="http://schemas.openxmlformats.org/officeDocument/2006/relationships/hyperlink" Target="http://www.eutekne.it/Servizi/Codici/Recensione_Articolo.aspx?IdLegge=12&amp;IdArticolo=36283&amp;IDCodice=12#NOTA_7" TargetMode="External"/><Relationship Id="rId4" Type="http://schemas.openxmlformats.org/officeDocument/2006/relationships/hyperlink" Target="http://www.eutekne.it/Servizi/Codici/Recensione_Articolo.aspx?IdLegge=12&amp;IdArticolo=36283&amp;IDCodice=12#NOTA_1" TargetMode="External"/><Relationship Id="rId9" Type="http://schemas.openxmlformats.org/officeDocument/2006/relationships/hyperlink" Target="http://www.eutekne.it/Servizi/Codici/Recensione_Articolo.aspx?IdLegge=12&amp;IdArticolo=36283&amp;IDCodice=12#NOTA_6"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eutekne.it/Servizi/Codici/Recensione_Articolo.aspx?IdLegge=12&amp;IdArticolo=36283&amp;IDCodice=12#NOTA_7" TargetMode="External"/><Relationship Id="rId3" Type="http://schemas.openxmlformats.org/officeDocument/2006/relationships/hyperlink" Target="http://www.eutekne.it/Servizi/Codici/Recensione_Articolo.aspx?IdLegge=12&amp;IdArticolo=36282&amp;Codice_Materia=&amp;testo=&amp;ReLink=Yes#Comma1" TargetMode="External"/><Relationship Id="rId7" Type="http://schemas.openxmlformats.org/officeDocument/2006/relationships/hyperlink" Target="http://www.eutekne.it/Servizi/Codici/Recensione_Articolo.aspx?IdLegge=12&amp;IdArticolo=36283&amp;IDCodice=12#NOTA_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eutekne.it/Servizi/Codici/Recensione_Articolo.aspx?IdLegge=12&amp;IdArticolo=36283&amp;IDCodice=12#NOTA_3" TargetMode="External"/><Relationship Id="rId5" Type="http://schemas.openxmlformats.org/officeDocument/2006/relationships/hyperlink" Target="http://www.eutekne.it/Servizi/Codici/Recensione_Articolo.aspx?IdLegge=12&amp;IdArticolo=36283&amp;IDCodice=12#NOTA_2" TargetMode="External"/><Relationship Id="rId4" Type="http://schemas.openxmlformats.org/officeDocument/2006/relationships/hyperlink" Target="http://www.eutekne.it/Servizi/Codici/Recensione_Articolo.aspx?IdLegge=12&amp;IdArticolo=36283&amp;IDCodice=12#NOTA_1"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a:t>1</a:t>
            </a:fld>
            <a:endParaRPr lang="it-IT"/>
          </a:p>
        </p:txBody>
      </p:sp>
    </p:spTree>
    <p:extLst>
      <p:ext uri="{BB962C8B-B14F-4D97-AF65-F5344CB8AC3E}">
        <p14:creationId xmlns:p14="http://schemas.microsoft.com/office/powerpoint/2010/main" val="1341884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1" i="0" u="none" strike="noStrike" kern="1200" baseline="0" dirty="0" smtClean="0">
                <a:solidFill>
                  <a:schemeClr val="tx1"/>
                </a:solidFill>
                <a:latin typeface="+mn-lt"/>
                <a:ea typeface="+mn-ea"/>
                <a:cs typeface="+mn-cs"/>
              </a:rPr>
              <a:t>Al riguardo, si osserva che, con l’utilizzo del termine “viaggio”, si intende fare riferimento agli spostamenti tra porti (italiani, UE o Extra UE) che la nave effettua per rendere un servizio di trasporto passeggeri oppure ai fini della propria attività commerciale, nell’ambito dei quali sono effettuate operazioni di carico/scarico merci o di imbarco/sbarco passeggeri. </a:t>
            </a:r>
          </a:p>
          <a:p>
            <a:endParaRPr lang="it-IT" sz="1200" b="1"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Gli altri spostamenti fra cantieri o porti per motivi tecnici – sebbene normalmente inerenti all’attività commerciale – non sono da considerare viaggi ai fini della risoluzione n. 2/E/2017 e, dunque, non vanno computati nel calcolo né del numeratore, né del denominatore della frazione che individua la percentuale di viaggi avvenuti in alto mare (70 per cento), rispetto alla totalità dei viaggi effettuati.</a:t>
            </a:r>
          </a:p>
          <a:p>
            <a:endParaRPr lang="it-IT" sz="1200" b="0"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endParaRPr>
          </a:p>
          <a:p>
            <a:r>
              <a:rPr lang="it-IT" sz="1200" b="0" i="0" u="none" strike="noStrike" kern="1200" baseline="0" dirty="0" smtClean="0">
                <a:solidFill>
                  <a:schemeClr val="tx1"/>
                </a:solidFill>
                <a:latin typeface="+mn-lt"/>
                <a:ea typeface="+mn-ea"/>
                <a:cs typeface="+mn-cs"/>
              </a:rPr>
              <a:t>In particolare, come innanzi evidenziato, il viaggio in alto mare è il tragitto </a:t>
            </a:r>
            <a:r>
              <a:rPr lang="it-IT" sz="1200" b="1" i="0" u="none" strike="noStrike" kern="1200" baseline="0" dirty="0" smtClean="0">
                <a:solidFill>
                  <a:schemeClr val="tx1"/>
                </a:solidFill>
                <a:latin typeface="+mn-lt"/>
                <a:ea typeface="+mn-ea"/>
                <a:cs typeface="+mn-cs"/>
              </a:rPr>
              <a:t>compreso tra due punti di approdo (ovvero da e per il medesimo punto di approdo)</a:t>
            </a:r>
            <a:r>
              <a:rPr lang="it-IT" sz="1200" b="0" i="0" u="none" strike="noStrike" kern="1200" baseline="0" dirty="0" smtClean="0">
                <a:solidFill>
                  <a:schemeClr val="tx1"/>
                </a:solidFill>
                <a:latin typeface="+mn-lt"/>
                <a:ea typeface="+mn-ea"/>
                <a:cs typeface="+mn-cs"/>
              </a:rPr>
              <a:t>, durante il quale vengono superate, a prescindere dalla rotta seguita, le 12 miglia nautiche. Tale superamento implica che l’intero viaggio (tratta) è da considerare avvenuto in alto mare e, dunque, utile al fine di quantificare la condizione per la non imponibilità stabilita dall’articolo 8</a:t>
            </a:r>
            <a:r>
              <a:rPr lang="it-IT" sz="1200" b="0" i="1" u="none" strike="noStrike" kern="1200" baseline="0" dirty="0" smtClean="0">
                <a:solidFill>
                  <a:schemeClr val="tx1"/>
                </a:solidFill>
                <a:latin typeface="+mn-lt"/>
                <a:ea typeface="+mn-ea"/>
                <a:cs typeface="+mn-cs"/>
              </a:rPr>
              <a:t>bis </a:t>
            </a:r>
            <a:r>
              <a:rPr lang="it-IT" sz="1200" b="0" i="0" u="none" strike="noStrike" kern="1200" baseline="0" dirty="0" smtClean="0">
                <a:solidFill>
                  <a:schemeClr val="tx1"/>
                </a:solidFill>
                <a:latin typeface="+mn-lt"/>
                <a:ea typeface="+mn-ea"/>
                <a:cs typeface="+mn-cs"/>
              </a:rPr>
              <a:t>del DPR n. 633 del 1972.</a:t>
            </a:r>
          </a:p>
          <a:p>
            <a:endParaRPr lang="it-IT" sz="1200" b="0" i="0" u="none" strike="noStrike" kern="1200" baseline="0" dirty="0" smtClean="0">
              <a:solidFill>
                <a:schemeClr val="tx1"/>
              </a:solidFill>
              <a:latin typeface="+mn-lt"/>
              <a:ea typeface="+mn-ea"/>
              <a:cs typeface="+mn-cs"/>
            </a:endParaRPr>
          </a:p>
          <a:p>
            <a:r>
              <a:rPr lang="it-IT" sz="1200" b="1" i="0" u="sng" strike="noStrike" kern="1200" baseline="0" dirty="0" smtClean="0">
                <a:solidFill>
                  <a:schemeClr val="tx1"/>
                </a:solidFill>
                <a:latin typeface="+mn-lt"/>
                <a:ea typeface="+mn-ea"/>
                <a:cs typeface="+mn-cs"/>
              </a:rPr>
              <a:t>Va da sé che un viaggio effettuato interamente nelle acque territoriali di un altro Paese (diverso dall’Italia), va considerato, ai fini della normativa IVA italiana, interamente effettuato in alto mare.</a:t>
            </a:r>
          </a:p>
          <a:p>
            <a:endParaRPr lang="it-IT" sz="1200" b="1" i="0" u="sng" strike="noStrike" kern="1200" baseline="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F64AEFEC-79EA-4E5B-9292-106D6ED9ABA7}" type="slidenum">
              <a:rPr lang="it-IT"/>
              <a:t>10</a:t>
            </a:fld>
            <a:endParaRPr lang="it-IT"/>
          </a:p>
        </p:txBody>
      </p:sp>
    </p:spTree>
    <p:extLst>
      <p:ext uri="{BB962C8B-B14F-4D97-AF65-F5344CB8AC3E}">
        <p14:creationId xmlns:p14="http://schemas.microsoft.com/office/powerpoint/2010/main" val="269382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smtClean="0">
                <a:solidFill>
                  <a:schemeClr val="tx1"/>
                </a:solidFill>
                <a:latin typeface="+mn-lt"/>
                <a:ea typeface="+mn-ea"/>
                <a:cs typeface="+mn-cs"/>
              </a:rPr>
              <a:t>Per documentazione ufficiale s’intende ogni documentazione che provenga dall’armatore o dal soggetto che ha la responsabilità della nave (ad esempio il comandante) e che sia in grado di indicare, con precisione e coerenza, le</a:t>
            </a:r>
          </a:p>
          <a:p>
            <a:r>
              <a:rPr lang="it-IT" sz="1200" b="0" i="0" u="none" strike="noStrike" kern="1200" baseline="0" dirty="0" smtClean="0">
                <a:solidFill>
                  <a:schemeClr val="tx1"/>
                </a:solidFill>
                <a:latin typeface="+mn-lt"/>
                <a:ea typeface="+mn-ea"/>
                <a:cs typeface="+mn-cs"/>
              </a:rPr>
              <a:t>tratte marittime effettuate dal mezzo di trasporto. </a:t>
            </a:r>
          </a:p>
          <a:p>
            <a:r>
              <a:rPr lang="it-IT" sz="1200" b="1" i="0" u="none" strike="noStrike" kern="1200" baseline="0" dirty="0" smtClean="0">
                <a:solidFill>
                  <a:schemeClr val="tx1"/>
                </a:solidFill>
                <a:latin typeface="+mn-lt"/>
                <a:ea typeface="+mn-ea"/>
                <a:cs typeface="+mn-cs"/>
              </a:rPr>
              <a:t>A titolo esemplificativo, vi rientrano:</a:t>
            </a:r>
            <a:endParaRPr lang="it-IT" b="1" dirty="0" smtClean="0">
              <a:effectLst>
                <a:outerShdw blurRad="38100" dist="38100" dir="2700000" algn="tl">
                  <a:srgbClr val="000000">
                    <a:alpha val="43137"/>
                  </a:srgbClr>
                </a:outerShdw>
              </a:effectLst>
            </a:endParaRPr>
          </a:p>
          <a:p>
            <a:pPr marL="171450" indent="-171450">
              <a:buFont typeface="Arial" panose="020B0604020202020204" pitchFamily="34" charset="0"/>
              <a:buChar char="•"/>
            </a:pPr>
            <a:r>
              <a:rPr lang="it-IT" sz="1200" b="0" i="0" u="none" strike="noStrike" kern="1200" baseline="0" dirty="0" smtClean="0">
                <a:solidFill>
                  <a:schemeClr val="tx1"/>
                </a:solidFill>
                <a:latin typeface="+mn-lt"/>
                <a:ea typeface="+mn-ea"/>
                <a:cs typeface="+mn-cs"/>
              </a:rPr>
              <a:t>il giornale di navigazione o il giornale di bordo tenuto dal comandante della nave, sul quale vengono registrati tutti i dati ed i fatti relativi alla navigazione (cfr. articoli 169, 173 e 174 del codice della navigazione);</a:t>
            </a:r>
          </a:p>
          <a:p>
            <a:r>
              <a:rPr lang="it-IT" sz="1200" b="0" i="0" u="none" strike="noStrike" kern="1200" baseline="0" dirty="0" smtClean="0">
                <a:solidFill>
                  <a:schemeClr val="tx1"/>
                </a:solidFill>
                <a:latin typeface="+mn-lt"/>
                <a:ea typeface="+mn-ea"/>
                <a:cs typeface="+mn-cs"/>
              </a:rPr>
              <a:t>▪    la cartografia dei viaggi, </a:t>
            </a:r>
            <a:r>
              <a:rPr lang="it-IT" sz="1200" b="1" i="0" u="none" strike="noStrike" kern="1200" baseline="0" dirty="0" smtClean="0">
                <a:solidFill>
                  <a:schemeClr val="tx1"/>
                </a:solidFill>
                <a:latin typeface="+mn-lt"/>
                <a:ea typeface="+mn-ea"/>
                <a:cs typeface="+mn-cs"/>
              </a:rPr>
              <a:t>i dati e le informazioni estratte dagli eventuali sistemi di navigazione satellitare </a:t>
            </a:r>
            <a:r>
              <a:rPr lang="it-IT" sz="1200" b="0" i="0" u="none" strike="noStrike" kern="1200" baseline="0" dirty="0" smtClean="0">
                <a:solidFill>
                  <a:schemeClr val="tx1"/>
                </a:solidFill>
                <a:latin typeface="+mn-lt"/>
                <a:ea typeface="+mn-ea"/>
                <a:cs typeface="+mn-cs"/>
              </a:rPr>
              <a:t>o di    </a:t>
            </a:r>
          </a:p>
          <a:p>
            <a:r>
              <a:rPr lang="it-IT" sz="1200" b="0" i="0" u="none" strike="noStrike" kern="1200" baseline="0" dirty="0" smtClean="0">
                <a:solidFill>
                  <a:schemeClr val="tx1"/>
                </a:solidFill>
                <a:latin typeface="+mn-lt"/>
                <a:ea typeface="+mn-ea"/>
                <a:cs typeface="+mn-cs"/>
              </a:rPr>
              <a:t>     </a:t>
            </a:r>
            <a:r>
              <a:rPr lang="it-IT" sz="1200" b="0" i="1" u="none" strike="noStrike" kern="1200" baseline="0" dirty="0" smtClean="0">
                <a:solidFill>
                  <a:schemeClr val="tx1"/>
                </a:solidFill>
                <a:latin typeface="+mn-lt"/>
                <a:ea typeface="+mn-ea"/>
                <a:cs typeface="+mn-cs"/>
              </a:rPr>
              <a:t>trasponder </a:t>
            </a:r>
            <a:r>
              <a:rPr lang="it-IT" sz="1200" b="0" i="0" u="none" strike="noStrike" kern="1200" baseline="0" dirty="0" smtClean="0">
                <a:solidFill>
                  <a:schemeClr val="tx1"/>
                </a:solidFill>
                <a:latin typeface="+mn-lt"/>
                <a:ea typeface="+mn-ea"/>
                <a:cs typeface="+mn-cs"/>
              </a:rPr>
              <a:t>(ad esempio, i dati forniti attraverso il sistema A.I.S., “</a:t>
            </a:r>
            <a:r>
              <a:rPr lang="it-IT" sz="1200" b="0" i="1" u="none" strike="noStrike" kern="1200" baseline="0" dirty="0" err="1" smtClean="0">
                <a:solidFill>
                  <a:schemeClr val="tx1"/>
                </a:solidFill>
                <a:latin typeface="+mn-lt"/>
                <a:ea typeface="+mn-ea"/>
                <a:cs typeface="+mn-cs"/>
              </a:rPr>
              <a:t>Automatic</a:t>
            </a:r>
            <a:r>
              <a:rPr lang="it-IT" sz="1200" b="0" i="1" u="none" strike="noStrike" kern="1200" baseline="0" dirty="0" smtClean="0">
                <a:solidFill>
                  <a:schemeClr val="tx1"/>
                </a:solidFill>
                <a:latin typeface="+mn-lt"/>
                <a:ea typeface="+mn-ea"/>
                <a:cs typeface="+mn-cs"/>
              </a:rPr>
              <a:t> </a:t>
            </a:r>
            <a:r>
              <a:rPr lang="it-IT" sz="1200" b="0" i="1" u="none" strike="noStrike" kern="1200" baseline="0" dirty="0" err="1" smtClean="0">
                <a:solidFill>
                  <a:schemeClr val="tx1"/>
                </a:solidFill>
                <a:latin typeface="+mn-lt"/>
                <a:ea typeface="+mn-ea"/>
                <a:cs typeface="+mn-cs"/>
              </a:rPr>
              <a:t>Identification</a:t>
            </a:r>
            <a:r>
              <a:rPr lang="it-IT" sz="1200" b="0" i="1" u="none" strike="noStrike" kern="1200" baseline="0" dirty="0" smtClean="0">
                <a:solidFill>
                  <a:schemeClr val="tx1"/>
                </a:solidFill>
                <a:latin typeface="+mn-lt"/>
                <a:ea typeface="+mn-ea"/>
                <a:cs typeface="+mn-cs"/>
              </a:rPr>
              <a:t> System”, </a:t>
            </a:r>
            <a:r>
              <a:rPr lang="it-IT" sz="1200" b="0" i="0" u="none" strike="noStrike" kern="1200" baseline="0" dirty="0" smtClean="0">
                <a:solidFill>
                  <a:schemeClr val="tx1"/>
                </a:solidFill>
                <a:latin typeface="+mn-lt"/>
                <a:ea typeface="+mn-ea"/>
                <a:cs typeface="+mn-cs"/>
              </a:rPr>
              <a:t>per le imbarcazioni         </a:t>
            </a:r>
          </a:p>
          <a:p>
            <a:r>
              <a:rPr lang="it-IT" sz="1200" b="0" i="0" u="none" strike="noStrike" kern="1200" baseline="0" dirty="0" smtClean="0">
                <a:solidFill>
                  <a:schemeClr val="tx1"/>
                </a:solidFill>
                <a:latin typeface="+mn-lt"/>
                <a:ea typeface="+mn-ea"/>
                <a:cs typeface="+mn-cs"/>
              </a:rPr>
              <a:t>     che lo adottano);</a:t>
            </a:r>
          </a:p>
          <a:p>
            <a:r>
              <a:rPr lang="it-IT" sz="1200" b="0" i="0" u="none" strike="noStrike" kern="1200" baseline="0" dirty="0" smtClean="0">
                <a:solidFill>
                  <a:schemeClr val="tx1"/>
                </a:solidFill>
                <a:latin typeface="+mn-lt"/>
                <a:ea typeface="+mn-ea"/>
                <a:cs typeface="+mn-cs"/>
              </a:rPr>
              <a:t>▪    i contratti commerciali, le fatture e i relativi mezzi di pagamento.</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Tuttavia, laddove il soggetto acquirente non sia in grado di esibire </a:t>
            </a:r>
            <a:r>
              <a:rPr lang="it-IT" sz="1200" b="0" i="0" u="none" strike="noStrike" kern="1200" baseline="0" dirty="0" smtClean="0">
                <a:solidFill>
                  <a:schemeClr val="tx1"/>
                </a:solidFill>
                <a:latin typeface="+mn-lt"/>
                <a:ea typeface="+mn-ea"/>
                <a:cs typeface="+mn-cs"/>
              </a:rPr>
              <a:t>al fornitore tale documentazione, ad esempio </a:t>
            </a:r>
            <a:r>
              <a:rPr lang="it-IT" sz="1200" b="0" i="0" u="none" strike="noStrike" kern="1200" baseline="0" dirty="0" err="1" smtClean="0">
                <a:solidFill>
                  <a:schemeClr val="tx1"/>
                </a:solidFill>
                <a:latin typeface="+mn-lt"/>
                <a:ea typeface="+mn-ea"/>
                <a:cs typeface="+mn-cs"/>
              </a:rPr>
              <a:t>perche</a:t>
            </a:r>
            <a:r>
              <a:rPr lang="it-IT" sz="1200" b="0" i="0" u="none" strike="noStrike" kern="1200" baseline="0" dirty="0" smtClean="0">
                <a:solidFill>
                  <a:schemeClr val="tx1"/>
                </a:solidFill>
                <a:latin typeface="+mn-lt"/>
                <a:ea typeface="+mn-ea"/>
                <a:cs typeface="+mn-cs"/>
              </a:rPr>
              <a:t> impossibilitato da cause documentabili, </a:t>
            </a:r>
            <a:r>
              <a:rPr lang="it-IT" sz="1200" b="0" i="0" u="none" strike="noStrike" kern="1200" baseline="0" dirty="0" err="1" smtClean="0">
                <a:solidFill>
                  <a:schemeClr val="tx1"/>
                </a:solidFill>
                <a:latin typeface="+mn-lt"/>
                <a:ea typeface="+mn-ea"/>
                <a:cs typeface="+mn-cs"/>
              </a:rPr>
              <a:t>puo</a:t>
            </a:r>
            <a:r>
              <a:rPr lang="it-IT" sz="1200" b="0" i="0" u="none" strike="noStrike" kern="1200" baseline="0" dirty="0" smtClean="0">
                <a:solidFill>
                  <a:schemeClr val="tx1"/>
                </a:solidFill>
                <a:latin typeface="+mn-lt"/>
                <a:ea typeface="+mn-ea"/>
                <a:cs typeface="+mn-cs"/>
              </a:rPr>
              <a:t> farsi ricorso ad una dichiarazione dell’armatore, del comandante della nave o di chi ha la responsabilità gestionale effettiva, </a:t>
            </a:r>
            <a:r>
              <a:rPr lang="it-IT" sz="1200" b="1" i="0" u="sng" strike="noStrike" kern="1200" baseline="0" dirty="0" smtClean="0">
                <a:solidFill>
                  <a:schemeClr val="tx1"/>
                </a:solidFill>
                <a:latin typeface="+mn-lt"/>
                <a:ea typeface="+mn-ea"/>
                <a:cs typeface="+mn-cs"/>
              </a:rPr>
              <a:t>diretta ad attestare al fornitore che la nave e adibita effettivamente e prevalentemente alla navigazione in alto mare. </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La dichiarazione </a:t>
            </a:r>
            <a:r>
              <a:rPr lang="it-IT" sz="1200" b="0" i="0" u="none" strike="noStrike" kern="1200" baseline="0" dirty="0" err="1" smtClean="0">
                <a:solidFill>
                  <a:schemeClr val="tx1"/>
                </a:solidFill>
                <a:latin typeface="+mn-lt"/>
                <a:ea typeface="+mn-ea"/>
                <a:cs typeface="+mn-cs"/>
              </a:rPr>
              <a:t>dovra</a:t>
            </a:r>
            <a:r>
              <a:rPr lang="it-IT" sz="1200" b="0" i="0" u="none" strike="noStrike" kern="1200" baseline="0" dirty="0" smtClean="0">
                <a:solidFill>
                  <a:schemeClr val="tx1"/>
                </a:solidFill>
                <a:latin typeface="+mn-lt"/>
                <a:ea typeface="+mn-ea"/>
                <a:cs typeface="+mn-cs"/>
              </a:rPr>
              <a:t> in ogni caso indicare le </a:t>
            </a:r>
            <a:r>
              <a:rPr lang="it-IT" sz="1200" b="0" i="0" u="none" strike="noStrike" kern="1200" baseline="0" dirty="0" err="1" smtClean="0">
                <a:solidFill>
                  <a:schemeClr val="tx1"/>
                </a:solidFill>
                <a:latin typeface="+mn-lt"/>
                <a:ea typeface="+mn-ea"/>
                <a:cs typeface="+mn-cs"/>
              </a:rPr>
              <a:t>generalita</a:t>
            </a:r>
            <a:r>
              <a:rPr lang="it-IT" sz="1200" b="0" i="0" u="none" strike="noStrike" kern="1200" baseline="0" dirty="0" smtClean="0">
                <a:solidFill>
                  <a:schemeClr val="tx1"/>
                </a:solidFill>
                <a:latin typeface="+mn-lt"/>
                <a:ea typeface="+mn-ea"/>
                <a:cs typeface="+mn-cs"/>
              </a:rPr>
              <a:t> del dichiarante, lo </a:t>
            </a:r>
            <a:r>
              <a:rPr lang="it-IT" sz="1200" b="0" i="1" u="none" strike="noStrike" kern="1200" baseline="0" dirty="0" smtClean="0">
                <a:solidFill>
                  <a:schemeClr val="tx1"/>
                </a:solidFill>
                <a:latin typeface="+mn-lt"/>
                <a:ea typeface="+mn-ea"/>
                <a:cs typeface="+mn-cs"/>
              </a:rPr>
              <a:t>status </a:t>
            </a:r>
            <a:r>
              <a:rPr lang="it-IT" sz="1200" b="0" i="0" u="none" strike="noStrike" kern="1200" baseline="0" dirty="0" smtClean="0">
                <a:solidFill>
                  <a:schemeClr val="tx1"/>
                </a:solidFill>
                <a:latin typeface="+mn-lt"/>
                <a:ea typeface="+mn-ea"/>
                <a:cs typeface="+mn-cs"/>
              </a:rPr>
              <a:t>giuridico del</a:t>
            </a:r>
          </a:p>
          <a:p>
            <a:r>
              <a:rPr lang="it-IT" sz="1200" b="0" i="0" u="none" strike="noStrike" kern="1200" baseline="0" dirty="0" smtClean="0">
                <a:solidFill>
                  <a:schemeClr val="tx1"/>
                </a:solidFill>
                <a:latin typeface="+mn-lt"/>
                <a:ea typeface="+mn-ea"/>
                <a:cs typeface="+mn-cs"/>
              </a:rPr>
              <a:t>medesimo in relazione all’imbarcazione, il periodo cui la stessa dichiarazione e riferibile e le motivazioni per le quali non e stato possibile esibire i documenti probatori dai quali si sarebbe potuto evincere</a:t>
            </a:r>
          </a:p>
          <a:p>
            <a:r>
              <a:rPr lang="it-IT" sz="1200" b="0" i="0" u="none" strike="noStrike" kern="1200" baseline="0" dirty="0" smtClean="0">
                <a:solidFill>
                  <a:schemeClr val="tx1"/>
                </a:solidFill>
                <a:latin typeface="+mn-lt"/>
                <a:ea typeface="+mn-ea"/>
                <a:cs typeface="+mn-cs"/>
              </a:rPr>
              <a:t>il soddisfacimento del requisito del 70 per cento. </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Questa dichiarazione consente al fornitore di emettere le fatture in regime di non </a:t>
            </a:r>
            <a:r>
              <a:rPr lang="it-IT" sz="1200" b="0" i="0" u="none" strike="noStrike" kern="1200" baseline="0" dirty="0" err="1" smtClean="0">
                <a:solidFill>
                  <a:schemeClr val="tx1"/>
                </a:solidFill>
                <a:latin typeface="+mn-lt"/>
                <a:ea typeface="+mn-ea"/>
                <a:cs typeface="+mn-cs"/>
              </a:rPr>
              <a:t>imponibilita</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Inoltre, si precisa che il principio affermato nella risoluzione n. 2/E in relazione alle navi in costruzione – secondo cui e possibile un’applicazione provvisoria del regime di non impossibilita sulla base di una dichiarazione con cui l’armatore attesti l’effettiva intenzione di adibire il mezzo alla navigazione in alto mare – si estende a tutti quei casi in cui </a:t>
            </a:r>
            <a:r>
              <a:rPr lang="it-IT" sz="1200" b="1" i="0" u="sng" strike="noStrike" kern="1200" baseline="0" dirty="0" smtClean="0">
                <a:solidFill>
                  <a:schemeClr val="tx1"/>
                </a:solidFill>
                <a:latin typeface="+mn-lt"/>
                <a:ea typeface="+mn-ea"/>
                <a:cs typeface="+mn-cs"/>
              </a:rPr>
              <a:t>si riscontra una obiettiva discontinuità nell’utilizzo del mezzo. Tale tipologia di dichiarazione </a:t>
            </a:r>
            <a:r>
              <a:rPr lang="it-IT" sz="1200" b="1" i="0" u="sng" strike="noStrike" kern="1200" baseline="0" dirty="0" err="1" smtClean="0">
                <a:solidFill>
                  <a:schemeClr val="tx1"/>
                </a:solidFill>
                <a:latin typeface="+mn-lt"/>
                <a:ea typeface="+mn-ea"/>
                <a:cs typeface="+mn-cs"/>
              </a:rPr>
              <a:t>puo</a:t>
            </a:r>
            <a:r>
              <a:rPr lang="it-IT" sz="1200" b="1" i="0" u="sng" strike="noStrike" kern="1200" baseline="0" dirty="0" smtClean="0">
                <a:solidFill>
                  <a:schemeClr val="tx1"/>
                </a:solidFill>
                <a:latin typeface="+mn-lt"/>
                <a:ea typeface="+mn-ea"/>
                <a:cs typeface="+mn-cs"/>
              </a:rPr>
              <a:t> essere utilizzata, ad esempio, in relazione alle navi che mutano armatore o proprietario (cfr. anche risoluzione n. 69/E del 14 giugno 2017). </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Analoga dichiarazione può essere presentata anche ove il contribuente preveda che l’utilizzo effettivo del mezzo in un dato anno sarà diverso da quello risultante dai dati relativi all’anno precedente, in ossequio al principio, enfatizzato anche dalla Corte di Giustizia, per cui la non </a:t>
            </a:r>
            <a:r>
              <a:rPr lang="it-IT" sz="1200" b="0" i="0" u="none" strike="noStrike" kern="1200" baseline="0" dirty="0" err="1" smtClean="0">
                <a:solidFill>
                  <a:schemeClr val="tx1"/>
                </a:solidFill>
                <a:latin typeface="+mn-lt"/>
                <a:ea typeface="+mn-ea"/>
                <a:cs typeface="+mn-cs"/>
              </a:rPr>
              <a:t>imponibilita</a:t>
            </a:r>
            <a:r>
              <a:rPr lang="it-IT" sz="1200" b="0" i="0" u="none" strike="noStrike" kern="1200" baseline="0" dirty="0" smtClean="0">
                <a:solidFill>
                  <a:schemeClr val="tx1"/>
                </a:solidFill>
                <a:latin typeface="+mn-lt"/>
                <a:ea typeface="+mn-ea"/>
                <a:cs typeface="+mn-cs"/>
              </a:rPr>
              <a:t> in esame e riservata alle navi effettivamente, oltre che</a:t>
            </a:r>
          </a:p>
          <a:p>
            <a:r>
              <a:rPr lang="it-IT" sz="1200" b="0" i="0" u="none" strike="noStrike" kern="1200" baseline="0" dirty="0" smtClean="0">
                <a:solidFill>
                  <a:schemeClr val="tx1"/>
                </a:solidFill>
                <a:latin typeface="+mn-lt"/>
                <a:ea typeface="+mn-ea"/>
                <a:cs typeface="+mn-cs"/>
              </a:rPr>
              <a:t>prevalentemente, impiegate nella navigazione in alto mare (cfr. sentenza 21 marzo 2013, C197/12, </a:t>
            </a:r>
            <a:r>
              <a:rPr lang="it-IT" sz="1200" b="0" i="1" u="none" strike="noStrike" kern="1200" baseline="0" dirty="0" smtClean="0">
                <a:solidFill>
                  <a:schemeClr val="tx1"/>
                </a:solidFill>
                <a:latin typeface="+mn-lt"/>
                <a:ea typeface="+mn-ea"/>
                <a:cs typeface="+mn-cs"/>
              </a:rPr>
              <a:t>Commissione c. Francia</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In questi casi la dichiarazione </a:t>
            </a:r>
            <a:r>
              <a:rPr lang="it-IT" sz="1200" b="0" i="0" u="none" strike="noStrike" kern="1200" baseline="0" dirty="0" err="1" smtClean="0">
                <a:solidFill>
                  <a:schemeClr val="tx1"/>
                </a:solidFill>
                <a:latin typeface="+mn-lt"/>
                <a:ea typeface="+mn-ea"/>
                <a:cs typeface="+mn-cs"/>
              </a:rPr>
              <a:t>dovra</a:t>
            </a:r>
            <a:r>
              <a:rPr lang="it-IT" sz="1200" b="0" i="0" u="none" strike="noStrike" kern="1200" baseline="0" dirty="0" smtClean="0">
                <a:solidFill>
                  <a:schemeClr val="tx1"/>
                </a:solidFill>
                <a:latin typeface="+mn-lt"/>
                <a:ea typeface="+mn-ea"/>
                <a:cs typeface="+mn-cs"/>
              </a:rPr>
              <a:t> in ogni caso indicare le </a:t>
            </a:r>
            <a:r>
              <a:rPr lang="it-IT" sz="1200" b="0" i="0" u="none" strike="noStrike" kern="1200" baseline="0" dirty="0" err="1" smtClean="0">
                <a:solidFill>
                  <a:schemeClr val="tx1"/>
                </a:solidFill>
                <a:latin typeface="+mn-lt"/>
                <a:ea typeface="+mn-ea"/>
                <a:cs typeface="+mn-cs"/>
              </a:rPr>
              <a:t>generalita</a:t>
            </a:r>
            <a:r>
              <a:rPr lang="it-IT" sz="1200" b="0" i="0" u="none" strike="noStrike" kern="1200" baseline="0" dirty="0" smtClean="0">
                <a:solidFill>
                  <a:schemeClr val="tx1"/>
                </a:solidFill>
                <a:latin typeface="+mn-lt"/>
                <a:ea typeface="+mn-ea"/>
                <a:cs typeface="+mn-cs"/>
              </a:rPr>
              <a:t> del dichiarante, lo </a:t>
            </a:r>
            <a:r>
              <a:rPr lang="it-IT" sz="1200" b="0" i="1" u="none" strike="noStrike" kern="1200" baseline="0" dirty="0" smtClean="0">
                <a:solidFill>
                  <a:schemeClr val="tx1"/>
                </a:solidFill>
                <a:latin typeface="+mn-lt"/>
                <a:ea typeface="+mn-ea"/>
                <a:cs typeface="+mn-cs"/>
              </a:rPr>
              <a:t>status </a:t>
            </a:r>
            <a:r>
              <a:rPr lang="it-IT" sz="1200" b="0" i="0" u="none" strike="noStrike" kern="1200" baseline="0" dirty="0" smtClean="0">
                <a:solidFill>
                  <a:schemeClr val="tx1"/>
                </a:solidFill>
                <a:latin typeface="+mn-lt"/>
                <a:ea typeface="+mn-ea"/>
                <a:cs typeface="+mn-cs"/>
              </a:rPr>
              <a:t>giuridico del medesimo in relazione all’imbarcazione, il periodo cui la stessa dichiarazione e riferibile, i documenti probatori dai quali si </a:t>
            </a:r>
            <a:r>
              <a:rPr lang="it-IT" sz="1200" b="0" i="0" u="none" strike="noStrike" kern="1200" baseline="0" dirty="0" err="1" smtClean="0">
                <a:solidFill>
                  <a:schemeClr val="tx1"/>
                </a:solidFill>
                <a:latin typeface="+mn-lt"/>
                <a:ea typeface="+mn-ea"/>
                <a:cs typeface="+mn-cs"/>
              </a:rPr>
              <a:t>potra</a:t>
            </a:r>
            <a:r>
              <a:rPr lang="it-IT" sz="1200" b="0" i="0" u="none" strike="noStrike" kern="1200" baseline="0" dirty="0" smtClean="0">
                <a:solidFill>
                  <a:schemeClr val="tx1"/>
                </a:solidFill>
                <a:latin typeface="+mn-lt"/>
                <a:ea typeface="+mn-ea"/>
                <a:cs typeface="+mn-cs"/>
              </a:rPr>
              <a:t> evincere il soddisfacimento del requisito del 70 per cento. </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Qualora, in sede di controllo, venga accertato che la dichiarazione non trova riscontro nella documentazione in possesso del soggetto acquirente, il fornitore </a:t>
            </a:r>
            <a:r>
              <a:rPr lang="it-IT" sz="1200" b="1" i="0" u="none" strike="noStrike" kern="1200" baseline="0" dirty="0" err="1" smtClean="0">
                <a:solidFill>
                  <a:schemeClr val="tx1"/>
                </a:solidFill>
                <a:latin typeface="+mn-lt"/>
                <a:ea typeface="+mn-ea"/>
                <a:cs typeface="+mn-cs"/>
              </a:rPr>
              <a:t>sara</a:t>
            </a:r>
            <a:r>
              <a:rPr lang="it-IT" sz="1200" b="1" i="0" u="none" strike="noStrike" kern="1200" baseline="0" dirty="0" smtClean="0">
                <a:solidFill>
                  <a:schemeClr val="tx1"/>
                </a:solidFill>
                <a:latin typeface="+mn-lt"/>
                <a:ea typeface="+mn-ea"/>
                <a:cs typeface="+mn-cs"/>
              </a:rPr>
              <a:t> tenuto al versamento, in </a:t>
            </a:r>
            <a:r>
              <a:rPr lang="it-IT" sz="1200" b="1" i="0" u="none" strike="noStrike" kern="1200" baseline="0" dirty="0" err="1" smtClean="0">
                <a:solidFill>
                  <a:schemeClr val="tx1"/>
                </a:solidFill>
                <a:latin typeface="+mn-lt"/>
                <a:ea typeface="+mn-ea"/>
                <a:cs typeface="+mn-cs"/>
              </a:rPr>
              <a:t>qualita</a:t>
            </a:r>
            <a:r>
              <a:rPr lang="it-IT" sz="1200" b="1" i="0" u="none" strike="noStrike" kern="1200" baseline="0" dirty="0" smtClean="0">
                <a:solidFill>
                  <a:schemeClr val="tx1"/>
                </a:solidFill>
                <a:latin typeface="+mn-lt"/>
                <a:ea typeface="+mn-ea"/>
                <a:cs typeface="+mn-cs"/>
              </a:rPr>
              <a:t> di soggetto passivo, della maggiore imposta dovuta e degli interessi di mora ma non </a:t>
            </a:r>
            <a:r>
              <a:rPr lang="it-IT" sz="1200" b="1" i="0" u="none" strike="noStrike" kern="1200" baseline="0" dirty="0" err="1" smtClean="0">
                <a:solidFill>
                  <a:schemeClr val="tx1"/>
                </a:solidFill>
                <a:latin typeface="+mn-lt"/>
                <a:ea typeface="+mn-ea"/>
                <a:cs typeface="+mn-cs"/>
              </a:rPr>
              <a:t>sara</a:t>
            </a:r>
            <a:r>
              <a:rPr lang="it-IT" sz="1200" b="1" i="0" u="none" strike="noStrike" kern="1200" baseline="0" dirty="0" smtClean="0">
                <a:solidFill>
                  <a:schemeClr val="tx1"/>
                </a:solidFill>
                <a:latin typeface="+mn-lt"/>
                <a:ea typeface="+mn-ea"/>
                <a:cs typeface="+mn-cs"/>
              </a:rPr>
              <a:t> tenuto al pagamento delle sanzioni in applicazione dell’articolo 5 del decreto legislativo 18 dicembre 1997 n. 472, per la propria condotta diligente.</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Nei casi in cui il regime di non </a:t>
            </a:r>
            <a:r>
              <a:rPr lang="it-IT" sz="1200" b="1" i="0" u="none" strike="noStrike" kern="1200" baseline="0" dirty="0" err="1" smtClean="0">
                <a:solidFill>
                  <a:schemeClr val="tx1"/>
                </a:solidFill>
                <a:latin typeface="+mn-lt"/>
                <a:ea typeface="+mn-ea"/>
                <a:cs typeface="+mn-cs"/>
              </a:rPr>
              <a:t>imponibilita</a:t>
            </a:r>
            <a:r>
              <a:rPr lang="it-IT" sz="1200" b="1" i="0" u="none" strike="noStrike" kern="1200" baseline="0" dirty="0" smtClean="0">
                <a:solidFill>
                  <a:schemeClr val="tx1"/>
                </a:solidFill>
                <a:latin typeface="+mn-lt"/>
                <a:ea typeface="+mn-ea"/>
                <a:cs typeface="+mn-cs"/>
              </a:rPr>
              <a:t> e applicato in maniera provvisoria, sulla base di una dichiarazione relativa all’uso previsto della nave, il dichiarante </a:t>
            </a:r>
            <a:r>
              <a:rPr lang="it-IT" sz="1200" b="1" i="0" u="none" strike="noStrike" kern="1200" baseline="0" dirty="0" err="1" smtClean="0">
                <a:solidFill>
                  <a:schemeClr val="tx1"/>
                </a:solidFill>
                <a:latin typeface="+mn-lt"/>
                <a:ea typeface="+mn-ea"/>
                <a:cs typeface="+mn-cs"/>
              </a:rPr>
              <a:t>dovra</a:t>
            </a:r>
            <a:r>
              <a:rPr lang="it-IT" sz="1200" b="1" i="0" u="none" strike="noStrike" kern="1200" baseline="0" dirty="0" smtClean="0">
                <a:solidFill>
                  <a:schemeClr val="tx1"/>
                </a:solidFill>
                <a:latin typeface="+mn-lt"/>
                <a:ea typeface="+mn-ea"/>
                <a:cs typeface="+mn-cs"/>
              </a:rPr>
              <a:t> verificare a consuntivo quanto dichiarato ed</a:t>
            </a:r>
          </a:p>
          <a:p>
            <a:r>
              <a:rPr lang="it-IT" sz="1200" b="1" i="0" u="none" strike="noStrike" kern="1200" baseline="0" dirty="0" smtClean="0">
                <a:solidFill>
                  <a:schemeClr val="tx1"/>
                </a:solidFill>
                <a:latin typeface="+mn-lt"/>
                <a:ea typeface="+mn-ea"/>
                <a:cs typeface="+mn-cs"/>
              </a:rPr>
              <a:t>eventualmente comunicare al proprio fornitore il mancato raggiungimento</a:t>
            </a:r>
            <a:endParaRPr lang="it-IT" b="1" dirty="0"/>
          </a:p>
        </p:txBody>
      </p:sp>
      <p:sp>
        <p:nvSpPr>
          <p:cNvPr id="4" name="Segnaposto numero diapositiva 3"/>
          <p:cNvSpPr>
            <a:spLocks noGrp="1"/>
          </p:cNvSpPr>
          <p:nvPr>
            <p:ph type="sldNum" sz="quarter" idx="10"/>
          </p:nvPr>
        </p:nvSpPr>
        <p:spPr/>
        <p:txBody>
          <a:bodyPr/>
          <a:lstStyle/>
          <a:p>
            <a:fld id="{F64AEFEC-79EA-4E5B-9292-106D6ED9ABA7}" type="slidenum">
              <a:rPr lang="it-IT"/>
              <a:t>11</a:t>
            </a:fld>
            <a:endParaRPr lang="it-IT"/>
          </a:p>
        </p:txBody>
      </p:sp>
    </p:spTree>
    <p:extLst>
      <p:ext uri="{BB962C8B-B14F-4D97-AF65-F5344CB8AC3E}">
        <p14:creationId xmlns:p14="http://schemas.microsoft.com/office/powerpoint/2010/main" val="123738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smtClean="0">
                <a:solidFill>
                  <a:schemeClr val="tx1"/>
                </a:solidFill>
                <a:latin typeface="+mn-lt"/>
                <a:ea typeface="+mn-ea"/>
                <a:cs typeface="+mn-cs"/>
              </a:rPr>
              <a:t>Questa dichiarazione consente al fornitore di emettere le fatture in regime di non imponibilità.</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Inoltre, si precisa che il principio affermato nella risoluzione n. 2/E in relazione alle navi in costruzione – secondo cui è possibile un’applicazione provvisoria del regime di non </a:t>
            </a:r>
            <a:r>
              <a:rPr lang="it-IT" sz="1200" b="0" i="0" u="none" strike="noStrike" kern="1200" baseline="0" dirty="0" err="1" smtClean="0">
                <a:solidFill>
                  <a:schemeClr val="tx1"/>
                </a:solidFill>
                <a:latin typeface="+mn-lt"/>
                <a:ea typeface="+mn-ea"/>
                <a:cs typeface="+mn-cs"/>
              </a:rPr>
              <a:t>imponibilita</a:t>
            </a:r>
            <a:r>
              <a:rPr lang="it-IT" sz="1200" b="0" i="0" u="none" strike="noStrike" kern="1200" baseline="0" dirty="0" smtClean="0">
                <a:solidFill>
                  <a:schemeClr val="tx1"/>
                </a:solidFill>
                <a:latin typeface="+mn-lt"/>
                <a:ea typeface="+mn-ea"/>
                <a:cs typeface="+mn-cs"/>
              </a:rPr>
              <a:t> sulla base di una dichiarazione con cui l’armatore attesti l’effettiva intenzione di adibire il mezzo alla navigazione in alto mare – </a:t>
            </a:r>
            <a:r>
              <a:rPr lang="it-IT" sz="1200" b="1" i="0" u="none" strike="noStrike" kern="1200" baseline="0" dirty="0" smtClean="0">
                <a:solidFill>
                  <a:schemeClr val="tx1"/>
                </a:solidFill>
                <a:latin typeface="+mn-lt"/>
                <a:ea typeface="+mn-ea"/>
                <a:cs typeface="+mn-cs"/>
              </a:rPr>
              <a:t>si estende a tutti quei casi in cui</a:t>
            </a:r>
          </a:p>
          <a:p>
            <a:r>
              <a:rPr lang="it-IT" sz="1200" b="1" i="0" u="none" strike="noStrike" kern="1200" baseline="0" dirty="0" smtClean="0">
                <a:solidFill>
                  <a:schemeClr val="tx1"/>
                </a:solidFill>
                <a:latin typeface="+mn-lt"/>
                <a:ea typeface="+mn-ea"/>
                <a:cs typeface="+mn-cs"/>
              </a:rPr>
              <a:t>si riscontra una obiettiva discontinuità nell’utilizzo del mezzo. </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Tale tipologia di dichiarazione </a:t>
            </a:r>
            <a:r>
              <a:rPr lang="it-IT" sz="1200" b="0" i="0" u="none" strike="noStrike" kern="1200" baseline="0" dirty="0" err="1" smtClean="0">
                <a:solidFill>
                  <a:schemeClr val="tx1"/>
                </a:solidFill>
                <a:latin typeface="+mn-lt"/>
                <a:ea typeface="+mn-ea"/>
                <a:cs typeface="+mn-cs"/>
              </a:rPr>
              <a:t>puo</a:t>
            </a:r>
            <a:r>
              <a:rPr lang="it-IT" sz="1200" b="0" i="0" u="none" strike="noStrike" kern="1200" baseline="0" dirty="0" smtClean="0">
                <a:solidFill>
                  <a:schemeClr val="tx1"/>
                </a:solidFill>
                <a:latin typeface="+mn-lt"/>
                <a:ea typeface="+mn-ea"/>
                <a:cs typeface="+mn-cs"/>
              </a:rPr>
              <a:t> essere utilizzata, ad esempio, in relazione alle navi che mutano armatore o proprietario (cfr. anche risoluzione n. 69/E del 14 giugno 2017). </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Analoga dichiarazione può essere presentata anche ove il contribuente preveda che l’utilizzo effettivo del mezzo in un dato anno sarà diverso da quello risultante dai dati relativi all’anno precedente, in ossequio al principio, enfatizzato anche dalla Corte di Giustizia, per cui la non </a:t>
            </a:r>
            <a:r>
              <a:rPr lang="it-IT" sz="1200" b="0" i="0" u="none" strike="noStrike" kern="1200" baseline="0" dirty="0" err="1" smtClean="0">
                <a:solidFill>
                  <a:schemeClr val="tx1"/>
                </a:solidFill>
                <a:latin typeface="+mn-lt"/>
                <a:ea typeface="+mn-ea"/>
                <a:cs typeface="+mn-cs"/>
              </a:rPr>
              <a:t>imponibilita</a:t>
            </a:r>
            <a:r>
              <a:rPr lang="it-IT" sz="1200" b="0" i="0" u="none" strike="noStrike" kern="1200" baseline="0" dirty="0" smtClean="0">
                <a:solidFill>
                  <a:schemeClr val="tx1"/>
                </a:solidFill>
                <a:latin typeface="+mn-lt"/>
                <a:ea typeface="+mn-ea"/>
                <a:cs typeface="+mn-cs"/>
              </a:rPr>
              <a:t> in esame e riservata alle navi effettivamente, oltre che</a:t>
            </a:r>
          </a:p>
          <a:p>
            <a:r>
              <a:rPr lang="it-IT" sz="1200" b="0" i="0" u="none" strike="noStrike" kern="1200" baseline="0" dirty="0" smtClean="0">
                <a:solidFill>
                  <a:schemeClr val="tx1"/>
                </a:solidFill>
                <a:latin typeface="+mn-lt"/>
                <a:ea typeface="+mn-ea"/>
                <a:cs typeface="+mn-cs"/>
              </a:rPr>
              <a:t>prevalentemente, impiegate nella navigazione in alto mare (cfr. sentenza 21 marzo 2013, C197/12, </a:t>
            </a:r>
            <a:r>
              <a:rPr lang="it-IT" sz="1200" b="0" i="1" u="none" strike="noStrike" kern="1200" baseline="0" dirty="0" smtClean="0">
                <a:solidFill>
                  <a:schemeClr val="tx1"/>
                </a:solidFill>
                <a:latin typeface="+mn-lt"/>
                <a:ea typeface="+mn-ea"/>
                <a:cs typeface="+mn-cs"/>
              </a:rPr>
              <a:t>Commissione c. Francia</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In questi casi la dichiarazione </a:t>
            </a:r>
            <a:r>
              <a:rPr lang="it-IT" sz="1200" b="0" i="0" u="none" strike="noStrike" kern="1200" baseline="0" dirty="0" err="1" smtClean="0">
                <a:solidFill>
                  <a:schemeClr val="tx1"/>
                </a:solidFill>
                <a:latin typeface="+mn-lt"/>
                <a:ea typeface="+mn-ea"/>
                <a:cs typeface="+mn-cs"/>
              </a:rPr>
              <a:t>dovra</a:t>
            </a:r>
            <a:r>
              <a:rPr lang="it-IT" sz="1200" b="0" i="0" u="none" strike="noStrike" kern="1200" baseline="0" dirty="0" smtClean="0">
                <a:solidFill>
                  <a:schemeClr val="tx1"/>
                </a:solidFill>
                <a:latin typeface="+mn-lt"/>
                <a:ea typeface="+mn-ea"/>
                <a:cs typeface="+mn-cs"/>
              </a:rPr>
              <a:t> in ogni caso indicare le </a:t>
            </a:r>
            <a:r>
              <a:rPr lang="it-IT" sz="1200" b="0" i="0" u="none" strike="noStrike" kern="1200" baseline="0" dirty="0" err="1" smtClean="0">
                <a:solidFill>
                  <a:schemeClr val="tx1"/>
                </a:solidFill>
                <a:latin typeface="+mn-lt"/>
                <a:ea typeface="+mn-ea"/>
                <a:cs typeface="+mn-cs"/>
              </a:rPr>
              <a:t>generalita</a:t>
            </a:r>
            <a:r>
              <a:rPr lang="it-IT" sz="1200" b="0" i="0" u="none" strike="noStrike" kern="1200" baseline="0" dirty="0" smtClean="0">
                <a:solidFill>
                  <a:schemeClr val="tx1"/>
                </a:solidFill>
                <a:latin typeface="+mn-lt"/>
                <a:ea typeface="+mn-ea"/>
                <a:cs typeface="+mn-cs"/>
              </a:rPr>
              <a:t> del dichiarante, lo </a:t>
            </a:r>
            <a:r>
              <a:rPr lang="it-IT" sz="1200" b="0" i="1" u="none" strike="noStrike" kern="1200" baseline="0" dirty="0" smtClean="0">
                <a:solidFill>
                  <a:schemeClr val="tx1"/>
                </a:solidFill>
                <a:latin typeface="+mn-lt"/>
                <a:ea typeface="+mn-ea"/>
                <a:cs typeface="+mn-cs"/>
              </a:rPr>
              <a:t>status </a:t>
            </a:r>
            <a:r>
              <a:rPr lang="it-IT" sz="1200" b="0" i="0" u="none" strike="noStrike" kern="1200" baseline="0" dirty="0" smtClean="0">
                <a:solidFill>
                  <a:schemeClr val="tx1"/>
                </a:solidFill>
                <a:latin typeface="+mn-lt"/>
                <a:ea typeface="+mn-ea"/>
                <a:cs typeface="+mn-cs"/>
              </a:rPr>
              <a:t>giuridico del medesimo in relazione all’imbarcazione, il periodo cui la stessa dichiarazione e riferibile, i documenti probatori dai quali si </a:t>
            </a:r>
            <a:r>
              <a:rPr lang="it-IT" sz="1200" b="0" i="0" u="none" strike="noStrike" kern="1200" baseline="0" dirty="0" err="1" smtClean="0">
                <a:solidFill>
                  <a:schemeClr val="tx1"/>
                </a:solidFill>
                <a:latin typeface="+mn-lt"/>
                <a:ea typeface="+mn-ea"/>
                <a:cs typeface="+mn-cs"/>
              </a:rPr>
              <a:t>potra</a:t>
            </a:r>
            <a:r>
              <a:rPr lang="it-IT" sz="1200" b="0" i="0" u="none" strike="noStrike" kern="1200" baseline="0" dirty="0" smtClean="0">
                <a:solidFill>
                  <a:schemeClr val="tx1"/>
                </a:solidFill>
                <a:latin typeface="+mn-lt"/>
                <a:ea typeface="+mn-ea"/>
                <a:cs typeface="+mn-cs"/>
              </a:rPr>
              <a:t> evincere il soddisfacimento del requisito del 70 per cento. </a:t>
            </a:r>
          </a:p>
          <a:p>
            <a:r>
              <a:rPr lang="it-IT" sz="1200" b="0" i="0" u="none" strike="noStrike" kern="1200" baseline="0" dirty="0" smtClean="0">
                <a:solidFill>
                  <a:schemeClr val="tx1"/>
                </a:solidFill>
                <a:latin typeface="+mn-lt"/>
                <a:ea typeface="+mn-ea"/>
                <a:cs typeface="+mn-cs"/>
              </a:rPr>
              <a:t>Qualora, in sede di controllo, venga accertato che la dichiarazione non trova riscontro nella documentazione in possesso del soggetto acquirente, il fornitore </a:t>
            </a:r>
            <a:r>
              <a:rPr lang="it-IT" sz="1200" b="0" i="0" u="none" strike="noStrike" kern="1200" baseline="0" dirty="0" err="1" smtClean="0">
                <a:solidFill>
                  <a:schemeClr val="tx1"/>
                </a:solidFill>
                <a:latin typeface="+mn-lt"/>
                <a:ea typeface="+mn-ea"/>
                <a:cs typeface="+mn-cs"/>
              </a:rPr>
              <a:t>sara</a:t>
            </a:r>
            <a:r>
              <a:rPr lang="it-IT" sz="1200" b="0" i="0" u="none" strike="noStrike" kern="1200" baseline="0" dirty="0" smtClean="0">
                <a:solidFill>
                  <a:schemeClr val="tx1"/>
                </a:solidFill>
                <a:latin typeface="+mn-lt"/>
                <a:ea typeface="+mn-ea"/>
                <a:cs typeface="+mn-cs"/>
              </a:rPr>
              <a:t> tenuto al versamento, in </a:t>
            </a:r>
            <a:r>
              <a:rPr lang="it-IT" sz="1200" b="0" i="0" u="none" strike="noStrike" kern="1200" baseline="0" dirty="0" err="1" smtClean="0">
                <a:solidFill>
                  <a:schemeClr val="tx1"/>
                </a:solidFill>
                <a:latin typeface="+mn-lt"/>
                <a:ea typeface="+mn-ea"/>
                <a:cs typeface="+mn-cs"/>
              </a:rPr>
              <a:t>qualita</a:t>
            </a:r>
            <a:r>
              <a:rPr lang="it-IT" sz="1200" b="0" i="0" u="none" strike="noStrike" kern="1200" baseline="0" dirty="0" smtClean="0">
                <a:solidFill>
                  <a:schemeClr val="tx1"/>
                </a:solidFill>
                <a:latin typeface="+mn-lt"/>
                <a:ea typeface="+mn-ea"/>
                <a:cs typeface="+mn-cs"/>
              </a:rPr>
              <a:t> di soggetto passivo, della maggiore imposta dovuta e degli interessi di mora ma non </a:t>
            </a:r>
            <a:r>
              <a:rPr lang="it-IT" sz="1200" b="0" i="0" u="none" strike="noStrike" kern="1200" baseline="0" dirty="0" err="1" smtClean="0">
                <a:solidFill>
                  <a:schemeClr val="tx1"/>
                </a:solidFill>
                <a:latin typeface="+mn-lt"/>
                <a:ea typeface="+mn-ea"/>
                <a:cs typeface="+mn-cs"/>
              </a:rPr>
              <a:t>sara</a:t>
            </a:r>
            <a:r>
              <a:rPr lang="it-IT" sz="1200" b="0" i="0" u="none" strike="noStrike" kern="1200" baseline="0" dirty="0" smtClean="0">
                <a:solidFill>
                  <a:schemeClr val="tx1"/>
                </a:solidFill>
                <a:latin typeface="+mn-lt"/>
                <a:ea typeface="+mn-ea"/>
                <a:cs typeface="+mn-cs"/>
              </a:rPr>
              <a:t> tenuto al pagamento delle sanzioni in applicazione dell’articolo</a:t>
            </a:r>
          </a:p>
          <a:p>
            <a:r>
              <a:rPr lang="it-IT" sz="1200" b="0" i="0" u="none" strike="noStrike" kern="1200" baseline="0" dirty="0" smtClean="0">
                <a:solidFill>
                  <a:schemeClr val="tx1"/>
                </a:solidFill>
                <a:latin typeface="+mn-lt"/>
                <a:ea typeface="+mn-ea"/>
                <a:cs typeface="+mn-cs"/>
              </a:rPr>
              <a:t>5 del decreto legislativo 18 dicembre 1997 n. 472, per la propria condotta diligente.</a:t>
            </a:r>
          </a:p>
          <a:p>
            <a:r>
              <a:rPr lang="it-IT" sz="1200" b="0" i="0" u="none" strike="noStrike" kern="1200" baseline="0" dirty="0" smtClean="0">
                <a:solidFill>
                  <a:schemeClr val="tx1"/>
                </a:solidFill>
                <a:latin typeface="+mn-lt"/>
                <a:ea typeface="+mn-ea"/>
                <a:cs typeface="+mn-cs"/>
              </a:rPr>
              <a:t>Nei casi in cui il regime di non </a:t>
            </a:r>
            <a:r>
              <a:rPr lang="it-IT" sz="1200" b="0" i="0" u="none" strike="noStrike" kern="1200" baseline="0" dirty="0" err="1" smtClean="0">
                <a:solidFill>
                  <a:schemeClr val="tx1"/>
                </a:solidFill>
                <a:latin typeface="+mn-lt"/>
                <a:ea typeface="+mn-ea"/>
                <a:cs typeface="+mn-cs"/>
              </a:rPr>
              <a:t>imponibilita</a:t>
            </a:r>
            <a:r>
              <a:rPr lang="it-IT" sz="1200" b="0" i="0" u="none" strike="noStrike" kern="1200" baseline="0" dirty="0" smtClean="0">
                <a:solidFill>
                  <a:schemeClr val="tx1"/>
                </a:solidFill>
                <a:latin typeface="+mn-lt"/>
                <a:ea typeface="+mn-ea"/>
                <a:cs typeface="+mn-cs"/>
              </a:rPr>
              <a:t> e applicato in maniera provvisoria, sulla base di una dichiarazione relativa all’uso previsto della nave, il dichiarante </a:t>
            </a:r>
            <a:r>
              <a:rPr lang="it-IT" sz="1200" b="0" i="0" u="none" strike="noStrike" kern="1200" baseline="0" dirty="0" err="1" smtClean="0">
                <a:solidFill>
                  <a:schemeClr val="tx1"/>
                </a:solidFill>
                <a:latin typeface="+mn-lt"/>
                <a:ea typeface="+mn-ea"/>
                <a:cs typeface="+mn-cs"/>
              </a:rPr>
              <a:t>dovra</a:t>
            </a:r>
            <a:r>
              <a:rPr lang="it-IT" sz="1200" b="0" i="0" u="none" strike="noStrike" kern="1200" baseline="0" dirty="0" smtClean="0">
                <a:solidFill>
                  <a:schemeClr val="tx1"/>
                </a:solidFill>
                <a:latin typeface="+mn-lt"/>
                <a:ea typeface="+mn-ea"/>
                <a:cs typeface="+mn-cs"/>
              </a:rPr>
              <a:t> verificare a consuntivo quanto dichiarato ed eventualmente comunicare al proprio fornitore il mancato raggiungimento</a:t>
            </a:r>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a:t>12</a:t>
            </a:fld>
            <a:endParaRPr lang="it-IT"/>
          </a:p>
        </p:txBody>
      </p:sp>
    </p:spTree>
    <p:extLst>
      <p:ext uri="{BB962C8B-B14F-4D97-AF65-F5344CB8AC3E}">
        <p14:creationId xmlns:p14="http://schemas.microsoft.com/office/powerpoint/2010/main" val="2051464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400" dirty="0"/>
          </a:p>
        </p:txBody>
      </p:sp>
      <p:sp>
        <p:nvSpPr>
          <p:cNvPr id="4" name="Segnaposto numero diapositiva 3"/>
          <p:cNvSpPr>
            <a:spLocks noGrp="1"/>
          </p:cNvSpPr>
          <p:nvPr>
            <p:ph type="sldNum" sz="quarter" idx="10"/>
          </p:nvPr>
        </p:nvSpPr>
        <p:spPr/>
        <p:txBody>
          <a:bodyPr/>
          <a:lstStyle/>
          <a:p>
            <a:fld id="{F64AEFEC-79EA-4E5B-9292-106D6ED9ABA7}" type="slidenum">
              <a:rPr lang="it-IT" smtClean="0"/>
              <a:t>13</a:t>
            </a:fld>
            <a:endParaRPr lang="it-IT"/>
          </a:p>
        </p:txBody>
      </p:sp>
    </p:spTree>
    <p:extLst>
      <p:ext uri="{BB962C8B-B14F-4D97-AF65-F5344CB8AC3E}">
        <p14:creationId xmlns:p14="http://schemas.microsoft.com/office/powerpoint/2010/main" val="3143210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1" i="0" u="none" strike="noStrike" kern="1200" baseline="0" dirty="0" smtClean="0">
                <a:solidFill>
                  <a:schemeClr val="tx1"/>
                </a:solidFill>
                <a:latin typeface="+mn-lt"/>
                <a:ea typeface="+mn-ea"/>
                <a:cs typeface="+mn-cs"/>
              </a:rPr>
              <a:t>La società istante, </a:t>
            </a:r>
            <a:r>
              <a:rPr lang="it-IT" sz="1200" b="1" i="1" u="none" strike="noStrike" kern="1200" baseline="0" dirty="0" smtClean="0">
                <a:solidFill>
                  <a:schemeClr val="tx1"/>
                </a:solidFill>
                <a:latin typeface="+mn-lt"/>
                <a:ea typeface="+mn-ea"/>
                <a:cs typeface="+mn-cs"/>
              </a:rPr>
              <a:t>ALFA </a:t>
            </a:r>
            <a:r>
              <a:rPr lang="it-IT" sz="1200" b="1" i="1" u="none" strike="noStrike" kern="1200" baseline="0" dirty="0" err="1" smtClean="0">
                <a:solidFill>
                  <a:schemeClr val="tx1"/>
                </a:solidFill>
                <a:latin typeface="+mn-lt"/>
                <a:ea typeface="+mn-ea"/>
                <a:cs typeface="+mn-cs"/>
              </a:rPr>
              <a:t>SrL</a:t>
            </a:r>
            <a:r>
              <a:rPr lang="it-IT" sz="1200" b="1" i="0" u="none" strike="noStrike" kern="1200" baseline="0" dirty="0" smtClean="0">
                <a:solidFill>
                  <a:schemeClr val="tx1"/>
                </a:solidFill>
                <a:latin typeface="+mn-lt"/>
                <a:ea typeface="+mn-ea"/>
                <a:cs typeface="+mn-cs"/>
              </a:rPr>
              <a:t>, svolge attività di progettazione, produzione e posa in opera di carpenteria pesante e leggera sia per il settore navale che edile. </a:t>
            </a:r>
          </a:p>
          <a:p>
            <a:endParaRPr lang="it-IT" sz="1200" b="1"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Svolge inoltre attività di manutenzione (c.d. </a:t>
            </a:r>
            <a:r>
              <a:rPr lang="it-IT" sz="1200" b="1" i="1" u="none" strike="noStrike" kern="1200" baseline="0" dirty="0" err="1" smtClean="0">
                <a:solidFill>
                  <a:schemeClr val="tx1"/>
                </a:solidFill>
                <a:latin typeface="+mn-lt"/>
                <a:ea typeface="+mn-ea"/>
                <a:cs typeface="+mn-cs"/>
              </a:rPr>
              <a:t>refitting</a:t>
            </a:r>
            <a:r>
              <a:rPr lang="it-IT" sz="1200" b="1" i="0" u="none" strike="noStrike" kern="1200" baseline="0" dirty="0" smtClean="0">
                <a:solidFill>
                  <a:schemeClr val="tx1"/>
                </a:solidFill>
                <a:latin typeface="+mn-lt"/>
                <a:ea typeface="+mn-ea"/>
                <a:cs typeface="+mn-cs"/>
              </a:rPr>
              <a:t>) di navi da crociera che si concretizza nel rifacimento, ampliamento, ammodernamento, ristrutturazione di alcune parti delle navi. </a:t>
            </a:r>
            <a:r>
              <a:rPr lang="it-IT" sz="1200" b="0" i="0" u="none" strike="noStrike" kern="1200" baseline="0" dirty="0" smtClean="0">
                <a:solidFill>
                  <a:schemeClr val="tx1"/>
                </a:solidFill>
                <a:latin typeface="+mn-lt"/>
                <a:ea typeface="+mn-ea"/>
                <a:cs typeface="+mn-cs"/>
              </a:rPr>
              <a:t>Tali lavori di manutenzione </a:t>
            </a:r>
            <a:r>
              <a:rPr lang="it-IT" sz="1200" b="1" i="0" u="sng" strike="noStrike" kern="1200" baseline="0" dirty="0" smtClean="0">
                <a:solidFill>
                  <a:schemeClr val="tx1"/>
                </a:solidFill>
                <a:latin typeface="+mn-lt"/>
                <a:ea typeface="+mn-ea"/>
                <a:cs typeface="+mn-cs"/>
              </a:rPr>
              <a:t>vengono assunti da ALFA sulla base di contratti d’appalto stipulati con l’armatore o, meno frequentemente, sulla base di contratti di subappalto stipulati con il costruttore della nave</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Nello svolgimento della citata attività di manutenzione, che viene realizzata a bordo delle navi stesse,</a:t>
            </a:r>
          </a:p>
          <a:p>
            <a:r>
              <a:rPr lang="it-IT" sz="1200" b="1" i="0" u="none" strike="noStrike" kern="1200" baseline="0" dirty="0" smtClean="0">
                <a:solidFill>
                  <a:schemeClr val="tx1"/>
                </a:solidFill>
                <a:latin typeface="+mn-lt"/>
                <a:ea typeface="+mn-ea"/>
                <a:cs typeface="+mn-cs"/>
              </a:rPr>
              <a:t>prevalentemente nei bacini di carenaggio di (</a:t>
            </a:r>
            <a:r>
              <a:rPr lang="it-IT" sz="1200" b="1" i="1" u="none" strike="noStrike" kern="1200" baseline="0" dirty="0" smtClean="0">
                <a:solidFill>
                  <a:schemeClr val="tx1"/>
                </a:solidFill>
                <a:latin typeface="+mn-lt"/>
                <a:ea typeface="+mn-ea"/>
                <a:cs typeface="+mn-cs"/>
              </a:rPr>
              <a:t>Bahamas</a:t>
            </a:r>
            <a:r>
              <a:rPr lang="it-IT" sz="1200" b="1" i="0" u="none" strike="noStrike" kern="1200" baseline="0" dirty="0" smtClean="0">
                <a:solidFill>
                  <a:schemeClr val="tx1"/>
                </a:solidFill>
                <a:latin typeface="+mn-lt"/>
                <a:ea typeface="+mn-ea"/>
                <a:cs typeface="+mn-cs"/>
              </a:rPr>
              <a:t>) e sporadicamente in quelli di (Stati Uniti) e in altri situati in Europa, vengono utilizzati soprattutto beni prodotti dalla società, nonché riutilizzando e/o modificando i materiali già esistenti a bordo della nave.</a:t>
            </a:r>
          </a:p>
          <a:p>
            <a:r>
              <a:rPr lang="it-IT" sz="1200" b="1" i="0" u="none" strike="noStrike" kern="1200" baseline="0" dirty="0" smtClean="0">
                <a:solidFill>
                  <a:schemeClr val="tx1"/>
                </a:solidFill>
                <a:latin typeface="+mn-lt"/>
                <a:ea typeface="+mn-ea"/>
                <a:cs typeface="+mn-cs"/>
              </a:rPr>
              <a:t>Per quanto concerne le prestazioni di manodopera, in genere viene impiegato personale di imprese terze (per lo più soggetti passivi IVA nazionali o società estere, con o senza stabile organizzazione in Italia) con i quali ALFA stipula specifici contratti di subappalto.</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I soggetti terzi, cui ALFA subappalta la posa in opera e i lavori di manutenzione in genere, provvedono ad emettere</a:t>
            </a:r>
          </a:p>
          <a:p>
            <a:r>
              <a:rPr lang="it-IT" sz="1200" b="0" i="0" u="none" strike="noStrike" kern="1200" baseline="0" dirty="0" smtClean="0">
                <a:solidFill>
                  <a:schemeClr val="tx1"/>
                </a:solidFill>
                <a:latin typeface="+mn-lt"/>
                <a:ea typeface="+mn-ea"/>
                <a:cs typeface="+mn-cs"/>
              </a:rPr>
              <a:t>fattura nei confronti della società per l’attività svolta dal proprio personale, mentre ALFA, a sua volta, emette fattura</a:t>
            </a:r>
          </a:p>
          <a:p>
            <a:r>
              <a:rPr lang="it-IT" sz="1200" b="0" i="0" u="none" strike="noStrike" kern="1200" baseline="0" dirty="0" smtClean="0">
                <a:solidFill>
                  <a:schemeClr val="tx1"/>
                </a:solidFill>
                <a:latin typeface="+mn-lt"/>
                <a:ea typeface="+mn-ea"/>
                <a:cs typeface="+mn-cs"/>
              </a:rPr>
              <a:t>nei confronti dei committenti per le prestazioni di </a:t>
            </a:r>
            <a:r>
              <a:rPr lang="it-IT" sz="1200" b="0" i="1" u="none" strike="noStrike" kern="1200" baseline="0" dirty="0" err="1" smtClean="0">
                <a:solidFill>
                  <a:schemeClr val="tx1"/>
                </a:solidFill>
                <a:latin typeface="+mn-lt"/>
                <a:ea typeface="+mn-ea"/>
                <a:cs typeface="+mn-cs"/>
              </a:rPr>
              <a:t>refitting</a:t>
            </a:r>
            <a:r>
              <a:rPr lang="it-IT" sz="1200" b="0" i="1" u="none" strike="noStrike" kern="1200" baseline="0" dirty="0" smtClean="0">
                <a:solidFill>
                  <a:schemeClr val="tx1"/>
                </a:solidFill>
                <a:latin typeface="+mn-lt"/>
                <a:ea typeface="+mn-ea"/>
                <a:cs typeface="+mn-cs"/>
              </a:rPr>
              <a:t> </a:t>
            </a:r>
            <a:r>
              <a:rPr lang="it-IT" sz="1200" b="0" i="0" u="none" strike="noStrike" kern="1200" baseline="0" dirty="0" smtClean="0">
                <a:solidFill>
                  <a:schemeClr val="tx1"/>
                </a:solidFill>
                <a:latin typeface="+mn-lt"/>
                <a:ea typeface="+mn-ea"/>
                <a:cs typeface="+mn-cs"/>
              </a:rPr>
              <a:t>svolte sulla base dei contratti di appalto e subappalto. </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Il valore dei beni utilizzati per le prestazioni di manutenzione, così come il valore delle prestazioni di manodopera, confluiscono nel corrispettivo unitario stabilito per il contratto di appalto o subappalto dell’attività di </a:t>
            </a:r>
            <a:r>
              <a:rPr lang="it-IT" sz="1200" b="1" i="1" u="none" strike="noStrike" kern="1200" baseline="0" dirty="0" err="1" smtClean="0">
                <a:solidFill>
                  <a:schemeClr val="tx1"/>
                </a:solidFill>
                <a:latin typeface="+mn-lt"/>
                <a:ea typeface="+mn-ea"/>
                <a:cs typeface="+mn-cs"/>
              </a:rPr>
              <a:t>refitting</a:t>
            </a:r>
            <a:r>
              <a:rPr lang="it-IT" sz="1200" b="1" i="0" u="none" strike="noStrike" kern="1200" baseline="0" dirty="0" smtClean="0">
                <a:solidFill>
                  <a:schemeClr val="tx1"/>
                </a:solidFill>
                <a:latin typeface="+mn-lt"/>
                <a:ea typeface="+mn-ea"/>
                <a:cs typeface="+mn-cs"/>
              </a:rPr>
              <a:t>, fatturato da ALFA nei confronti dei committenti. Naturalmente, ai fini documentali e di trasparenza, nella fattura emessa da ALFA vengono richiamati i riferimenti alle liste valorizzate, utilizzate per il trasferimento dei beni e l’espletamento delle pratiche doganali.</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Tanto premesso, la società istante chiede quale trattamento tributario ai fini IVA sia applicabile:</a:t>
            </a:r>
          </a:p>
          <a:p>
            <a:r>
              <a:rPr lang="it-IT" sz="1200" b="0" i="0" u="none" strike="noStrike" kern="1200" baseline="0" dirty="0" smtClean="0">
                <a:solidFill>
                  <a:schemeClr val="tx1"/>
                </a:solidFill>
                <a:latin typeface="+mn-lt"/>
                <a:ea typeface="+mn-ea"/>
                <a:cs typeface="+mn-cs"/>
              </a:rPr>
              <a:t>a) alle operazioni di manutenzione svolte da ALFA SRL in forza dei contratti di appalto o subappalto stipulati con l’armatore o il costruttore della nave;</a:t>
            </a:r>
          </a:p>
          <a:p>
            <a:r>
              <a:rPr lang="it-IT" sz="1200" b="0" i="0" u="none" strike="noStrike" kern="1200" baseline="0" dirty="0" smtClean="0">
                <a:solidFill>
                  <a:schemeClr val="tx1"/>
                </a:solidFill>
                <a:latin typeface="+mn-lt"/>
                <a:ea typeface="+mn-ea"/>
                <a:cs typeface="+mn-cs"/>
              </a:rPr>
              <a:t>b) alle prestazioni di posa e manodopera in genere svolta dai soggetti nazionali (soggetti passivi d’imposta) in forza</a:t>
            </a:r>
          </a:p>
          <a:p>
            <a:r>
              <a:rPr lang="it-IT" sz="1200" b="0" i="0" u="none" strike="noStrike" kern="1200" baseline="0" dirty="0" smtClean="0">
                <a:solidFill>
                  <a:schemeClr val="tx1"/>
                </a:solidFill>
                <a:latin typeface="+mn-lt"/>
                <a:ea typeface="+mn-ea"/>
                <a:cs typeface="+mn-cs"/>
              </a:rPr>
              <a:t>dei contratti di subappalto stipulati con ALFA SRL;</a:t>
            </a:r>
          </a:p>
          <a:p>
            <a:r>
              <a:rPr lang="it-IT" sz="1200" b="0" i="0" u="none" strike="noStrike" kern="1200" baseline="0" dirty="0" smtClean="0">
                <a:solidFill>
                  <a:schemeClr val="tx1"/>
                </a:solidFill>
                <a:latin typeface="+mn-lt"/>
                <a:ea typeface="+mn-ea"/>
                <a:cs typeface="+mn-cs"/>
              </a:rPr>
              <a:t>c) alle prestazioni di posa e manodopera in genere svolte materialmente dalla stabile organizzazione in Italia dei</a:t>
            </a:r>
          </a:p>
          <a:p>
            <a:r>
              <a:rPr lang="it-IT" sz="1200" b="0" i="0" u="none" strike="noStrike" kern="1200" baseline="0" dirty="0" smtClean="0">
                <a:solidFill>
                  <a:schemeClr val="tx1"/>
                </a:solidFill>
                <a:latin typeface="+mn-lt"/>
                <a:ea typeface="+mn-ea"/>
                <a:cs typeface="+mn-cs"/>
              </a:rPr>
              <a:t>soggetti non residenti, in forza dei contratti di subappalto stipulati con ALFA SRL;</a:t>
            </a:r>
          </a:p>
          <a:p>
            <a:r>
              <a:rPr lang="it-IT" sz="1200" b="0" i="0" u="none" strike="noStrike" kern="1200" baseline="0" dirty="0" smtClean="0">
                <a:solidFill>
                  <a:schemeClr val="tx1"/>
                </a:solidFill>
                <a:latin typeface="+mn-lt"/>
                <a:ea typeface="+mn-ea"/>
                <a:cs typeface="+mn-cs"/>
              </a:rPr>
              <a:t>d) alle prestazioni di posa e manutenzione in genere svolte dai soggetti esteri (senza stabile organizzazione in Italia)</a:t>
            </a:r>
          </a:p>
          <a:p>
            <a:r>
              <a:rPr lang="it-IT" sz="1200" b="0" i="0" u="none" strike="noStrike" kern="1200" baseline="0" dirty="0" smtClean="0">
                <a:solidFill>
                  <a:schemeClr val="tx1"/>
                </a:solidFill>
                <a:latin typeface="+mn-lt"/>
                <a:ea typeface="+mn-ea"/>
                <a:cs typeface="+mn-cs"/>
              </a:rPr>
              <a:t>Risoluzione del 17/05/2010 n. 37 - Agenzia delle Entrate - Direzione Centrale Normativa</a:t>
            </a:r>
          </a:p>
          <a:p>
            <a:r>
              <a:rPr lang="it-IT" sz="1200" b="0" i="0" u="none" strike="noStrike" kern="1200" baseline="0" dirty="0" smtClean="0">
                <a:solidFill>
                  <a:schemeClr val="tx1"/>
                </a:solidFill>
                <a:latin typeface="+mn-lt"/>
                <a:ea typeface="+mn-ea"/>
                <a:cs typeface="+mn-cs"/>
              </a:rPr>
              <a:t>in forza dei contratti di subappalto stipulati con ALFA SRL.</a:t>
            </a:r>
          </a:p>
          <a:p>
            <a:endParaRPr lang="it-IT" sz="1200" b="0" i="0" u="none" strike="noStrike" kern="1200" baseline="0" dirty="0" smtClean="0">
              <a:solidFill>
                <a:schemeClr val="tx1"/>
              </a:solidFill>
              <a:latin typeface="+mn-lt"/>
              <a:ea typeface="+mn-ea"/>
              <a:cs typeface="+mn-cs"/>
            </a:endParaRPr>
          </a:p>
          <a:p>
            <a:r>
              <a:rPr lang="it-IT" sz="1200" b="0" i="1" u="none" strike="noStrike" kern="1200" baseline="0" dirty="0" smtClean="0">
                <a:solidFill>
                  <a:schemeClr val="tx1"/>
                </a:solidFill>
                <a:latin typeface="+mn-lt"/>
                <a:ea typeface="+mn-ea"/>
                <a:cs typeface="+mn-cs"/>
              </a:rPr>
              <a:t>Soluzione interpretativa prospettata dal contribuente</a:t>
            </a:r>
          </a:p>
          <a:p>
            <a:r>
              <a:rPr lang="it-IT" sz="1200" b="0" i="0" u="none" strike="noStrike" kern="1200" baseline="0" dirty="0" smtClean="0">
                <a:solidFill>
                  <a:schemeClr val="tx1"/>
                </a:solidFill>
                <a:latin typeface="+mn-lt"/>
                <a:ea typeface="+mn-ea"/>
                <a:cs typeface="+mn-cs"/>
              </a:rPr>
              <a:t>La società istante ritiene che, ai fini IVA, le prestazioni sopra indicate siano tutte territorialmente rilevanti in Italia e</a:t>
            </a:r>
          </a:p>
          <a:p>
            <a:r>
              <a:rPr lang="it-IT" sz="1200" b="0" i="0" u="none" strike="noStrike" kern="1200" baseline="0" dirty="0" smtClean="0">
                <a:solidFill>
                  <a:schemeClr val="tx1"/>
                </a:solidFill>
                <a:latin typeface="+mn-lt"/>
                <a:ea typeface="+mn-ea"/>
                <a:cs typeface="+mn-cs"/>
              </a:rPr>
              <a:t>che ad esse vada applicato il regime di non imponibilità previsto dall'</a:t>
            </a:r>
            <a:r>
              <a:rPr lang="it-IT" sz="1200" b="1" i="0" u="none" strike="noStrike" kern="1200" baseline="0" dirty="0" smtClean="0">
                <a:solidFill>
                  <a:schemeClr val="tx1"/>
                </a:solidFill>
                <a:latin typeface="+mn-lt"/>
                <a:ea typeface="+mn-ea"/>
                <a:cs typeface="+mn-cs"/>
              </a:rPr>
              <a:t>articolo 8-</a:t>
            </a:r>
            <a:r>
              <a:rPr lang="it-IT" sz="1200" b="1" i="1" u="none" strike="noStrike" kern="1200" baseline="0" dirty="0" smtClean="0">
                <a:solidFill>
                  <a:schemeClr val="tx1"/>
                </a:solidFill>
                <a:latin typeface="+mn-lt"/>
                <a:ea typeface="+mn-ea"/>
                <a:cs typeface="+mn-cs"/>
              </a:rPr>
              <a:t>bis </a:t>
            </a:r>
            <a:r>
              <a:rPr lang="it-IT" sz="1200" b="1" i="0" u="none" strike="noStrike" kern="1200" baseline="0" dirty="0" smtClean="0">
                <a:solidFill>
                  <a:schemeClr val="tx1"/>
                </a:solidFill>
                <a:latin typeface="+mn-lt"/>
                <a:ea typeface="+mn-ea"/>
                <a:cs typeface="+mn-cs"/>
              </a:rPr>
              <a:t>del DPR 633/72</a:t>
            </a:r>
            <a:r>
              <a:rPr lang="it-IT" sz="1200" b="0" i="0" u="none" strike="noStrike" kern="1200" baseline="0" dirty="0" smtClean="0">
                <a:solidFill>
                  <a:schemeClr val="tx1"/>
                </a:solidFill>
                <a:latin typeface="+mn-lt"/>
                <a:ea typeface="+mn-ea"/>
                <a:cs typeface="+mn-cs"/>
              </a:rPr>
              <a:t>, </a:t>
            </a:r>
            <a:r>
              <a:rPr lang="it-IT" sz="1200" b="1" i="0" u="none" strike="noStrike" kern="1200" baseline="0" dirty="0" smtClean="0">
                <a:solidFill>
                  <a:schemeClr val="tx1"/>
                </a:solidFill>
                <a:latin typeface="+mn-lt"/>
                <a:ea typeface="+mn-ea"/>
                <a:cs typeface="+mn-cs"/>
              </a:rPr>
              <a:t>trattandosi di</a:t>
            </a:r>
          </a:p>
          <a:p>
            <a:r>
              <a:rPr lang="it-IT" sz="1200" b="1" i="0" u="none" strike="noStrike" kern="1200" baseline="0" dirty="0" smtClean="0">
                <a:solidFill>
                  <a:schemeClr val="tx1"/>
                </a:solidFill>
                <a:latin typeface="+mn-lt"/>
                <a:ea typeface="+mn-ea"/>
                <a:cs typeface="+mn-cs"/>
              </a:rPr>
              <a:t>prestazioni relative a navi destinate all'esercizio di attività commerciale.</a:t>
            </a:r>
          </a:p>
          <a:p>
            <a:endParaRPr lang="it-IT" sz="1200" b="0" i="1" u="none" strike="noStrike" kern="1200" baseline="0" dirty="0" smtClean="0">
              <a:solidFill>
                <a:schemeClr val="tx1"/>
              </a:solidFill>
              <a:latin typeface="+mn-lt"/>
              <a:ea typeface="+mn-ea"/>
              <a:cs typeface="+mn-cs"/>
            </a:endParaRPr>
          </a:p>
          <a:p>
            <a:r>
              <a:rPr lang="it-IT" sz="1200" b="0" i="1" u="none" strike="noStrike" kern="1200" baseline="0" dirty="0" smtClean="0">
                <a:solidFill>
                  <a:schemeClr val="tx1"/>
                </a:solidFill>
                <a:latin typeface="+mn-lt"/>
                <a:ea typeface="+mn-ea"/>
                <a:cs typeface="+mn-cs"/>
              </a:rPr>
              <a:t>Parere </a:t>
            </a:r>
            <a:r>
              <a:rPr lang="it-IT" sz="1200" b="0" i="1" u="none" strike="noStrike" kern="1200" baseline="0" dirty="0" err="1" smtClean="0">
                <a:solidFill>
                  <a:schemeClr val="tx1"/>
                </a:solidFill>
                <a:latin typeface="+mn-lt"/>
                <a:ea typeface="+mn-ea"/>
                <a:cs typeface="+mn-cs"/>
              </a:rPr>
              <a:t>dellAgenzia</a:t>
            </a:r>
            <a:r>
              <a:rPr lang="it-IT" sz="1200" b="0" i="1" u="none" strike="noStrike" kern="1200" baseline="0" dirty="0" smtClean="0">
                <a:solidFill>
                  <a:schemeClr val="tx1"/>
                </a:solidFill>
                <a:latin typeface="+mn-lt"/>
                <a:ea typeface="+mn-ea"/>
                <a:cs typeface="+mn-cs"/>
              </a:rPr>
              <a:t> delle entrate</a:t>
            </a:r>
          </a:p>
          <a:p>
            <a:r>
              <a:rPr lang="it-IT" sz="1200" b="0" i="0" u="none" strike="noStrike" kern="1200" baseline="0" dirty="0" smtClean="0">
                <a:solidFill>
                  <a:schemeClr val="tx1"/>
                </a:solidFill>
                <a:latin typeface="+mn-lt"/>
                <a:ea typeface="+mn-ea"/>
                <a:cs typeface="+mn-cs"/>
              </a:rPr>
              <a:t>In linea generale, affinché un’operazione rilevi ai fini IVA in Italia devono sussistere i presupposti soggettivo,</a:t>
            </a:r>
          </a:p>
          <a:p>
            <a:r>
              <a:rPr lang="it-IT" sz="1200" b="0" i="0" u="none" strike="noStrike" kern="1200" baseline="0" dirty="0" smtClean="0">
                <a:solidFill>
                  <a:schemeClr val="tx1"/>
                </a:solidFill>
                <a:latin typeface="+mn-lt"/>
                <a:ea typeface="+mn-ea"/>
                <a:cs typeface="+mn-cs"/>
              </a:rPr>
              <a:t>oggettivo e territoriale disciplinati dal </a:t>
            </a:r>
            <a:r>
              <a:rPr lang="it-IT" sz="1200" b="1" i="0" u="none" strike="noStrike" kern="1200" baseline="0" dirty="0" smtClean="0">
                <a:solidFill>
                  <a:schemeClr val="tx1"/>
                </a:solidFill>
                <a:latin typeface="+mn-lt"/>
                <a:ea typeface="+mn-ea"/>
                <a:cs typeface="+mn-cs"/>
              </a:rPr>
              <a:t>DPR 26 ottobre 1972, n. 633</a:t>
            </a:r>
            <a:r>
              <a:rPr lang="it-IT" sz="1200" b="0" i="0" u="none" strike="noStrike" kern="1200" baseline="0" dirty="0" smtClean="0">
                <a:solidFill>
                  <a:schemeClr val="tx1"/>
                </a:solidFill>
                <a:latin typeface="+mn-lt"/>
                <a:ea typeface="+mn-ea"/>
                <a:cs typeface="+mn-cs"/>
              </a:rPr>
              <a:t>. In particolare, per quanto riguarda il</a:t>
            </a:r>
          </a:p>
          <a:p>
            <a:r>
              <a:rPr lang="it-IT" sz="1200" b="0" i="0" u="none" strike="noStrike" kern="1200" baseline="0" dirty="0" smtClean="0">
                <a:solidFill>
                  <a:schemeClr val="tx1"/>
                </a:solidFill>
                <a:latin typeface="+mn-lt"/>
                <a:ea typeface="+mn-ea"/>
                <a:cs typeface="+mn-cs"/>
              </a:rPr>
              <a:t>presupposto territoriale, un’operazione rientra nel campo di applicazione dell'IVA solo se posta in essere nel</a:t>
            </a:r>
          </a:p>
          <a:p>
            <a:r>
              <a:rPr lang="it-IT" sz="1200" b="0" i="0" u="none" strike="noStrike" kern="1200" baseline="0" dirty="0" smtClean="0">
                <a:solidFill>
                  <a:schemeClr val="tx1"/>
                </a:solidFill>
                <a:latin typeface="+mn-lt"/>
                <a:ea typeface="+mn-ea"/>
                <a:cs typeface="+mn-cs"/>
              </a:rPr>
              <a:t>territorio dello Stato, secondo le regole dettate dagli </a:t>
            </a:r>
            <a:r>
              <a:rPr lang="it-IT" sz="1200" b="1" i="0" u="none" strike="noStrike" kern="1200" baseline="0" dirty="0" smtClean="0">
                <a:solidFill>
                  <a:schemeClr val="tx1"/>
                </a:solidFill>
                <a:latin typeface="+mn-lt"/>
                <a:ea typeface="+mn-ea"/>
                <a:cs typeface="+mn-cs"/>
              </a:rPr>
              <a:t>articoli da 7 a 7 </a:t>
            </a:r>
            <a:r>
              <a:rPr lang="it-IT" sz="1200" b="1" i="1" u="none" strike="noStrike" kern="1200" baseline="0" dirty="0" err="1" smtClean="0">
                <a:solidFill>
                  <a:schemeClr val="tx1"/>
                </a:solidFill>
                <a:latin typeface="+mn-lt"/>
                <a:ea typeface="+mn-ea"/>
                <a:cs typeface="+mn-cs"/>
              </a:rPr>
              <a:t>septies</a:t>
            </a:r>
            <a:r>
              <a:rPr lang="it-IT" sz="1200" b="1" i="1" u="none" strike="noStrike" kern="1200" baseline="0" dirty="0" smtClean="0">
                <a:solidFill>
                  <a:schemeClr val="tx1"/>
                </a:solidFill>
                <a:latin typeface="+mn-lt"/>
                <a:ea typeface="+mn-ea"/>
                <a:cs typeface="+mn-cs"/>
              </a:rPr>
              <a:t> </a:t>
            </a:r>
            <a:r>
              <a:rPr lang="it-IT" sz="1200" b="0" i="0" u="none" strike="noStrike" kern="1200" baseline="0" dirty="0" smtClean="0">
                <a:solidFill>
                  <a:schemeClr val="tx1"/>
                </a:solidFill>
                <a:latin typeface="+mn-lt"/>
                <a:ea typeface="+mn-ea"/>
                <a:cs typeface="+mn-cs"/>
              </a:rPr>
              <a:t>del citato </a:t>
            </a:r>
            <a:r>
              <a:rPr lang="it-IT" sz="1200" b="1" i="0" u="none" strike="noStrike" kern="1200" baseline="0" dirty="0" smtClean="0">
                <a:solidFill>
                  <a:schemeClr val="tx1"/>
                </a:solidFill>
                <a:latin typeface="+mn-lt"/>
                <a:ea typeface="+mn-ea"/>
                <a:cs typeface="+mn-cs"/>
              </a:rPr>
              <a:t>DPR n. 633/72</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Tali regole sono state di recente modificate per effetto dell’entrata in vigore, dal 1° gennaio 2010, della </a:t>
            </a:r>
            <a:r>
              <a:rPr lang="it-IT" sz="1200" b="1" i="0" u="none" strike="noStrike" kern="1200" baseline="0" dirty="0" smtClean="0">
                <a:solidFill>
                  <a:schemeClr val="tx1"/>
                </a:solidFill>
                <a:latin typeface="+mn-lt"/>
                <a:ea typeface="+mn-ea"/>
                <a:cs typeface="+mn-cs"/>
              </a:rPr>
              <a:t>Direttiva n.</a:t>
            </a:r>
          </a:p>
          <a:p>
            <a:r>
              <a:rPr lang="it-IT" sz="1200" b="1" i="0" u="none" strike="noStrike" kern="1200" baseline="0" dirty="0" smtClean="0">
                <a:solidFill>
                  <a:schemeClr val="tx1"/>
                </a:solidFill>
                <a:latin typeface="+mn-lt"/>
                <a:ea typeface="+mn-ea"/>
                <a:cs typeface="+mn-cs"/>
              </a:rPr>
              <a:t>2008/8/CE del Consiglio del 12 febbraio 2008 </a:t>
            </a:r>
            <a:r>
              <a:rPr lang="it-IT" sz="1200" b="0" i="0" u="none" strike="noStrike" kern="1200" baseline="0" dirty="0" smtClean="0">
                <a:solidFill>
                  <a:schemeClr val="tx1"/>
                </a:solidFill>
                <a:latin typeface="+mn-lt"/>
                <a:ea typeface="+mn-ea"/>
                <a:cs typeface="+mn-cs"/>
              </a:rPr>
              <a:t>(c.d. Direttiva Servizi) che ha modificato in modo sostanziale la</a:t>
            </a:r>
          </a:p>
          <a:p>
            <a:r>
              <a:rPr lang="it-IT" sz="1200" b="1" i="0" u="none" strike="noStrike" kern="1200" baseline="0" dirty="0" smtClean="0">
                <a:solidFill>
                  <a:schemeClr val="tx1"/>
                </a:solidFill>
                <a:latin typeface="+mn-lt"/>
                <a:ea typeface="+mn-ea"/>
                <a:cs typeface="+mn-cs"/>
              </a:rPr>
              <a:t>Direttiva n. 2006/112/CE del Consiglio del 28 novembre 2006</a:t>
            </a:r>
            <a:r>
              <a:rPr lang="it-IT" sz="1200" b="0" i="0" u="none" strike="noStrike" kern="1200" baseline="0" dirty="0" smtClean="0">
                <a:solidFill>
                  <a:schemeClr val="tx1"/>
                </a:solidFill>
                <a:latin typeface="+mn-lt"/>
                <a:ea typeface="+mn-ea"/>
                <a:cs typeface="+mn-cs"/>
              </a:rPr>
              <a:t>, rendendo, in linea di principio, tassabili i servizi</a:t>
            </a:r>
          </a:p>
          <a:p>
            <a:r>
              <a:rPr lang="it-IT" sz="1200" b="0" i="0" u="none" strike="noStrike" kern="1200" baseline="0" dirty="0" smtClean="0">
                <a:solidFill>
                  <a:schemeClr val="tx1"/>
                </a:solidFill>
                <a:latin typeface="+mn-lt"/>
                <a:ea typeface="+mn-ea"/>
                <a:cs typeface="+mn-cs"/>
              </a:rPr>
              <a:t>nello Stato membro in cui è stabilito il destinatario.</a:t>
            </a:r>
          </a:p>
          <a:p>
            <a:endParaRPr lang="it-IT" sz="1200" b="0"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Considerato il nuovo quadro normativo di riferimento, le prestazioni di servizi cosiddette generiche, per le quali, cioè, non sono previste specifiche deroghe ai criteri di territorialità, rese a soggetti passivi (nel quadro di rapporti comunemente detti </a:t>
            </a:r>
            <a:r>
              <a:rPr lang="it-IT" sz="1200" b="1" i="1" u="none" strike="noStrike" kern="1200" baseline="0" dirty="0" smtClean="0">
                <a:solidFill>
                  <a:schemeClr val="tx1"/>
                </a:solidFill>
                <a:latin typeface="+mn-lt"/>
                <a:ea typeface="+mn-ea"/>
                <a:cs typeface="+mn-cs"/>
              </a:rPr>
              <a:t>Business to Business </a:t>
            </a:r>
            <a:r>
              <a:rPr lang="it-IT" sz="1200" b="1" i="0" u="none" strike="noStrike" kern="1200" baseline="0" dirty="0" smtClean="0">
                <a:solidFill>
                  <a:schemeClr val="tx1"/>
                </a:solidFill>
                <a:latin typeface="+mn-lt"/>
                <a:ea typeface="+mn-ea"/>
                <a:cs typeface="+mn-cs"/>
              </a:rPr>
              <a:t>o B2B), si considerano territorialmente rilevanti nel territorio dello Stato se rese a soggetti passivi stabiliti in Italia (c.d. criterio del luogo del committente).</a:t>
            </a:r>
            <a:r>
              <a:rPr lang="it-IT" sz="1200" b="0" i="0" u="none" strike="noStrike" kern="1200" baseline="0" dirty="0" smtClean="0">
                <a:solidFill>
                  <a:schemeClr val="tx1"/>
                </a:solidFill>
                <a:latin typeface="+mn-lt"/>
                <a:ea typeface="+mn-ea"/>
                <a:cs typeface="+mn-cs"/>
              </a:rPr>
              <a:t> </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Di contro, i servizi generici prestati a persone che non sono soggetti passivi (rapporti comunemente detti </a:t>
            </a:r>
            <a:r>
              <a:rPr lang="it-IT" sz="1200" b="0" i="1" u="none" strike="noStrike" kern="1200" baseline="0" dirty="0" smtClean="0">
                <a:solidFill>
                  <a:schemeClr val="tx1"/>
                </a:solidFill>
                <a:latin typeface="+mn-lt"/>
                <a:ea typeface="+mn-ea"/>
                <a:cs typeface="+mn-cs"/>
              </a:rPr>
              <a:t>Business to Consumer </a:t>
            </a:r>
            <a:r>
              <a:rPr lang="it-IT" sz="1200" b="0" i="0" u="none" strike="noStrike" kern="1200" baseline="0" dirty="0" smtClean="0">
                <a:solidFill>
                  <a:schemeClr val="tx1"/>
                </a:solidFill>
                <a:latin typeface="+mn-lt"/>
                <a:ea typeface="+mn-ea"/>
                <a:cs typeface="+mn-cs"/>
              </a:rPr>
              <a:t>o B2C), continuano ad essere assoggettati ad imposizione nel territorio dello Stato se forniti da soggetti passivi stabiliti in Italia (c.d. criterio del luogo del prestatore).</a:t>
            </a:r>
          </a:p>
          <a:p>
            <a:endParaRPr lang="it-IT" sz="1200" b="0" i="0" u="none" strike="noStrike" kern="1200" baseline="0" dirty="0" smtClean="0">
              <a:solidFill>
                <a:schemeClr val="tx1"/>
              </a:solidFill>
              <a:latin typeface="+mn-lt"/>
              <a:ea typeface="+mn-ea"/>
              <a:cs typeface="+mn-cs"/>
            </a:endParaRPr>
          </a:p>
          <a:p>
            <a:r>
              <a:rPr lang="it-IT" sz="1200" b="0" i="1" u="none" strike="noStrike" kern="1200" baseline="0" dirty="0" smtClean="0">
                <a:solidFill>
                  <a:schemeClr val="tx1"/>
                </a:solidFill>
                <a:latin typeface="+mn-lt"/>
                <a:ea typeface="+mn-ea"/>
                <a:cs typeface="+mn-cs"/>
              </a:rPr>
              <a:t>Il legislatore italiano ha recepito la </a:t>
            </a:r>
            <a:r>
              <a:rPr lang="it-IT" sz="1200" b="1" i="1" u="none" strike="noStrike" kern="1200" baseline="0" dirty="0" smtClean="0">
                <a:solidFill>
                  <a:schemeClr val="tx1"/>
                </a:solidFill>
                <a:latin typeface="+mn-lt"/>
                <a:ea typeface="+mn-ea"/>
                <a:cs typeface="+mn-cs"/>
              </a:rPr>
              <a:t>Direttiva CE 2008/8 </a:t>
            </a:r>
            <a:r>
              <a:rPr lang="it-IT" sz="1200" b="0" i="1" u="none" strike="noStrike" kern="1200" baseline="0" dirty="0" smtClean="0">
                <a:solidFill>
                  <a:schemeClr val="tx1"/>
                </a:solidFill>
                <a:latin typeface="+mn-lt"/>
                <a:ea typeface="+mn-ea"/>
                <a:cs typeface="+mn-cs"/>
              </a:rPr>
              <a:t>con il </a:t>
            </a:r>
            <a:r>
              <a:rPr lang="it-IT" sz="1200" b="1" i="1" u="none" strike="noStrike" kern="1200" baseline="0" dirty="0" smtClean="0">
                <a:solidFill>
                  <a:schemeClr val="tx1"/>
                </a:solidFill>
                <a:latin typeface="+mn-lt"/>
                <a:ea typeface="+mn-ea"/>
                <a:cs typeface="+mn-cs"/>
              </a:rPr>
              <a:t>decreto legislativo 11 febbraio 2010, n. 18</a:t>
            </a:r>
            <a:r>
              <a:rPr lang="it-IT" sz="1200" b="0" i="1" u="none" strike="noStrike" kern="1200" baseline="0" dirty="0" smtClean="0">
                <a:solidFill>
                  <a:schemeClr val="tx1"/>
                </a:solidFill>
                <a:latin typeface="+mn-lt"/>
                <a:ea typeface="+mn-ea"/>
                <a:cs typeface="+mn-cs"/>
              </a:rPr>
              <a:t>, che ha</a:t>
            </a:r>
          </a:p>
          <a:p>
            <a:r>
              <a:rPr lang="it-IT" sz="1200" b="0" i="1" u="none" strike="noStrike" kern="1200" baseline="0" dirty="0" smtClean="0">
                <a:solidFill>
                  <a:schemeClr val="tx1"/>
                </a:solidFill>
                <a:latin typeface="+mn-lt"/>
                <a:ea typeface="+mn-ea"/>
                <a:cs typeface="+mn-cs"/>
              </a:rPr>
              <a:t>novellato, tra </a:t>
            </a:r>
            <a:r>
              <a:rPr lang="it-IT" sz="1200" b="0" i="1" u="none" strike="noStrike" kern="1200" baseline="0" dirty="0" err="1" smtClean="0">
                <a:solidFill>
                  <a:schemeClr val="tx1"/>
                </a:solidFill>
                <a:latin typeface="+mn-lt"/>
                <a:ea typeface="+mn-ea"/>
                <a:cs typeface="+mn-cs"/>
              </a:rPr>
              <a:t>laltro</a:t>
            </a:r>
            <a:r>
              <a:rPr lang="it-IT" sz="1200" b="0" i="1" u="none" strike="noStrike" kern="1200" baseline="0" dirty="0" smtClean="0">
                <a:solidFill>
                  <a:schemeClr val="tx1"/>
                </a:solidFill>
                <a:latin typeface="+mn-lt"/>
                <a:ea typeface="+mn-ea"/>
                <a:cs typeface="+mn-cs"/>
              </a:rPr>
              <a:t>, il </a:t>
            </a:r>
            <a:r>
              <a:rPr lang="it-IT" sz="1200" b="1" i="1" u="none" strike="noStrike" kern="1200" baseline="0" dirty="0" smtClean="0">
                <a:solidFill>
                  <a:schemeClr val="tx1"/>
                </a:solidFill>
                <a:latin typeface="+mn-lt"/>
                <a:ea typeface="+mn-ea"/>
                <a:cs typeface="+mn-cs"/>
              </a:rPr>
              <a:t>DPR 633 del 1972</a:t>
            </a:r>
            <a:r>
              <a:rPr lang="it-IT" sz="1200" b="0" i="1" u="none" strike="noStrike" kern="1200" baseline="0" dirty="0" smtClean="0">
                <a:solidFill>
                  <a:schemeClr val="tx1"/>
                </a:solidFill>
                <a:latin typeface="+mn-lt"/>
                <a:ea typeface="+mn-ea"/>
                <a:cs typeface="+mn-cs"/>
              </a:rPr>
              <a:t>, sostituendo il previgente articolo 7 con nuove disposizioni normative (</a:t>
            </a:r>
            <a:r>
              <a:rPr lang="it-IT" sz="1200" b="1" i="1" u="none" strike="noStrike" kern="1200" baseline="0" dirty="0" smtClean="0">
                <a:solidFill>
                  <a:schemeClr val="tx1"/>
                </a:solidFill>
                <a:latin typeface="+mn-lt"/>
                <a:ea typeface="+mn-ea"/>
                <a:cs typeface="+mn-cs"/>
              </a:rPr>
              <a:t>artt. dal 7 al 7-septies</a:t>
            </a:r>
            <a:r>
              <a:rPr lang="it-IT" sz="1200" b="0" i="1" u="none" strike="noStrike" kern="1200" baseline="0" dirty="0" smtClean="0">
                <a:solidFill>
                  <a:schemeClr val="tx1"/>
                </a:solidFill>
                <a:latin typeface="+mn-lt"/>
                <a:ea typeface="+mn-ea"/>
                <a:cs typeface="+mn-cs"/>
              </a:rPr>
              <a:t>) atte a definire le nuove regole di territorialità delle operazioni rilevanti ai fini Iva.</a:t>
            </a:r>
          </a:p>
          <a:p>
            <a:r>
              <a:rPr lang="it-IT" sz="1200" b="0" i="1" u="none" strike="noStrike" kern="1200" baseline="0" dirty="0" smtClean="0">
                <a:solidFill>
                  <a:schemeClr val="tx1"/>
                </a:solidFill>
                <a:latin typeface="+mn-lt"/>
                <a:ea typeface="+mn-ea"/>
                <a:cs typeface="+mn-cs"/>
              </a:rPr>
              <a:t>In particolare, l'</a:t>
            </a:r>
            <a:r>
              <a:rPr lang="it-IT" sz="1200" b="1" i="1" u="none" strike="noStrike" kern="1200" baseline="0" dirty="0" smtClean="0">
                <a:solidFill>
                  <a:schemeClr val="tx1"/>
                </a:solidFill>
                <a:latin typeface="+mn-lt"/>
                <a:ea typeface="+mn-ea"/>
                <a:cs typeface="+mn-cs"/>
              </a:rPr>
              <a:t>articolo 7-ter, comma 1</a:t>
            </a:r>
            <a:r>
              <a:rPr lang="it-IT" sz="1200" b="0" i="1" u="none" strike="noStrike" kern="1200" baseline="0" dirty="0" smtClean="0">
                <a:solidFill>
                  <a:schemeClr val="tx1"/>
                </a:solidFill>
                <a:latin typeface="+mn-lt"/>
                <a:ea typeface="+mn-ea"/>
                <a:cs typeface="+mn-cs"/>
              </a:rPr>
              <a:t>, del menzionato </a:t>
            </a:r>
            <a:r>
              <a:rPr lang="it-IT" sz="1200" b="1" i="1" u="none" strike="noStrike" kern="1200" baseline="0" dirty="0" smtClean="0">
                <a:solidFill>
                  <a:schemeClr val="tx1"/>
                </a:solidFill>
                <a:latin typeface="+mn-lt"/>
                <a:ea typeface="+mn-ea"/>
                <a:cs typeface="+mn-cs"/>
              </a:rPr>
              <a:t>DPR 633/72</a:t>
            </a:r>
            <a:r>
              <a:rPr lang="it-IT" sz="1200" b="0" i="1" u="none" strike="noStrike" kern="1200" baseline="0" dirty="0" smtClean="0">
                <a:solidFill>
                  <a:schemeClr val="tx1"/>
                </a:solidFill>
                <a:latin typeface="+mn-lt"/>
                <a:ea typeface="+mn-ea"/>
                <a:cs typeface="+mn-cs"/>
              </a:rPr>
              <a:t>, stabilisce che le prestazioni di servizi si</a:t>
            </a:r>
          </a:p>
          <a:p>
            <a:r>
              <a:rPr lang="it-IT" sz="1200" b="0" i="1" u="none" strike="noStrike" kern="1200" baseline="0" dirty="0" smtClean="0">
                <a:solidFill>
                  <a:schemeClr val="tx1"/>
                </a:solidFill>
                <a:latin typeface="+mn-lt"/>
                <a:ea typeface="+mn-ea"/>
                <a:cs typeface="+mn-cs"/>
              </a:rPr>
              <a:t>considerano effettuate nel territorio dello Stato: a) quando sono rese a soggetti passivi stabiliti nel territorio dello</a:t>
            </a:r>
          </a:p>
          <a:p>
            <a:r>
              <a:rPr lang="it-IT" sz="1200" b="0" i="1" u="none" strike="noStrike" kern="1200" baseline="0" dirty="0" smtClean="0">
                <a:solidFill>
                  <a:schemeClr val="tx1"/>
                </a:solidFill>
                <a:latin typeface="+mn-lt"/>
                <a:ea typeface="+mn-ea"/>
                <a:cs typeface="+mn-cs"/>
              </a:rPr>
              <a:t>Stato; b) quando sono rese a committenti non soggetti passivi da soggetti passivi stabiliti nel territorio dello Stato.</a:t>
            </a:r>
          </a:p>
          <a:p>
            <a:r>
              <a:rPr lang="it-IT" sz="1200" b="0" i="1" u="none" strike="noStrike" kern="1200" baseline="0" dirty="0" smtClean="0">
                <a:solidFill>
                  <a:schemeClr val="tx1"/>
                </a:solidFill>
                <a:latin typeface="+mn-lt"/>
                <a:ea typeface="+mn-ea"/>
                <a:cs typeface="+mn-cs"/>
              </a:rPr>
              <a:t>Da qui, nel solco della </a:t>
            </a:r>
            <a:r>
              <a:rPr lang="it-IT" sz="1200" b="1" i="1" u="none" strike="noStrike" kern="1200" baseline="0" dirty="0" smtClean="0">
                <a:solidFill>
                  <a:schemeClr val="tx1"/>
                </a:solidFill>
                <a:latin typeface="+mn-lt"/>
                <a:ea typeface="+mn-ea"/>
                <a:cs typeface="+mn-cs"/>
              </a:rPr>
              <a:t>Direttiva n. 2008/8/CE</a:t>
            </a:r>
            <a:r>
              <a:rPr lang="it-IT" sz="1200" b="0" i="1" u="none" strike="noStrike" kern="1200" baseline="0" dirty="0" smtClean="0">
                <a:solidFill>
                  <a:schemeClr val="tx1"/>
                </a:solidFill>
                <a:latin typeface="+mn-lt"/>
                <a:ea typeface="+mn-ea"/>
                <a:cs typeface="+mn-cs"/>
              </a:rPr>
              <a:t>, la distinzione tra prestazioni di servizi c.d. "generici", cui si applica la</a:t>
            </a:r>
          </a:p>
          <a:p>
            <a:r>
              <a:rPr lang="it-IT" sz="1200" b="0" i="1" u="none" strike="noStrike" kern="1200" baseline="0" dirty="0" smtClean="0">
                <a:solidFill>
                  <a:schemeClr val="tx1"/>
                </a:solidFill>
                <a:latin typeface="+mn-lt"/>
                <a:ea typeface="+mn-ea"/>
                <a:cs typeface="+mn-cs"/>
              </a:rPr>
              <a:t>predetta disciplina di carattere generale e prestazioni di servizi c.d. "particolari", cui si applicano i criteri in deroga ai</a:t>
            </a:r>
          </a:p>
          <a:p>
            <a:r>
              <a:rPr lang="it-IT" sz="1200" b="0" i="1" u="none" strike="noStrike" kern="1200" baseline="0" dirty="0" smtClean="0">
                <a:solidFill>
                  <a:schemeClr val="tx1"/>
                </a:solidFill>
                <a:latin typeface="+mn-lt"/>
                <a:ea typeface="+mn-ea"/>
                <a:cs typeface="+mn-cs"/>
              </a:rPr>
              <a:t>principi generali (</a:t>
            </a:r>
            <a:r>
              <a:rPr lang="it-IT" sz="1200" b="1" i="1" u="none" strike="noStrike" kern="1200" baseline="0" dirty="0" smtClean="0">
                <a:solidFill>
                  <a:schemeClr val="tx1"/>
                </a:solidFill>
                <a:latin typeface="+mn-lt"/>
                <a:ea typeface="+mn-ea"/>
                <a:cs typeface="+mn-cs"/>
              </a:rPr>
              <a:t>articoli dal 7-quater al 7-septies</a:t>
            </a:r>
            <a:r>
              <a:rPr lang="it-IT" sz="1200" b="0" i="1" u="none" strike="noStrike" kern="1200" baseline="0" dirty="0" smtClean="0">
                <a:solidFill>
                  <a:schemeClr val="tx1"/>
                </a:solidFill>
                <a:latin typeface="+mn-lt"/>
                <a:ea typeface="+mn-ea"/>
                <a:cs typeface="+mn-cs"/>
              </a:rPr>
              <a:t>).</a:t>
            </a:r>
          </a:p>
          <a:p>
            <a:endParaRPr lang="it-IT" sz="1200" b="0" i="1" u="none" strike="noStrike" kern="1200" baseline="0" dirty="0" smtClean="0">
              <a:solidFill>
                <a:schemeClr val="tx1"/>
              </a:solidFill>
              <a:latin typeface="+mn-lt"/>
              <a:ea typeface="+mn-ea"/>
              <a:cs typeface="+mn-cs"/>
            </a:endParaRPr>
          </a:p>
          <a:p>
            <a:r>
              <a:rPr lang="it-IT" sz="1200" b="1" i="0" u="sng" strike="noStrike" kern="1200" baseline="0" dirty="0" smtClean="0">
                <a:solidFill>
                  <a:schemeClr val="tx1"/>
                </a:solidFill>
                <a:latin typeface="+mn-lt"/>
                <a:ea typeface="+mn-ea"/>
                <a:cs typeface="+mn-cs"/>
              </a:rPr>
              <a:t>Sulla base delle indicazioni desumibili dall'istanza, sembra emergere che le prestazioni elencate alle lettere a), b), c), d), indicate nel quesito, in quanto servizi c.d. generici resi a soggetti passivi (rapporti </a:t>
            </a:r>
            <a:r>
              <a:rPr lang="it-IT" sz="1200" b="1" i="1" u="sng" strike="noStrike" kern="1200" baseline="0" dirty="0" smtClean="0">
                <a:solidFill>
                  <a:schemeClr val="tx1"/>
                </a:solidFill>
                <a:latin typeface="+mn-lt"/>
                <a:ea typeface="+mn-ea"/>
                <a:cs typeface="+mn-cs"/>
              </a:rPr>
              <a:t>Business to Business </a:t>
            </a:r>
            <a:r>
              <a:rPr lang="it-IT" sz="1200" b="1" i="0" u="sng" strike="noStrike" kern="1200" baseline="0" dirty="0" smtClean="0">
                <a:solidFill>
                  <a:schemeClr val="tx1"/>
                </a:solidFill>
                <a:latin typeface="+mn-lt"/>
                <a:ea typeface="+mn-ea"/>
                <a:cs typeface="+mn-cs"/>
              </a:rPr>
              <a:t>o B2B), ricadano nell’ambito di applicazione dell’art.7-</a:t>
            </a:r>
            <a:r>
              <a:rPr lang="it-IT" sz="1200" b="1" i="1" u="sng" strike="noStrike" kern="1200" baseline="0" dirty="0" smtClean="0">
                <a:solidFill>
                  <a:schemeClr val="tx1"/>
                </a:solidFill>
                <a:latin typeface="+mn-lt"/>
                <a:ea typeface="+mn-ea"/>
                <a:cs typeface="+mn-cs"/>
              </a:rPr>
              <a:t>ter, </a:t>
            </a:r>
            <a:r>
              <a:rPr lang="it-IT" sz="1200" b="1" i="0" u="sng" strike="noStrike" kern="1200" baseline="0" dirty="0" smtClean="0">
                <a:solidFill>
                  <a:schemeClr val="tx1"/>
                </a:solidFill>
                <a:latin typeface="+mn-lt"/>
                <a:ea typeface="+mn-ea"/>
                <a:cs typeface="+mn-cs"/>
              </a:rPr>
              <a:t>comma 1, lettera a), del DPR n. 633 del 1972, non</a:t>
            </a:r>
          </a:p>
          <a:p>
            <a:r>
              <a:rPr lang="it-IT" sz="1200" b="1" i="0" u="sng" strike="noStrike" kern="1200" baseline="0" dirty="0" smtClean="0">
                <a:solidFill>
                  <a:schemeClr val="tx1"/>
                </a:solidFill>
                <a:latin typeface="+mn-lt"/>
                <a:ea typeface="+mn-ea"/>
                <a:cs typeface="+mn-cs"/>
              </a:rPr>
              <a:t>operando le specifiche deroghe di cui agli articoli 7-</a:t>
            </a:r>
            <a:r>
              <a:rPr lang="it-IT" sz="1200" b="1" i="1" u="sng" strike="noStrike" kern="1200" baseline="0" dirty="0" smtClean="0">
                <a:solidFill>
                  <a:schemeClr val="tx1"/>
                </a:solidFill>
                <a:latin typeface="+mn-lt"/>
                <a:ea typeface="+mn-ea"/>
                <a:cs typeface="+mn-cs"/>
              </a:rPr>
              <a:t>quater </a:t>
            </a:r>
            <a:r>
              <a:rPr lang="it-IT" sz="1200" b="1" i="0" u="sng" strike="noStrike" kern="1200" baseline="0" dirty="0" smtClean="0">
                <a:solidFill>
                  <a:schemeClr val="tx1"/>
                </a:solidFill>
                <a:latin typeface="+mn-lt"/>
                <a:ea typeface="+mn-ea"/>
                <a:cs typeface="+mn-cs"/>
              </a:rPr>
              <a:t>e 7-</a:t>
            </a:r>
            <a:r>
              <a:rPr lang="it-IT" sz="1200" b="1" i="1" u="sng" strike="noStrike" kern="1200" baseline="0" dirty="0" smtClean="0">
                <a:solidFill>
                  <a:schemeClr val="tx1"/>
                </a:solidFill>
                <a:latin typeface="+mn-lt"/>
                <a:ea typeface="+mn-ea"/>
                <a:cs typeface="+mn-cs"/>
              </a:rPr>
              <a:t>quinquies</a:t>
            </a:r>
            <a:r>
              <a:rPr lang="it-IT" sz="1200" b="1" i="0" u="sng" strike="noStrike" kern="1200" baseline="0" dirty="0" smtClean="0">
                <a:solidFill>
                  <a:schemeClr val="tx1"/>
                </a:solidFill>
                <a:latin typeface="+mn-lt"/>
                <a:ea typeface="+mn-ea"/>
                <a:cs typeface="+mn-cs"/>
              </a:rPr>
              <a:t>. Le operazioni sono, pertanto, rilevanti</a:t>
            </a:r>
          </a:p>
          <a:p>
            <a:r>
              <a:rPr lang="it-IT" sz="1200" b="1" i="0" u="sng" strike="noStrike" kern="1200" baseline="0" dirty="0" smtClean="0">
                <a:solidFill>
                  <a:schemeClr val="tx1"/>
                </a:solidFill>
                <a:latin typeface="+mn-lt"/>
                <a:ea typeface="+mn-ea"/>
                <a:cs typeface="+mn-cs"/>
              </a:rPr>
              <a:t>nel territorio dello Stato italiano, se rese a soggetti passivi stabiliti in Italia (</a:t>
            </a:r>
            <a:r>
              <a:rPr lang="it-IT" sz="1200" b="1" i="1" u="sng" strike="noStrike" kern="1200" baseline="0" dirty="0" smtClean="0">
                <a:solidFill>
                  <a:schemeClr val="tx1"/>
                </a:solidFill>
                <a:latin typeface="+mn-lt"/>
                <a:ea typeface="+mn-ea"/>
                <a:cs typeface="+mn-cs"/>
              </a:rPr>
              <a:t>cfr. </a:t>
            </a:r>
            <a:r>
              <a:rPr lang="it-IT" sz="1200" b="1" i="0" u="sng" strike="noStrike" kern="1200" baseline="0" dirty="0" smtClean="0">
                <a:solidFill>
                  <a:schemeClr val="tx1"/>
                </a:solidFill>
                <a:latin typeface="+mn-lt"/>
                <a:ea typeface="+mn-ea"/>
                <a:cs typeface="+mn-cs"/>
              </a:rPr>
              <a:t>circolare n. 58/E del 31 dicembre</a:t>
            </a:r>
          </a:p>
          <a:p>
            <a:r>
              <a:rPr lang="it-IT" sz="1200" b="1" i="0" u="sng" strike="noStrike" kern="1200" baseline="0" dirty="0" smtClean="0">
                <a:solidFill>
                  <a:schemeClr val="tx1"/>
                </a:solidFill>
                <a:latin typeface="+mn-lt"/>
                <a:ea typeface="+mn-ea"/>
                <a:cs typeface="+mn-cs"/>
              </a:rPr>
              <a:t>2009).</a:t>
            </a:r>
          </a:p>
          <a:p>
            <a:endParaRPr lang="it-IT" sz="1200" b="1" i="0" u="none" strike="noStrike" kern="1200" baseline="0" dirty="0" smtClean="0">
              <a:solidFill>
                <a:schemeClr val="tx1"/>
              </a:solidFill>
              <a:latin typeface="+mn-lt"/>
              <a:ea typeface="+mn-ea"/>
              <a:cs typeface="+mn-cs"/>
            </a:endParaRPr>
          </a:p>
          <a:p>
            <a:r>
              <a:rPr lang="it-IT" sz="1200" b="1" i="0" u="none" strike="noStrike" kern="1200" baseline="0" dirty="0" smtClean="0">
                <a:solidFill>
                  <a:schemeClr val="tx1"/>
                </a:solidFill>
                <a:latin typeface="+mn-lt"/>
                <a:ea typeface="+mn-ea"/>
                <a:cs typeface="+mn-cs"/>
              </a:rPr>
              <a:t>In particolare, relativamente alle prestazioni di cui alla lettera a) </a:t>
            </a:r>
            <a:r>
              <a:rPr lang="it-IT" sz="1200" b="1" i="1" u="none" strike="noStrike" kern="1200" baseline="0" dirty="0" smtClean="0">
                <a:solidFill>
                  <a:schemeClr val="tx1"/>
                </a:solidFill>
                <a:latin typeface="+mn-lt"/>
                <a:ea typeface="+mn-ea"/>
                <a:cs typeface="+mn-cs"/>
              </a:rPr>
              <a:t>operazioni di manutenzione svolte da ALFA SRL in forza dei contratti di appalto o subappalto stipulati con l’armatore o il costruttore della nave, </a:t>
            </a:r>
            <a:r>
              <a:rPr lang="it-IT" sz="1200" b="1" i="0" u="none" strike="noStrike" kern="1200" baseline="0" dirty="0" smtClean="0">
                <a:solidFill>
                  <a:schemeClr val="tx1"/>
                </a:solidFill>
                <a:latin typeface="+mn-lt"/>
                <a:ea typeface="+mn-ea"/>
                <a:cs typeface="+mn-cs"/>
              </a:rPr>
              <a:t>va precisato che nell'ipotesi in cui le sopra citate prestazioni vengano rese dalla società istante a committenti stabiliti all'estero siano essi soggetti Comunitari o extra UE, la prestazione non è territorialmente rilevante in Italia.</a:t>
            </a:r>
          </a:p>
          <a:p>
            <a:endParaRPr lang="it-IT" sz="1200" b="1"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In tale circostanza, tuttavia, qualora il committente sia un soggetto passivo stabilito nel territorio di un altro Stato</a:t>
            </a:r>
          </a:p>
          <a:p>
            <a:r>
              <a:rPr lang="it-IT" sz="1200" b="0" i="0" u="none" strike="noStrike" kern="1200" baseline="0" dirty="0" smtClean="0">
                <a:solidFill>
                  <a:schemeClr val="tx1"/>
                </a:solidFill>
                <a:latin typeface="+mn-lt"/>
                <a:ea typeface="+mn-ea"/>
                <a:cs typeface="+mn-cs"/>
              </a:rPr>
              <a:t>membro della Comunità, il prestatore (ALFA SRL) è obbligato ad emettere fattura, ai sensi dell'</a:t>
            </a:r>
            <a:r>
              <a:rPr lang="it-IT" sz="1200" b="1" i="0" u="none" strike="noStrike" kern="1200" baseline="0" dirty="0" smtClean="0">
                <a:solidFill>
                  <a:schemeClr val="tx1"/>
                </a:solidFill>
                <a:latin typeface="+mn-lt"/>
                <a:ea typeface="+mn-ea"/>
                <a:cs typeface="+mn-cs"/>
              </a:rPr>
              <a:t>articolo 21, comma</a:t>
            </a:r>
          </a:p>
          <a:p>
            <a:r>
              <a:rPr lang="it-IT" sz="1200" b="1" i="0" u="none" strike="noStrike" kern="1200" baseline="0" dirty="0" smtClean="0">
                <a:solidFill>
                  <a:schemeClr val="tx1"/>
                </a:solidFill>
                <a:latin typeface="+mn-lt"/>
                <a:ea typeface="+mn-ea"/>
                <a:cs typeface="+mn-cs"/>
              </a:rPr>
              <a:t>6, del DPR n. 633 del 1972</a:t>
            </a:r>
            <a:r>
              <a:rPr lang="it-IT" sz="1200" b="0" i="0" u="none" strike="noStrike" kern="1200" baseline="0" dirty="0" smtClean="0">
                <a:solidFill>
                  <a:schemeClr val="tx1"/>
                </a:solidFill>
                <a:latin typeface="+mn-lt"/>
                <a:ea typeface="+mn-ea"/>
                <a:cs typeface="+mn-cs"/>
              </a:rPr>
              <a:t>, non soggetta ad IVA ai sensi dell'</a:t>
            </a:r>
            <a:r>
              <a:rPr lang="it-IT" sz="1200" b="1" i="0" u="none" strike="noStrike" kern="1200" baseline="0" dirty="0" smtClean="0">
                <a:solidFill>
                  <a:schemeClr val="tx1"/>
                </a:solidFill>
                <a:latin typeface="+mn-lt"/>
                <a:ea typeface="+mn-ea"/>
                <a:cs typeface="+mn-cs"/>
              </a:rPr>
              <a:t>articolo 7-</a:t>
            </a:r>
            <a:r>
              <a:rPr lang="it-IT" sz="1200" b="1" i="1" u="none" strike="noStrike" kern="1200" baseline="0" dirty="0" smtClean="0">
                <a:solidFill>
                  <a:schemeClr val="tx1"/>
                </a:solidFill>
                <a:latin typeface="+mn-lt"/>
                <a:ea typeface="+mn-ea"/>
                <a:cs typeface="+mn-cs"/>
              </a:rPr>
              <a:t>ter</a:t>
            </a:r>
            <a:r>
              <a:rPr lang="it-IT" sz="1200" b="0" i="0" u="none" strike="noStrike" kern="1200" baseline="0" dirty="0" smtClean="0">
                <a:solidFill>
                  <a:schemeClr val="tx1"/>
                </a:solidFill>
                <a:latin typeface="+mn-lt"/>
                <a:ea typeface="+mn-ea"/>
                <a:cs typeface="+mn-cs"/>
              </a:rPr>
              <a:t>, nonché a presentare in via telematica</a:t>
            </a:r>
          </a:p>
          <a:p>
            <a:r>
              <a:rPr lang="it-IT" sz="1200" b="0" i="0" u="none" strike="noStrike" kern="1200" baseline="0" dirty="0" smtClean="0">
                <a:solidFill>
                  <a:schemeClr val="tx1"/>
                </a:solidFill>
                <a:latin typeface="+mn-lt"/>
                <a:ea typeface="+mn-ea"/>
                <a:cs typeface="+mn-cs"/>
              </a:rPr>
              <a:t>all'Agenzia delle dogane gli elenchi riepilogativi relativi alle prestazioni di servizi.</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Si rammenta che, ai sensi </a:t>
            </a:r>
            <a:r>
              <a:rPr lang="it-IT" sz="1200" b="0" i="0" u="none" strike="noStrike" kern="1200" baseline="0" dirty="0" err="1" smtClean="0">
                <a:solidFill>
                  <a:schemeClr val="tx1"/>
                </a:solidFill>
                <a:latin typeface="+mn-lt"/>
                <a:ea typeface="+mn-ea"/>
                <a:cs typeface="+mn-cs"/>
              </a:rPr>
              <a:t>dell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50, comma 6, D.L. 30 agosto 1993, n. 331</a:t>
            </a:r>
            <a:r>
              <a:rPr lang="it-IT" sz="1200" b="0" i="0" u="none" strike="noStrike" kern="1200" baseline="0" dirty="0" smtClean="0">
                <a:solidFill>
                  <a:schemeClr val="tx1"/>
                </a:solidFill>
                <a:latin typeface="+mn-lt"/>
                <a:ea typeface="+mn-ea"/>
                <a:cs typeface="+mn-cs"/>
              </a:rPr>
              <a:t>, gli elenchi riepilogativi delle</a:t>
            </a:r>
          </a:p>
          <a:p>
            <a:r>
              <a:rPr lang="it-IT" sz="1200" b="0" i="0" u="none" strike="noStrike" kern="1200" baseline="0" dirty="0" smtClean="0">
                <a:solidFill>
                  <a:schemeClr val="tx1"/>
                </a:solidFill>
                <a:latin typeface="+mn-lt"/>
                <a:ea typeface="+mn-ea"/>
                <a:cs typeface="+mn-cs"/>
              </a:rPr>
              <a:t>prestazioni di servizi di cui al primo ed al secondo periodo non comprendono le operazioni per le quali non è dovuta</a:t>
            </a:r>
          </a:p>
          <a:p>
            <a:r>
              <a:rPr lang="it-IT" sz="1200" b="0" i="0" u="none" strike="noStrike" kern="1200" baseline="0" dirty="0" smtClean="0">
                <a:solidFill>
                  <a:schemeClr val="tx1"/>
                </a:solidFill>
                <a:latin typeface="+mn-lt"/>
                <a:ea typeface="+mn-ea"/>
                <a:cs typeface="+mn-cs"/>
              </a:rPr>
              <a:t>l'imposta nello Stato membro in cui è stabilito il destinatario (nel caso di specie, se nel paese del committente è</a:t>
            </a:r>
          </a:p>
          <a:p>
            <a:r>
              <a:rPr lang="it-IT" sz="1200" b="0" i="0" u="none" strike="noStrike" kern="1200" baseline="0" dirty="0" smtClean="0">
                <a:solidFill>
                  <a:schemeClr val="tx1"/>
                </a:solidFill>
                <a:latin typeface="+mn-lt"/>
                <a:ea typeface="+mn-ea"/>
                <a:cs typeface="+mn-cs"/>
              </a:rPr>
              <a:t>recepito </a:t>
            </a:r>
            <a:r>
              <a:rPr lang="it-IT" sz="1200" b="0" i="0" u="none" strike="noStrike" kern="1200" baseline="0" dirty="0" err="1" smtClean="0">
                <a:solidFill>
                  <a:schemeClr val="tx1"/>
                </a:solidFill>
                <a:latin typeface="+mn-lt"/>
                <a:ea typeface="+mn-ea"/>
                <a:cs typeface="+mn-cs"/>
              </a:rPr>
              <a:t>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148 della direttiva 2006/112/CE del Consiglio</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In ordine al regime IVA applicabile, va evidenziato che l'</a:t>
            </a:r>
            <a:r>
              <a:rPr lang="it-IT" sz="1200" b="1" i="0" u="none" strike="noStrike" kern="1200" baseline="0" dirty="0" smtClean="0">
                <a:solidFill>
                  <a:schemeClr val="tx1"/>
                </a:solidFill>
                <a:latin typeface="+mn-lt"/>
                <a:ea typeface="+mn-ea"/>
                <a:cs typeface="+mn-cs"/>
              </a:rPr>
              <a:t>articolo 8-</a:t>
            </a:r>
            <a:r>
              <a:rPr lang="it-IT" sz="1200" b="1" i="1" u="none" strike="noStrike" kern="1200" baseline="0" dirty="0" smtClean="0">
                <a:solidFill>
                  <a:schemeClr val="tx1"/>
                </a:solidFill>
                <a:latin typeface="+mn-lt"/>
                <a:ea typeface="+mn-ea"/>
                <a:cs typeface="+mn-cs"/>
              </a:rPr>
              <a:t>bis</a:t>
            </a:r>
            <a:r>
              <a:rPr lang="it-IT" sz="1200" b="1" i="0" u="none" strike="noStrike" kern="1200" baseline="0" dirty="0" smtClean="0">
                <a:solidFill>
                  <a:schemeClr val="tx1"/>
                </a:solidFill>
                <a:latin typeface="+mn-lt"/>
                <a:ea typeface="+mn-ea"/>
                <a:cs typeface="+mn-cs"/>
              </a:rPr>
              <a:t>, lett. e), del DPR n. 633 del</a:t>
            </a:r>
          </a:p>
          <a:p>
            <a:r>
              <a:rPr lang="it-IT" sz="1200" b="1" i="0" u="none" strike="noStrike" kern="1200" baseline="0" dirty="0" smtClean="0">
                <a:solidFill>
                  <a:schemeClr val="tx1"/>
                </a:solidFill>
                <a:latin typeface="+mn-lt"/>
                <a:ea typeface="+mn-ea"/>
                <a:cs typeface="+mn-cs"/>
              </a:rPr>
              <a:t>1972 </a:t>
            </a:r>
            <a:r>
              <a:rPr lang="it-IT" sz="1200" b="0" i="0" u="none" strike="noStrike" kern="1200" baseline="0" dirty="0" smtClean="0">
                <a:solidFill>
                  <a:schemeClr val="tx1"/>
                </a:solidFill>
                <a:latin typeface="+mn-lt"/>
                <a:ea typeface="+mn-ea"/>
                <a:cs typeface="+mn-cs"/>
              </a:rPr>
              <a:t>- che ha trasposto nell’ambito </a:t>
            </a:r>
            <a:r>
              <a:rPr lang="it-IT" sz="1200" b="0" i="0" u="none" strike="noStrike" kern="1200" baseline="0" dirty="0" err="1" smtClean="0">
                <a:solidFill>
                  <a:schemeClr val="tx1"/>
                </a:solidFill>
                <a:latin typeface="+mn-lt"/>
                <a:ea typeface="+mn-ea"/>
                <a:cs typeface="+mn-cs"/>
              </a:rPr>
              <a:t>dellordinamento</a:t>
            </a:r>
            <a:r>
              <a:rPr lang="it-IT" sz="1200" b="0" i="0" u="none" strike="noStrike" kern="1200" baseline="0" dirty="0" smtClean="0">
                <a:solidFill>
                  <a:schemeClr val="tx1"/>
                </a:solidFill>
                <a:latin typeface="+mn-lt"/>
                <a:ea typeface="+mn-ea"/>
                <a:cs typeface="+mn-cs"/>
              </a:rPr>
              <a:t> interno il richiamato </a:t>
            </a:r>
            <a:r>
              <a:rPr lang="it-IT" sz="1200" b="1" i="0" u="none" strike="noStrike" kern="1200" baseline="0" dirty="0" smtClean="0">
                <a:solidFill>
                  <a:schemeClr val="tx1"/>
                </a:solidFill>
                <a:latin typeface="+mn-lt"/>
                <a:ea typeface="+mn-ea"/>
                <a:cs typeface="+mn-cs"/>
              </a:rPr>
              <a:t>articolo 148 della direttiva 2006/112/CE</a:t>
            </a:r>
          </a:p>
          <a:p>
            <a:r>
              <a:rPr lang="it-IT" sz="1200" b="1" i="0" u="none" strike="noStrike" kern="1200" baseline="0" dirty="0" smtClean="0">
                <a:solidFill>
                  <a:schemeClr val="tx1"/>
                </a:solidFill>
                <a:latin typeface="+mn-lt"/>
                <a:ea typeface="+mn-ea"/>
                <a:cs typeface="+mn-cs"/>
              </a:rPr>
              <a:t>del Consiglio </a:t>
            </a:r>
            <a:r>
              <a:rPr lang="it-IT" sz="1200" b="0" i="0" u="none" strike="noStrike" kern="1200" baseline="0" dirty="0" smtClean="0">
                <a:solidFill>
                  <a:schemeClr val="tx1"/>
                </a:solidFill>
                <a:latin typeface="+mn-lt"/>
                <a:ea typeface="+mn-ea"/>
                <a:cs typeface="+mn-cs"/>
              </a:rPr>
              <a:t>- prevede che sono soggette al regime di non imponibilità, in quanto operazioni assimilate alle</a:t>
            </a:r>
          </a:p>
          <a:p>
            <a:r>
              <a:rPr lang="it-IT" sz="1200" b="0" i="0" u="none" strike="noStrike" kern="1200" baseline="0" dirty="0" smtClean="0">
                <a:solidFill>
                  <a:schemeClr val="tx1"/>
                </a:solidFill>
                <a:latin typeface="+mn-lt"/>
                <a:ea typeface="+mn-ea"/>
                <a:cs typeface="+mn-cs"/>
              </a:rPr>
              <a:t>cessioni all'esportazione </a:t>
            </a:r>
            <a:r>
              <a:rPr lang="it-IT" sz="1200" b="1" i="0" u="none" strike="noStrike" kern="1200" baseline="0" dirty="0" smtClean="0">
                <a:solidFill>
                  <a:schemeClr val="tx1"/>
                </a:solidFill>
                <a:latin typeface="+mn-lt"/>
                <a:ea typeface="+mn-ea"/>
                <a:cs typeface="+mn-cs"/>
              </a:rPr>
              <a:t>"</a:t>
            </a:r>
            <a:r>
              <a:rPr lang="it-IT" sz="1200" b="1" i="1" u="none" strike="noStrike" kern="1200" baseline="0" dirty="0" smtClean="0">
                <a:solidFill>
                  <a:schemeClr val="tx1"/>
                </a:solidFill>
                <a:latin typeface="+mn-lt"/>
                <a:ea typeface="+mn-ea"/>
                <a:cs typeface="+mn-cs"/>
              </a:rPr>
              <a:t>le prestazioni di servizi, compreso l'uso di bacini di carenaggio, relativi alla costruzione, manutenzione, riparazione, modificazione, trasformazione, assiemaggio, allestimento, arredamento, locazione e noleggio delle navi e degli aeromobili ..., degli apparati motori e loro componenti e ricambi e delle dotazioni di bordo</a:t>
            </a:r>
          </a:p>
          <a:p>
            <a:r>
              <a:rPr lang="it-IT" sz="1200" b="1" i="1"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1" i="0" u="sng" strike="noStrike" kern="1200" baseline="0" dirty="0" smtClean="0">
                <a:solidFill>
                  <a:schemeClr val="tx1"/>
                </a:solidFill>
                <a:latin typeface="+mn-lt"/>
                <a:ea typeface="+mn-ea"/>
                <a:cs typeface="+mn-cs"/>
              </a:rPr>
              <a:t>Alla luce della sopra citata risoluzione va rilevato, quindi, che tutte le prestazioni di servizi necessarie, come mezzo a fine, per la costruzione, manutenzione, riparazione delle navi di cui alle lettere a) e b) </a:t>
            </a:r>
            <a:r>
              <a:rPr lang="it-IT" sz="1200" b="1" i="0" u="sng" strike="noStrike" kern="1200" baseline="0" dirty="0" err="1" smtClean="0">
                <a:solidFill>
                  <a:schemeClr val="tx1"/>
                </a:solidFill>
                <a:latin typeface="+mn-lt"/>
                <a:ea typeface="+mn-ea"/>
                <a:cs typeface="+mn-cs"/>
              </a:rPr>
              <a:t>dellarticolo</a:t>
            </a:r>
            <a:r>
              <a:rPr lang="it-IT" sz="1200" b="1" i="0" u="sng" strike="noStrike" kern="1200" baseline="0" dirty="0" smtClean="0">
                <a:solidFill>
                  <a:schemeClr val="tx1"/>
                </a:solidFill>
                <a:latin typeface="+mn-lt"/>
                <a:ea typeface="+mn-ea"/>
                <a:cs typeface="+mn-cs"/>
              </a:rPr>
              <a:t> 8-</a:t>
            </a:r>
            <a:r>
              <a:rPr lang="it-IT" sz="1200" b="1" i="1" u="sng" strike="noStrike" kern="1200" baseline="0" dirty="0" smtClean="0">
                <a:solidFill>
                  <a:schemeClr val="tx1"/>
                </a:solidFill>
                <a:latin typeface="+mn-lt"/>
                <a:ea typeface="+mn-ea"/>
                <a:cs typeface="+mn-cs"/>
              </a:rPr>
              <a:t>bis </a:t>
            </a:r>
            <a:r>
              <a:rPr lang="it-IT" sz="1200" b="1" i="0" u="sng" strike="noStrike" kern="1200" baseline="0" dirty="0" smtClean="0">
                <a:solidFill>
                  <a:schemeClr val="tx1"/>
                </a:solidFill>
                <a:latin typeface="+mn-lt"/>
                <a:ea typeface="+mn-ea"/>
                <a:cs typeface="+mn-cs"/>
              </a:rPr>
              <a:t>godono del regime IVA di non imponibilità, a prescindere da particolari requisiti soggettivi degli assuntori dei lavori o dagli schemi contrattuali posti in essere per la realizzazione dell'opera.</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Conseguentemente, le prestazioni di manutenzione della nave da crociera, svolte da ALFA SRL, in forza dei</a:t>
            </a:r>
          </a:p>
          <a:p>
            <a:r>
              <a:rPr lang="it-IT" sz="1200" b="0" i="0" u="none" strike="noStrike" kern="1200" baseline="0" dirty="0" smtClean="0">
                <a:solidFill>
                  <a:schemeClr val="tx1"/>
                </a:solidFill>
                <a:latin typeface="+mn-lt"/>
                <a:ea typeface="+mn-ea"/>
                <a:cs typeface="+mn-cs"/>
              </a:rPr>
              <a:t>contratti di appalto o subappalto stipulati con l’armatore o il costruttore della nave, rientrando nel campo applicativo</a:t>
            </a:r>
          </a:p>
          <a:p>
            <a:r>
              <a:rPr lang="it-IT" sz="1200" b="0" i="0" u="none" strike="noStrike" kern="1200" baseline="0" dirty="0" smtClean="0">
                <a:solidFill>
                  <a:schemeClr val="tx1"/>
                </a:solidFill>
                <a:latin typeface="+mn-lt"/>
                <a:ea typeface="+mn-ea"/>
                <a:cs typeface="+mn-cs"/>
              </a:rPr>
              <a:t>dell'</a:t>
            </a:r>
            <a:r>
              <a:rPr lang="it-IT" sz="1200" b="1" i="0" u="none" strike="noStrike" kern="1200" baseline="0" dirty="0" smtClean="0">
                <a:solidFill>
                  <a:schemeClr val="tx1"/>
                </a:solidFill>
                <a:latin typeface="+mn-lt"/>
                <a:ea typeface="+mn-ea"/>
                <a:cs typeface="+mn-cs"/>
              </a:rPr>
              <a:t>articolo 8 </a:t>
            </a:r>
            <a:r>
              <a:rPr lang="it-IT" sz="1200" b="1" i="1" u="none" strike="noStrike" kern="1200" baseline="0" dirty="0" smtClean="0">
                <a:solidFill>
                  <a:schemeClr val="tx1"/>
                </a:solidFill>
                <a:latin typeface="+mn-lt"/>
                <a:ea typeface="+mn-ea"/>
                <a:cs typeface="+mn-cs"/>
              </a:rPr>
              <a:t>bis, </a:t>
            </a:r>
            <a:r>
              <a:rPr lang="it-IT" sz="1200" b="1" i="0" u="none" strike="noStrike" kern="1200" baseline="0" dirty="0" smtClean="0">
                <a:solidFill>
                  <a:schemeClr val="tx1"/>
                </a:solidFill>
                <a:latin typeface="+mn-lt"/>
                <a:ea typeface="+mn-ea"/>
                <a:cs typeface="+mn-cs"/>
              </a:rPr>
              <a:t>primo comma, lett. e), del DPR 633 del 1972</a:t>
            </a:r>
            <a:r>
              <a:rPr lang="it-IT" sz="1200" b="0" i="0" u="none" strike="noStrike" kern="1200" baseline="0" dirty="0" smtClean="0">
                <a:solidFill>
                  <a:schemeClr val="tx1"/>
                </a:solidFill>
                <a:latin typeface="+mn-lt"/>
                <a:ea typeface="+mn-ea"/>
                <a:cs typeface="+mn-cs"/>
              </a:rPr>
              <a:t>, sono soggette al predetto regime di non</a:t>
            </a:r>
          </a:p>
          <a:p>
            <a:r>
              <a:rPr lang="it-IT" sz="1200" b="0" i="0" u="none" strike="noStrike" kern="1200" baseline="0" dirty="0" smtClean="0">
                <a:solidFill>
                  <a:schemeClr val="tx1"/>
                </a:solidFill>
                <a:latin typeface="+mn-lt"/>
                <a:ea typeface="+mn-ea"/>
                <a:cs typeface="+mn-cs"/>
              </a:rPr>
              <a:t>imponibilità.</a:t>
            </a:r>
          </a:p>
          <a:p>
            <a:endParaRPr lang="it-IT" sz="1200" b="0" i="1" u="none" strike="noStrike" kern="1200" baseline="0" dirty="0" smtClean="0">
              <a:solidFill>
                <a:schemeClr val="tx1"/>
              </a:solidFill>
              <a:latin typeface="+mn-lt"/>
              <a:ea typeface="+mn-ea"/>
              <a:cs typeface="+mn-cs"/>
            </a:endParaRPr>
          </a:p>
          <a:p>
            <a:r>
              <a:rPr lang="it-IT" sz="1200" b="0" i="1" u="none" strike="noStrike" kern="1200" baseline="0" dirty="0" smtClean="0">
                <a:solidFill>
                  <a:schemeClr val="tx1"/>
                </a:solidFill>
                <a:latin typeface="+mn-lt"/>
                <a:ea typeface="+mn-ea"/>
                <a:cs typeface="+mn-cs"/>
              </a:rPr>
              <a:t>Per quanto concerne le prestazioni di cui alle lettere b), c), d), riguardanti la posa in opera e manodopera in genere,</a:t>
            </a:r>
          </a:p>
          <a:p>
            <a:r>
              <a:rPr lang="it-IT" sz="1200" b="0" i="1" u="none" strike="noStrike" kern="1200" baseline="0" dirty="0" smtClean="0">
                <a:solidFill>
                  <a:schemeClr val="tx1"/>
                </a:solidFill>
                <a:latin typeface="+mn-lt"/>
                <a:ea typeface="+mn-ea"/>
                <a:cs typeface="+mn-cs"/>
              </a:rPr>
              <a:t>svolte da soggetti passivi di imposta (nazionali o esteri), in forza di contratti di subappalto stipulati con ALFA SRL</a:t>
            </a:r>
            <a:r>
              <a:rPr lang="it-IT" sz="1200" b="0" i="0" u="none" strike="noStrike" kern="1200" baseline="0" dirty="0" smtClean="0">
                <a:solidFill>
                  <a:schemeClr val="tx1"/>
                </a:solidFill>
                <a:latin typeface="+mn-lt"/>
                <a:ea typeface="+mn-ea"/>
                <a:cs typeface="+mn-cs"/>
              </a:rPr>
              <a:t>, si</a:t>
            </a:r>
          </a:p>
          <a:p>
            <a:r>
              <a:rPr lang="it-IT" sz="1200" b="0" i="0" u="none" strike="noStrike" kern="1200" baseline="0" dirty="0" smtClean="0">
                <a:solidFill>
                  <a:schemeClr val="tx1"/>
                </a:solidFill>
                <a:latin typeface="+mn-lt"/>
                <a:ea typeface="+mn-ea"/>
                <a:cs typeface="+mn-cs"/>
              </a:rPr>
              <a:t>precisa che tali prestazioni sono territorialmente rilevanti nello Stato italiano ai sensi </a:t>
            </a:r>
            <a:r>
              <a:rPr lang="it-IT" sz="1200" b="0" i="0" u="none" strike="noStrike" kern="1200" baseline="0" dirty="0" err="1" smtClean="0">
                <a:solidFill>
                  <a:schemeClr val="tx1"/>
                </a:solidFill>
                <a:latin typeface="+mn-lt"/>
                <a:ea typeface="+mn-ea"/>
                <a:cs typeface="+mn-cs"/>
              </a:rPr>
              <a:t>dell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7-</a:t>
            </a:r>
            <a:r>
              <a:rPr lang="it-IT" sz="1200" b="1" i="1" u="none" strike="noStrike" kern="1200" baseline="0" dirty="0" smtClean="0">
                <a:solidFill>
                  <a:schemeClr val="tx1"/>
                </a:solidFill>
                <a:latin typeface="+mn-lt"/>
                <a:ea typeface="+mn-ea"/>
                <a:cs typeface="+mn-cs"/>
              </a:rPr>
              <a:t>ter</a:t>
            </a:r>
            <a:r>
              <a:rPr lang="it-IT" sz="1200" b="1" i="0" u="none" strike="noStrike" kern="1200" baseline="0" dirty="0" smtClean="0">
                <a:solidFill>
                  <a:schemeClr val="tx1"/>
                </a:solidFill>
                <a:latin typeface="+mn-lt"/>
                <a:ea typeface="+mn-ea"/>
                <a:cs typeface="+mn-cs"/>
              </a:rPr>
              <a:t>, comma 1,</a:t>
            </a:r>
          </a:p>
          <a:p>
            <a:r>
              <a:rPr lang="it-IT" sz="1200" b="1" i="0" u="none" strike="noStrike" kern="1200" baseline="0" dirty="0" smtClean="0">
                <a:solidFill>
                  <a:schemeClr val="tx1"/>
                </a:solidFill>
                <a:latin typeface="+mn-lt"/>
                <a:ea typeface="+mn-ea"/>
                <a:cs typeface="+mn-cs"/>
              </a:rPr>
              <a:t>lettera a), del DPR n. 633 del 1972</a:t>
            </a:r>
            <a:r>
              <a:rPr lang="it-IT" sz="1200" b="0" i="0" u="none" strike="noStrike" kern="1200" baseline="0" dirty="0" smtClean="0">
                <a:solidFill>
                  <a:schemeClr val="tx1"/>
                </a:solidFill>
                <a:latin typeface="+mn-lt"/>
                <a:ea typeface="+mn-ea"/>
                <a:cs typeface="+mn-cs"/>
              </a:rPr>
              <a:t>, </a:t>
            </a:r>
            <a:r>
              <a:rPr lang="it-IT" sz="1200" b="1" i="0" u="sng" strike="noStrike" kern="1200" baseline="0" dirty="0" smtClean="0">
                <a:solidFill>
                  <a:schemeClr val="tx1"/>
                </a:solidFill>
                <a:latin typeface="+mn-lt"/>
                <a:ea typeface="+mn-ea"/>
                <a:cs typeface="+mn-cs"/>
              </a:rPr>
              <a:t>in quanto rese a soggetto passivo stabilito in Italia </a:t>
            </a:r>
            <a:r>
              <a:rPr lang="it-IT" sz="1200" b="1" i="1" u="sng" strike="noStrike" kern="1200" baseline="0" dirty="0" smtClean="0">
                <a:solidFill>
                  <a:schemeClr val="tx1"/>
                </a:solidFill>
                <a:latin typeface="+mn-lt"/>
                <a:ea typeface="+mn-ea"/>
                <a:cs typeface="+mn-cs"/>
              </a:rPr>
              <a:t>(vale a dire la società</a:t>
            </a:r>
          </a:p>
          <a:p>
            <a:r>
              <a:rPr lang="it-IT" sz="1200" b="1" i="1" u="sng" strike="noStrike" kern="1200" baseline="0" dirty="0" smtClean="0">
                <a:solidFill>
                  <a:schemeClr val="tx1"/>
                </a:solidFill>
                <a:latin typeface="+mn-lt"/>
                <a:ea typeface="+mn-ea"/>
                <a:cs typeface="+mn-cs"/>
              </a:rPr>
              <a:t>istante)</a:t>
            </a:r>
            <a:r>
              <a:rPr lang="it-IT" sz="1200" b="0" i="0" u="none" strike="noStrike" kern="1200" baseline="0" dirty="0" smtClean="0">
                <a:solidFill>
                  <a:schemeClr val="tx1"/>
                </a:solidFill>
                <a:latin typeface="+mn-lt"/>
                <a:ea typeface="+mn-ea"/>
                <a:cs typeface="+mn-cs"/>
              </a:rPr>
              <a:t>, non operando alcuna delle specifiche deroghe di cui agli articoli </a:t>
            </a:r>
            <a:r>
              <a:rPr lang="it-IT" sz="1200" b="1" i="0" u="none" strike="noStrike" kern="1200" baseline="0" dirty="0" smtClean="0">
                <a:solidFill>
                  <a:schemeClr val="tx1"/>
                </a:solidFill>
                <a:latin typeface="+mn-lt"/>
                <a:ea typeface="+mn-ea"/>
                <a:cs typeface="+mn-cs"/>
              </a:rPr>
              <a:t>7-</a:t>
            </a:r>
            <a:r>
              <a:rPr lang="it-IT" sz="1200" b="1" i="1" u="none" strike="noStrike" kern="1200" baseline="0" dirty="0" smtClean="0">
                <a:solidFill>
                  <a:schemeClr val="tx1"/>
                </a:solidFill>
                <a:latin typeface="+mn-lt"/>
                <a:ea typeface="+mn-ea"/>
                <a:cs typeface="+mn-cs"/>
              </a:rPr>
              <a:t>quater </a:t>
            </a:r>
            <a:r>
              <a:rPr lang="it-IT" sz="1200" b="0" i="0" u="none" strike="noStrike" kern="1200" baseline="0" dirty="0" smtClean="0">
                <a:solidFill>
                  <a:schemeClr val="tx1"/>
                </a:solidFill>
                <a:latin typeface="+mn-lt"/>
                <a:ea typeface="+mn-ea"/>
                <a:cs typeface="+mn-cs"/>
              </a:rPr>
              <a:t>e </a:t>
            </a:r>
            <a:r>
              <a:rPr lang="it-IT" sz="1200" b="1" i="0" u="none" strike="noStrike" kern="1200" baseline="0" dirty="0" smtClean="0">
                <a:solidFill>
                  <a:schemeClr val="tx1"/>
                </a:solidFill>
                <a:latin typeface="+mn-lt"/>
                <a:ea typeface="+mn-ea"/>
                <a:cs typeface="+mn-cs"/>
              </a:rPr>
              <a:t>7-</a:t>
            </a:r>
            <a:r>
              <a:rPr lang="it-IT" sz="1200" b="1" i="1" u="none" strike="noStrike" kern="1200" baseline="0" dirty="0" smtClean="0">
                <a:solidFill>
                  <a:schemeClr val="tx1"/>
                </a:solidFill>
                <a:latin typeface="+mn-lt"/>
                <a:ea typeface="+mn-ea"/>
                <a:cs typeface="+mn-cs"/>
              </a:rPr>
              <a:t>quinquies</a:t>
            </a:r>
            <a:r>
              <a:rPr lang="it-IT" sz="1200" b="0" i="0" u="none" strike="noStrike" kern="1200" baseline="0" dirty="0" smtClean="0">
                <a:solidFill>
                  <a:schemeClr val="tx1"/>
                </a:solidFill>
                <a:latin typeface="+mn-lt"/>
                <a:ea typeface="+mn-ea"/>
                <a:cs typeface="+mn-cs"/>
              </a:rPr>
              <a:t>.</a:t>
            </a:r>
          </a:p>
          <a:p>
            <a:endParaRPr lang="it-IT" sz="1200" b="0" i="1" u="none" strike="noStrike" kern="1200" baseline="0" dirty="0" smtClean="0">
              <a:solidFill>
                <a:schemeClr val="tx1"/>
              </a:solidFill>
              <a:latin typeface="+mn-lt"/>
              <a:ea typeface="+mn-ea"/>
              <a:cs typeface="+mn-cs"/>
            </a:endParaRPr>
          </a:p>
          <a:p>
            <a:r>
              <a:rPr lang="it-IT" sz="1200" b="0" i="1" u="none" strike="noStrike" kern="1200" baseline="0" dirty="0" smtClean="0">
                <a:solidFill>
                  <a:schemeClr val="tx1"/>
                </a:solidFill>
                <a:latin typeface="+mn-lt"/>
                <a:ea typeface="+mn-ea"/>
                <a:cs typeface="+mn-cs"/>
              </a:rPr>
              <a:t>In ordine al regime applicabile, si fa presente poi che le fattispecie di cui alle lettere b), c), d)</a:t>
            </a:r>
            <a:r>
              <a:rPr lang="it-IT" sz="1200" b="0" i="0" u="none" strike="noStrike" kern="1200" baseline="0" dirty="0" smtClean="0">
                <a:solidFill>
                  <a:schemeClr val="tx1"/>
                </a:solidFill>
                <a:latin typeface="+mn-lt"/>
                <a:ea typeface="+mn-ea"/>
                <a:cs typeface="+mn-cs"/>
              </a:rPr>
              <a:t>, in quanto riconducibili</a:t>
            </a:r>
          </a:p>
          <a:p>
            <a:r>
              <a:rPr lang="it-IT" sz="1200" b="0" i="0" u="none" strike="noStrike" kern="1200" baseline="0" dirty="0" smtClean="0">
                <a:solidFill>
                  <a:schemeClr val="tx1"/>
                </a:solidFill>
                <a:latin typeface="+mn-lt"/>
                <a:ea typeface="+mn-ea"/>
                <a:cs typeface="+mn-cs"/>
              </a:rPr>
              <a:t>ai servizi concernenti l'allestimento della nave, nonché la sua manutenzione, rientrano fra le operazioni non</a:t>
            </a:r>
          </a:p>
          <a:p>
            <a:r>
              <a:rPr lang="it-IT" sz="1200" b="0" i="0" u="none" strike="noStrike" kern="1200" baseline="0" dirty="0" smtClean="0">
                <a:solidFill>
                  <a:schemeClr val="tx1"/>
                </a:solidFill>
                <a:latin typeface="+mn-lt"/>
                <a:ea typeface="+mn-ea"/>
                <a:cs typeface="+mn-cs"/>
              </a:rPr>
              <a:t>imponibili, ai sensi dell'</a:t>
            </a:r>
            <a:r>
              <a:rPr lang="it-IT" sz="1200" b="1" i="0" u="none" strike="noStrike" kern="1200" baseline="0" dirty="0" smtClean="0">
                <a:solidFill>
                  <a:schemeClr val="tx1"/>
                </a:solidFill>
                <a:latin typeface="+mn-lt"/>
                <a:ea typeface="+mn-ea"/>
                <a:cs typeface="+mn-cs"/>
              </a:rPr>
              <a:t>articolo 8-</a:t>
            </a:r>
            <a:r>
              <a:rPr lang="it-IT" sz="1200" b="1" i="1" u="none" strike="noStrike" kern="1200" baseline="0" dirty="0" smtClean="0">
                <a:solidFill>
                  <a:schemeClr val="tx1"/>
                </a:solidFill>
                <a:latin typeface="+mn-lt"/>
                <a:ea typeface="+mn-ea"/>
                <a:cs typeface="+mn-cs"/>
              </a:rPr>
              <a:t>bis</a:t>
            </a:r>
            <a:r>
              <a:rPr lang="it-IT" sz="1200" b="1" i="0" u="none" strike="noStrike" kern="1200" baseline="0" dirty="0" smtClean="0">
                <a:solidFill>
                  <a:schemeClr val="tx1"/>
                </a:solidFill>
                <a:latin typeface="+mn-lt"/>
                <a:ea typeface="+mn-ea"/>
                <a:cs typeface="+mn-cs"/>
              </a:rPr>
              <a:t>, comma 1, lettera e), del DPR n. 633/1972</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Questo, del resto, in linea con i precedenti di prassi</a:t>
            </a:r>
            <a:r>
              <a:rPr lang="it-IT" sz="1200" b="0" i="1" u="none" strike="noStrike" kern="1200" baseline="0" dirty="0" smtClean="0">
                <a:solidFill>
                  <a:schemeClr val="tx1"/>
                </a:solidFill>
                <a:latin typeface="+mn-lt"/>
                <a:ea typeface="+mn-ea"/>
                <a:cs typeface="+mn-cs"/>
              </a:rPr>
              <a:t>, in base ai quali il regime di non imponibilità </a:t>
            </a:r>
            <a:r>
              <a:rPr lang="it-IT" sz="1200" b="0" i="0" u="none" strike="noStrike" kern="1200" baseline="0" dirty="0" smtClean="0">
                <a:solidFill>
                  <a:schemeClr val="tx1"/>
                </a:solidFill>
                <a:latin typeface="+mn-lt"/>
                <a:ea typeface="+mn-ea"/>
                <a:cs typeface="+mn-cs"/>
              </a:rPr>
              <a:t>di cui </a:t>
            </a:r>
            <a:r>
              <a:rPr lang="it-IT" sz="1200" b="0" i="0" u="none" strike="noStrike" kern="1200" baseline="0" dirty="0" err="1" smtClean="0">
                <a:solidFill>
                  <a:schemeClr val="tx1"/>
                </a:solidFill>
                <a:latin typeface="+mn-lt"/>
                <a:ea typeface="+mn-ea"/>
                <a:cs typeface="+mn-cs"/>
              </a:rPr>
              <a:t>all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8</a:t>
            </a:r>
          </a:p>
          <a:p>
            <a:r>
              <a:rPr lang="it-IT" sz="1200" b="1" i="1" u="none" strike="noStrike" kern="1200" baseline="0" dirty="0" smtClean="0">
                <a:solidFill>
                  <a:schemeClr val="tx1"/>
                </a:solidFill>
                <a:latin typeface="+mn-lt"/>
                <a:ea typeface="+mn-ea"/>
                <a:cs typeface="+mn-cs"/>
              </a:rPr>
              <a:t>bis, </a:t>
            </a:r>
            <a:r>
              <a:rPr lang="it-IT" sz="1200" b="1" i="0" u="none" strike="noStrike" kern="1200" baseline="0" dirty="0" smtClean="0">
                <a:solidFill>
                  <a:schemeClr val="tx1"/>
                </a:solidFill>
                <a:latin typeface="+mn-lt"/>
                <a:ea typeface="+mn-ea"/>
                <a:cs typeface="+mn-cs"/>
              </a:rPr>
              <a:t>primo comma, lett. e), del DPR 633 del 1972 </a:t>
            </a:r>
            <a:r>
              <a:rPr lang="it-IT" sz="1200" b="0" i="0" u="none" strike="noStrike" kern="1200" baseline="0" dirty="0" smtClean="0">
                <a:solidFill>
                  <a:schemeClr val="tx1"/>
                </a:solidFill>
                <a:latin typeface="+mn-lt"/>
                <a:ea typeface="+mn-ea"/>
                <a:cs typeface="+mn-cs"/>
              </a:rPr>
              <a:t>si estende anche ai contratti di subappalto (</a:t>
            </a:r>
            <a:r>
              <a:rPr lang="it-IT" sz="1200" b="0" i="1" u="none" strike="noStrike" kern="1200" baseline="0" dirty="0" smtClean="0">
                <a:solidFill>
                  <a:schemeClr val="tx1"/>
                </a:solidFill>
                <a:latin typeface="+mn-lt"/>
                <a:ea typeface="+mn-ea"/>
                <a:cs typeface="+mn-cs"/>
              </a:rPr>
              <a:t>cfr. </a:t>
            </a:r>
            <a:r>
              <a:rPr lang="it-IT" sz="1200" b="1" i="0" u="none" strike="noStrike" kern="1200" baseline="0" dirty="0" smtClean="0">
                <a:solidFill>
                  <a:schemeClr val="tx1"/>
                </a:solidFill>
                <a:latin typeface="+mn-lt"/>
                <a:ea typeface="+mn-ea"/>
                <a:cs typeface="+mn-cs"/>
              </a:rPr>
              <a:t>risoluzioni </a:t>
            </a:r>
            <a:r>
              <a:rPr lang="it-IT" sz="1200" b="1" i="1" u="none" strike="noStrike" kern="1200" baseline="0" dirty="0" smtClean="0">
                <a:solidFill>
                  <a:schemeClr val="tx1"/>
                </a:solidFill>
                <a:latin typeface="+mn-lt"/>
                <a:ea typeface="+mn-ea"/>
                <a:cs typeface="+mn-cs"/>
              </a:rPr>
              <a:t>n.</a:t>
            </a:r>
          </a:p>
          <a:p>
            <a:r>
              <a:rPr lang="it-IT" sz="1200" b="1" i="1" u="none" strike="noStrike" kern="1200" baseline="0" dirty="0" smtClean="0">
                <a:solidFill>
                  <a:schemeClr val="tx1"/>
                </a:solidFill>
                <a:latin typeface="+mn-lt"/>
                <a:ea typeface="+mn-ea"/>
                <a:cs typeface="+mn-cs"/>
              </a:rPr>
              <a:t>356560 del 18 aprile 1986 </a:t>
            </a:r>
            <a:r>
              <a:rPr lang="it-IT" sz="1200" b="0" i="1" u="none" strike="noStrike" kern="1200" baseline="0" dirty="0" smtClean="0">
                <a:solidFill>
                  <a:schemeClr val="tx1"/>
                </a:solidFill>
                <a:latin typeface="+mn-lt"/>
                <a:ea typeface="+mn-ea"/>
                <a:cs typeface="+mn-cs"/>
              </a:rPr>
              <a:t>e </a:t>
            </a:r>
            <a:r>
              <a:rPr lang="it-IT" sz="1200" b="1" i="1" u="none" strike="noStrike" kern="1200" baseline="0" dirty="0" smtClean="0">
                <a:solidFill>
                  <a:schemeClr val="tx1"/>
                </a:solidFill>
                <a:latin typeface="+mn-lt"/>
                <a:ea typeface="+mn-ea"/>
                <a:cs typeface="+mn-cs"/>
              </a:rPr>
              <a:t>n. 415373 del 2 ottobre 1986</a:t>
            </a:r>
            <a:r>
              <a:rPr lang="it-IT" sz="1200" b="0" i="1" u="none" strike="noStrike" kern="1200" baseline="0" dirty="0" smtClean="0">
                <a:solidFill>
                  <a:schemeClr val="tx1"/>
                </a:solidFill>
                <a:latin typeface="+mn-lt"/>
                <a:ea typeface="+mn-ea"/>
                <a:cs typeface="+mn-cs"/>
              </a:rPr>
              <a:t>)</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Per completezza, va precisato che per le prestazioni di cui alla lettera c) </a:t>
            </a:r>
            <a:r>
              <a:rPr lang="it-IT" sz="1200" b="0" i="1" u="none" strike="noStrike" kern="1200" baseline="0" dirty="0" smtClean="0">
                <a:solidFill>
                  <a:schemeClr val="tx1"/>
                </a:solidFill>
                <a:latin typeface="+mn-lt"/>
                <a:ea typeface="+mn-ea"/>
                <a:cs typeface="+mn-cs"/>
              </a:rPr>
              <a:t>posa e manodopera in genere, </a:t>
            </a:r>
            <a:r>
              <a:rPr lang="it-IT" sz="1600" b="1" i="1" u="sng" strike="noStrike" kern="1200" baseline="0" dirty="0" smtClean="0">
                <a:solidFill>
                  <a:schemeClr val="tx1"/>
                </a:solidFill>
                <a:latin typeface="+mn-lt"/>
                <a:ea typeface="+mn-ea"/>
                <a:cs typeface="+mn-cs"/>
              </a:rPr>
              <a:t>svolte</a:t>
            </a:r>
          </a:p>
          <a:p>
            <a:r>
              <a:rPr lang="it-IT" sz="1600" b="1" i="1" u="sng" strike="noStrike" kern="1200" baseline="0" dirty="0" smtClean="0">
                <a:solidFill>
                  <a:schemeClr val="tx1"/>
                </a:solidFill>
                <a:latin typeface="+mn-lt"/>
                <a:ea typeface="+mn-ea"/>
                <a:cs typeface="+mn-cs"/>
              </a:rPr>
              <a:t>materialmente dalla stabile organizzazione in Italia dei soggetti non residenti</a:t>
            </a:r>
            <a:r>
              <a:rPr lang="it-IT" sz="1200" b="0" i="1" u="none" strike="noStrike" kern="1200" baseline="0" dirty="0" smtClean="0">
                <a:solidFill>
                  <a:schemeClr val="tx1"/>
                </a:solidFill>
                <a:latin typeface="+mn-lt"/>
                <a:ea typeface="+mn-ea"/>
                <a:cs typeface="+mn-cs"/>
              </a:rPr>
              <a:t>, in forza dei contratti di subappalto</a:t>
            </a:r>
          </a:p>
          <a:p>
            <a:r>
              <a:rPr lang="it-IT" sz="1200" b="0" i="1" u="none" strike="noStrike" kern="1200" baseline="0" dirty="0" smtClean="0">
                <a:solidFill>
                  <a:schemeClr val="tx1"/>
                </a:solidFill>
                <a:latin typeface="+mn-lt"/>
                <a:ea typeface="+mn-ea"/>
                <a:cs typeface="+mn-cs"/>
              </a:rPr>
              <a:t>stipulati con ALFA SRL), </a:t>
            </a:r>
            <a:r>
              <a:rPr lang="it-IT" sz="1200" b="0" i="0" u="none" strike="noStrike" kern="1200" baseline="0" dirty="0" smtClean="0">
                <a:solidFill>
                  <a:schemeClr val="tx1"/>
                </a:solidFill>
                <a:latin typeface="+mn-lt"/>
                <a:ea typeface="+mn-ea"/>
                <a:cs typeface="+mn-cs"/>
              </a:rPr>
              <a:t>sussistendo un coinvolgimento diretto della stabile organizzazione, sarà </a:t>
            </a:r>
            <a:r>
              <a:rPr lang="it-IT" sz="1200" b="0" i="0" u="none" strike="noStrike" kern="1200" baseline="0" dirty="0" err="1" smtClean="0">
                <a:solidFill>
                  <a:schemeClr val="tx1"/>
                </a:solidFill>
                <a:latin typeface="+mn-lt"/>
                <a:ea typeface="+mn-ea"/>
                <a:cs typeface="+mn-cs"/>
              </a:rPr>
              <a:t>questultima</a:t>
            </a:r>
            <a:r>
              <a:rPr lang="it-IT" sz="1200" b="0" i="0" u="none" strike="noStrike" kern="1200" baseline="0" dirty="0" smtClean="0">
                <a:solidFill>
                  <a:schemeClr val="tx1"/>
                </a:solidFill>
                <a:latin typeface="+mn-lt"/>
                <a:ea typeface="+mn-ea"/>
                <a:cs typeface="+mn-cs"/>
              </a:rPr>
              <a:t> ad</a:t>
            </a:r>
          </a:p>
          <a:p>
            <a:r>
              <a:rPr lang="it-IT" sz="1200" b="0" i="0" u="none" strike="noStrike" kern="1200" baseline="0" dirty="0" smtClean="0">
                <a:solidFill>
                  <a:schemeClr val="tx1"/>
                </a:solidFill>
                <a:latin typeface="+mn-lt"/>
                <a:ea typeface="+mn-ea"/>
                <a:cs typeface="+mn-cs"/>
              </a:rPr>
              <a:t>emettere le fatture relative alle su esposte prestazioni di servizi.</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Invero, ai sensi del </a:t>
            </a:r>
            <a:r>
              <a:rPr lang="it-IT" sz="1200" b="1" i="0" u="none" strike="noStrike" kern="1200" baseline="0" dirty="0" smtClean="0">
                <a:solidFill>
                  <a:schemeClr val="tx1"/>
                </a:solidFill>
                <a:latin typeface="+mn-lt"/>
                <a:ea typeface="+mn-ea"/>
                <a:cs typeface="+mn-cs"/>
              </a:rPr>
              <a:t>comma 4 </a:t>
            </a:r>
            <a:r>
              <a:rPr lang="it-IT" sz="1200" b="1" i="0" u="none" strike="noStrike" kern="1200" baseline="0" dirty="0" err="1" smtClean="0">
                <a:solidFill>
                  <a:schemeClr val="tx1"/>
                </a:solidFill>
                <a:latin typeface="+mn-lt"/>
                <a:ea typeface="+mn-ea"/>
                <a:cs typeface="+mn-cs"/>
              </a:rPr>
              <a:t>dellarticolo</a:t>
            </a:r>
            <a:r>
              <a:rPr lang="it-IT" sz="1200" b="1" i="0" u="none" strike="noStrike" kern="1200" baseline="0" dirty="0" smtClean="0">
                <a:solidFill>
                  <a:schemeClr val="tx1"/>
                </a:solidFill>
                <a:latin typeface="+mn-lt"/>
                <a:ea typeface="+mn-ea"/>
                <a:cs typeface="+mn-cs"/>
              </a:rPr>
              <a:t> 17 del DPR 633 del 1972</a:t>
            </a:r>
            <a:r>
              <a:rPr lang="it-IT" sz="1200" b="0" i="0" u="none" strike="noStrike" kern="1200" baseline="0" dirty="0" smtClean="0">
                <a:solidFill>
                  <a:schemeClr val="tx1"/>
                </a:solidFill>
                <a:latin typeface="+mn-lt"/>
                <a:ea typeface="+mn-ea"/>
                <a:cs typeface="+mn-cs"/>
              </a:rPr>
              <a:t>, in relazione alle operazioni effettuate da</a:t>
            </a:r>
          </a:p>
          <a:p>
            <a:r>
              <a:rPr lang="it-IT" sz="1200" b="0" i="0" u="none" strike="noStrike" kern="1200" baseline="0" dirty="0" smtClean="0">
                <a:solidFill>
                  <a:schemeClr val="tx1"/>
                </a:solidFill>
                <a:latin typeface="+mn-lt"/>
                <a:ea typeface="+mn-ea"/>
                <a:cs typeface="+mn-cs"/>
              </a:rPr>
              <a:t>soggetti non residenti, per il tramite di stabili organizzazioni nel territorio dello Stato, non scatta il meccanismo</a:t>
            </a:r>
          </a:p>
          <a:p>
            <a:r>
              <a:rPr lang="it-IT" sz="1200" b="0" i="0" u="none" strike="noStrike" kern="1200" baseline="0" dirty="0" smtClean="0">
                <a:solidFill>
                  <a:schemeClr val="tx1"/>
                </a:solidFill>
                <a:latin typeface="+mn-lt"/>
                <a:ea typeface="+mn-ea"/>
                <a:cs typeface="+mn-cs"/>
              </a:rPr>
              <a:t>dell’inversione contabile.</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Tale conclusione, del resto, è coerente con la nozione di soggetto passivo stabilito ai fini Iva, prevista </a:t>
            </a:r>
            <a:r>
              <a:rPr lang="it-IT" sz="1200" b="0" i="0" u="none" strike="noStrike" kern="1200" baseline="0" dirty="0" err="1" smtClean="0">
                <a:solidFill>
                  <a:schemeClr val="tx1"/>
                </a:solidFill>
                <a:latin typeface="+mn-lt"/>
                <a:ea typeface="+mn-ea"/>
                <a:cs typeface="+mn-cs"/>
              </a:rPr>
              <a:t>dall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7,</a:t>
            </a:r>
          </a:p>
          <a:p>
            <a:r>
              <a:rPr lang="it-IT" sz="1200" b="1" i="0" u="none" strike="noStrike" kern="1200" baseline="0" dirty="0" smtClean="0">
                <a:solidFill>
                  <a:schemeClr val="tx1"/>
                </a:solidFill>
                <a:latin typeface="+mn-lt"/>
                <a:ea typeface="+mn-ea"/>
                <a:cs typeface="+mn-cs"/>
              </a:rPr>
              <a:t>comma 1, lettera d), del DPR n. 633/1972</a:t>
            </a:r>
            <a:r>
              <a:rPr lang="it-IT" sz="1200" b="0" i="0" u="none" strike="noStrike" kern="1200" baseline="0" dirty="0" smtClean="0">
                <a:solidFill>
                  <a:schemeClr val="tx1"/>
                </a:solidFill>
                <a:latin typeface="+mn-lt"/>
                <a:ea typeface="+mn-ea"/>
                <a:cs typeface="+mn-cs"/>
              </a:rPr>
              <a:t>, nel cui ambito, con riferimento ai soggetti non residenti, è inclusa la</a:t>
            </a:r>
          </a:p>
          <a:p>
            <a:r>
              <a:rPr lang="it-IT" sz="1200" b="0" i="0" u="none" strike="noStrike" kern="1200" baseline="0" dirty="0" smtClean="0">
                <a:solidFill>
                  <a:schemeClr val="tx1"/>
                </a:solidFill>
                <a:latin typeface="+mn-lt"/>
                <a:ea typeface="+mn-ea"/>
                <a:cs typeface="+mn-cs"/>
              </a:rPr>
              <a:t>stabile organizzazione nel territorio dello Stato, </a:t>
            </a:r>
            <a:r>
              <a:rPr lang="it-IT" sz="1200" b="0" i="1" u="none" strike="noStrike" kern="1200" baseline="0" dirty="0" smtClean="0">
                <a:solidFill>
                  <a:schemeClr val="tx1"/>
                </a:solidFill>
                <a:latin typeface="+mn-lt"/>
                <a:ea typeface="+mn-ea"/>
                <a:cs typeface="+mn-cs"/>
              </a:rPr>
              <a:t>limitatamente alle operazioni da essa rese o ricevute .</a:t>
            </a:r>
          </a:p>
          <a:p>
            <a:endParaRPr lang="it-IT" sz="1200" b="0" i="1"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Di contro, per quanto concerne le </a:t>
            </a:r>
            <a:r>
              <a:rPr lang="it-IT" sz="1200" b="0" i="1" u="none" strike="noStrike" kern="1200" baseline="0" dirty="0" smtClean="0">
                <a:solidFill>
                  <a:schemeClr val="tx1"/>
                </a:solidFill>
                <a:latin typeface="+mn-lt"/>
                <a:ea typeface="+mn-ea"/>
                <a:cs typeface="+mn-cs"/>
              </a:rPr>
              <a:t>prestazioni di posa e manutenzione in genere svolte dai soggetti esteri (senza</a:t>
            </a:r>
          </a:p>
          <a:p>
            <a:r>
              <a:rPr lang="it-IT" sz="1200" b="0" i="1" u="none" strike="noStrike" kern="1200" baseline="0" dirty="0" smtClean="0">
                <a:solidFill>
                  <a:schemeClr val="tx1"/>
                </a:solidFill>
                <a:latin typeface="+mn-lt"/>
                <a:ea typeface="+mn-ea"/>
                <a:cs typeface="+mn-cs"/>
              </a:rPr>
              <a:t>stabile organizzazione in Italia) in forza dei contratti di subappalto stipulati con ALFA SRL </a:t>
            </a:r>
            <a:r>
              <a:rPr lang="it-IT" sz="1200" b="0" i="0" u="none" strike="noStrike" kern="1200" baseline="0" dirty="0" smtClean="0">
                <a:solidFill>
                  <a:schemeClr val="tx1"/>
                </a:solidFill>
                <a:latin typeface="+mn-lt"/>
                <a:ea typeface="+mn-ea"/>
                <a:cs typeface="+mn-cs"/>
              </a:rPr>
              <a:t>di cui alla lettera d)</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Dell’elenco sopra rappresentato, è il caso di precisare che </a:t>
            </a:r>
            <a:r>
              <a:rPr lang="it-IT" sz="1200" b="1" i="0" u="none" strike="noStrike" kern="1200" baseline="0" dirty="0" smtClean="0">
                <a:solidFill>
                  <a:schemeClr val="tx1"/>
                </a:solidFill>
                <a:latin typeface="+mn-lt"/>
                <a:ea typeface="+mn-ea"/>
                <a:cs typeface="+mn-cs"/>
              </a:rPr>
              <a:t>trattandosi di prestazioni di servizi rese da parte di</a:t>
            </a:r>
          </a:p>
          <a:p>
            <a:r>
              <a:rPr lang="it-IT" sz="1200" b="1" i="0" u="none" strike="noStrike" kern="1200" baseline="0" dirty="0" smtClean="0">
                <a:solidFill>
                  <a:schemeClr val="tx1"/>
                </a:solidFill>
                <a:latin typeface="+mn-lt"/>
                <a:ea typeface="+mn-ea"/>
                <a:cs typeface="+mn-cs"/>
              </a:rPr>
              <a:t>operatori non residenti, sarà il committente (vale a dire la società istante) a dover fatturare </a:t>
            </a:r>
            <a:r>
              <a:rPr lang="it-IT" sz="1200" b="1" i="0" u="none" strike="noStrike" kern="1200" baseline="0" dirty="0" err="1" smtClean="0">
                <a:solidFill>
                  <a:schemeClr val="tx1"/>
                </a:solidFill>
                <a:latin typeface="+mn-lt"/>
                <a:ea typeface="+mn-ea"/>
                <a:cs typeface="+mn-cs"/>
              </a:rPr>
              <a:t>loperazione</a:t>
            </a:r>
            <a:r>
              <a:rPr lang="it-IT" sz="1200" b="1" i="0" u="none" strike="noStrike" kern="1200" baseline="0" dirty="0" smtClean="0">
                <a:solidFill>
                  <a:schemeClr val="tx1"/>
                </a:solidFill>
                <a:latin typeface="+mn-lt"/>
                <a:ea typeface="+mn-ea"/>
                <a:cs typeface="+mn-cs"/>
              </a:rPr>
              <a:t> con il</a:t>
            </a:r>
          </a:p>
          <a:p>
            <a:r>
              <a:rPr lang="it-IT" sz="1200" b="1" i="0" u="none" strike="noStrike" kern="1200" baseline="0" dirty="0" smtClean="0">
                <a:solidFill>
                  <a:schemeClr val="tx1"/>
                </a:solidFill>
                <a:latin typeface="+mn-lt"/>
                <a:ea typeface="+mn-ea"/>
                <a:cs typeface="+mn-cs"/>
              </a:rPr>
              <a:t>meccanismo del </a:t>
            </a:r>
            <a:r>
              <a:rPr lang="it-IT" sz="1200" b="1" i="1" u="none" strike="noStrike" kern="1200" baseline="0" dirty="0" smtClean="0">
                <a:solidFill>
                  <a:schemeClr val="tx1"/>
                </a:solidFill>
                <a:latin typeface="+mn-lt"/>
                <a:ea typeface="+mn-ea"/>
                <a:cs typeface="+mn-cs"/>
              </a:rPr>
              <a:t>reverse </a:t>
            </a:r>
            <a:r>
              <a:rPr lang="it-IT" sz="1200" b="1" i="1" u="none" strike="noStrike" kern="1200" baseline="0" dirty="0" err="1" smtClean="0">
                <a:solidFill>
                  <a:schemeClr val="tx1"/>
                </a:solidFill>
                <a:latin typeface="+mn-lt"/>
                <a:ea typeface="+mn-ea"/>
                <a:cs typeface="+mn-cs"/>
              </a:rPr>
              <a:t>charge</a:t>
            </a:r>
            <a:r>
              <a:rPr lang="it-IT" sz="1200" b="1" i="1" u="none" strike="noStrike" kern="1200" baseline="0" dirty="0" smtClean="0">
                <a:solidFill>
                  <a:schemeClr val="tx1"/>
                </a:solidFill>
                <a:latin typeface="+mn-lt"/>
                <a:ea typeface="+mn-ea"/>
                <a:cs typeface="+mn-cs"/>
              </a:rPr>
              <a:t> </a:t>
            </a:r>
            <a:r>
              <a:rPr lang="it-IT" sz="1200" b="1" i="0" u="none" strike="noStrike" kern="1200" baseline="0" dirty="0" smtClean="0">
                <a:solidFill>
                  <a:schemeClr val="tx1"/>
                </a:solidFill>
                <a:latin typeface="+mn-lt"/>
                <a:ea typeface="+mn-ea"/>
                <a:cs typeface="+mn-cs"/>
              </a:rPr>
              <a:t>(autofattura).</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A tale fattispecie si applica, infatti, </a:t>
            </a:r>
            <a:r>
              <a:rPr lang="it-IT" sz="1200" b="0" i="0" u="none" strike="noStrike" kern="1200" baseline="0" dirty="0" err="1" smtClean="0">
                <a:solidFill>
                  <a:schemeClr val="tx1"/>
                </a:solidFill>
                <a:latin typeface="+mn-lt"/>
                <a:ea typeface="+mn-ea"/>
                <a:cs typeface="+mn-cs"/>
              </a:rPr>
              <a:t>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17, comma 2, del DPR n. 633/1972</a:t>
            </a:r>
            <a:r>
              <a:rPr lang="it-IT" sz="1200" b="0" i="0" u="none" strike="noStrike" kern="1200" baseline="0" dirty="0" smtClean="0">
                <a:solidFill>
                  <a:schemeClr val="tx1"/>
                </a:solidFill>
                <a:latin typeface="+mn-lt"/>
                <a:ea typeface="+mn-ea"/>
                <a:cs typeface="+mn-cs"/>
              </a:rPr>
              <a:t>, come modificato dal </a:t>
            </a:r>
            <a:r>
              <a:rPr lang="it-IT" sz="1200" b="1" i="0" u="none" strike="noStrike" kern="1200" baseline="0" dirty="0" smtClean="0">
                <a:solidFill>
                  <a:schemeClr val="tx1"/>
                </a:solidFill>
                <a:latin typeface="+mn-lt"/>
                <a:ea typeface="+mn-ea"/>
                <a:cs typeface="+mn-cs"/>
              </a:rPr>
              <a:t>decreto</a:t>
            </a:r>
          </a:p>
          <a:p>
            <a:r>
              <a:rPr lang="it-IT" sz="1200" b="1" i="0" u="none" strike="noStrike" kern="1200" baseline="0" dirty="0" smtClean="0">
                <a:solidFill>
                  <a:schemeClr val="tx1"/>
                </a:solidFill>
                <a:latin typeface="+mn-lt"/>
                <a:ea typeface="+mn-ea"/>
                <a:cs typeface="+mn-cs"/>
              </a:rPr>
              <a:t>legislativo 11 febbraio 2010, n. 18</a:t>
            </a:r>
            <a:r>
              <a:rPr lang="it-IT" sz="1200" b="0" i="0" u="none" strike="noStrike" kern="1200" baseline="0" dirty="0" smtClean="0">
                <a:solidFill>
                  <a:schemeClr val="tx1"/>
                </a:solidFill>
                <a:latin typeface="+mn-lt"/>
                <a:ea typeface="+mn-ea"/>
                <a:cs typeface="+mn-cs"/>
              </a:rPr>
              <a:t>, il quale prevede che </a:t>
            </a:r>
            <a:r>
              <a:rPr lang="it-IT" sz="1200" b="0" i="1" u="none" strike="noStrike" kern="1200" baseline="0" dirty="0" smtClean="0">
                <a:solidFill>
                  <a:schemeClr val="tx1"/>
                </a:solidFill>
                <a:latin typeface="+mn-lt"/>
                <a:ea typeface="+mn-ea"/>
                <a:cs typeface="+mn-cs"/>
              </a:rPr>
              <a:t>gli obblighi relativi alle cessioni di beni e alle prestazioni di</a:t>
            </a:r>
          </a:p>
          <a:p>
            <a:r>
              <a:rPr lang="it-IT" sz="1200" b="0" i="1" u="none" strike="noStrike" kern="1200" baseline="0" dirty="0" smtClean="0">
                <a:solidFill>
                  <a:schemeClr val="tx1"/>
                </a:solidFill>
                <a:latin typeface="+mn-lt"/>
                <a:ea typeface="+mn-ea"/>
                <a:cs typeface="+mn-cs"/>
              </a:rPr>
              <a:t>servizi effettuate nel territorio dello Stato da soggetti non residenti nei confronti di soggetti passivi stabiliti nel</a:t>
            </a:r>
          </a:p>
          <a:p>
            <a:r>
              <a:rPr lang="it-IT" sz="1200" b="0" i="1" u="none" strike="noStrike" kern="1200" baseline="0" dirty="0" smtClean="0">
                <a:solidFill>
                  <a:schemeClr val="tx1"/>
                </a:solidFill>
                <a:latin typeface="+mn-lt"/>
                <a:ea typeface="+mn-ea"/>
                <a:cs typeface="+mn-cs"/>
              </a:rPr>
              <a:t>territorio dello Stato sono adempiuti dai cessionari o committenti.</a:t>
            </a:r>
          </a:p>
          <a:p>
            <a:r>
              <a:rPr lang="it-IT" sz="1200" b="0" i="0" u="none" strike="noStrike" kern="1200" baseline="0" dirty="0" smtClean="0">
                <a:solidFill>
                  <a:schemeClr val="tx1"/>
                </a:solidFill>
                <a:latin typeface="+mn-lt"/>
                <a:ea typeface="+mn-ea"/>
                <a:cs typeface="+mn-cs"/>
              </a:rPr>
              <a:t>Il legislatore nazionale, pertanto, ha esteso l’obbligo di </a:t>
            </a:r>
            <a:r>
              <a:rPr lang="it-IT" sz="1200" b="0" i="1" u="none" strike="noStrike" kern="1200" baseline="0" dirty="0" smtClean="0">
                <a:solidFill>
                  <a:schemeClr val="tx1"/>
                </a:solidFill>
                <a:latin typeface="+mn-lt"/>
                <a:ea typeface="+mn-ea"/>
                <a:cs typeface="+mn-cs"/>
              </a:rPr>
              <a:t>reverse </a:t>
            </a:r>
            <a:r>
              <a:rPr lang="it-IT" sz="1200" b="0" i="1" u="none" strike="noStrike" kern="1200" baseline="0" dirty="0" err="1" smtClean="0">
                <a:solidFill>
                  <a:schemeClr val="tx1"/>
                </a:solidFill>
                <a:latin typeface="+mn-lt"/>
                <a:ea typeface="+mn-ea"/>
                <a:cs typeface="+mn-cs"/>
              </a:rPr>
              <a:t>charge</a:t>
            </a:r>
            <a:r>
              <a:rPr lang="it-IT" sz="1200" b="0" i="1" u="none" strike="noStrike" kern="1200" baseline="0" dirty="0" smtClean="0">
                <a:solidFill>
                  <a:schemeClr val="tx1"/>
                </a:solidFill>
                <a:latin typeface="+mn-lt"/>
                <a:ea typeface="+mn-ea"/>
                <a:cs typeface="+mn-cs"/>
              </a:rPr>
              <a:t> </a:t>
            </a:r>
            <a:r>
              <a:rPr lang="it-IT" sz="1200" b="0" i="0" u="none" strike="noStrike" kern="1200" baseline="0" dirty="0" smtClean="0">
                <a:solidFill>
                  <a:schemeClr val="tx1"/>
                </a:solidFill>
                <a:latin typeface="+mn-lt"/>
                <a:ea typeface="+mn-ea"/>
                <a:cs typeface="+mn-cs"/>
              </a:rPr>
              <a:t>a tutte le operazioni (cessioni di beni e</a:t>
            </a:r>
          </a:p>
          <a:p>
            <a:r>
              <a:rPr lang="it-IT" sz="1200" b="0" i="0" u="none" strike="noStrike" kern="1200" baseline="0" dirty="0" smtClean="0">
                <a:solidFill>
                  <a:schemeClr val="tx1"/>
                </a:solidFill>
                <a:latin typeface="+mn-lt"/>
                <a:ea typeface="+mn-ea"/>
                <a:cs typeface="+mn-cs"/>
              </a:rPr>
              <a:t>prestazioni di servizi) effettuate nel territorio dello Stato (ossia territorialmente rilevanti) da parte di soggetti non</a:t>
            </a:r>
          </a:p>
          <a:p>
            <a:r>
              <a:rPr lang="it-IT" sz="1200" b="0" i="0" u="none" strike="noStrike" kern="1200" baseline="0" dirty="0" smtClean="0">
                <a:solidFill>
                  <a:schemeClr val="tx1"/>
                </a:solidFill>
                <a:latin typeface="+mn-lt"/>
                <a:ea typeface="+mn-ea"/>
                <a:cs typeface="+mn-cs"/>
              </a:rPr>
              <a:t>residenti nei confronti di soggetti passivi ivi stabiliti.</a:t>
            </a:r>
          </a:p>
          <a:p>
            <a:r>
              <a:rPr lang="it-IT" sz="1200" b="0" i="0" u="none" strike="noStrike" kern="1200" baseline="0" dirty="0" smtClean="0">
                <a:solidFill>
                  <a:schemeClr val="tx1"/>
                </a:solidFill>
                <a:latin typeface="+mn-lt"/>
                <a:ea typeface="+mn-ea"/>
                <a:cs typeface="+mn-cs"/>
              </a:rPr>
              <a:t>Dal tenore letterale di tale disposizione, si deduce inoltre che l’obbligo di </a:t>
            </a:r>
            <a:r>
              <a:rPr lang="it-IT" sz="1200" b="0" i="1" u="none" strike="noStrike" kern="1200" baseline="0" dirty="0" smtClean="0">
                <a:solidFill>
                  <a:schemeClr val="tx1"/>
                </a:solidFill>
                <a:latin typeface="+mn-lt"/>
                <a:ea typeface="+mn-ea"/>
                <a:cs typeface="+mn-cs"/>
              </a:rPr>
              <a:t>reverse </a:t>
            </a:r>
            <a:r>
              <a:rPr lang="it-IT" sz="1200" b="0" i="1" u="none" strike="noStrike" kern="1200" baseline="0" dirty="0" err="1" smtClean="0">
                <a:solidFill>
                  <a:schemeClr val="tx1"/>
                </a:solidFill>
                <a:latin typeface="+mn-lt"/>
                <a:ea typeface="+mn-ea"/>
                <a:cs typeface="+mn-cs"/>
              </a:rPr>
              <a:t>charge</a:t>
            </a:r>
            <a:r>
              <a:rPr lang="it-IT" sz="1200" b="0" i="1" u="none" strike="noStrike" kern="1200" baseline="0" dirty="0" smtClean="0">
                <a:solidFill>
                  <a:schemeClr val="tx1"/>
                </a:solidFill>
                <a:latin typeface="+mn-lt"/>
                <a:ea typeface="+mn-ea"/>
                <a:cs typeface="+mn-cs"/>
              </a:rPr>
              <a:t> </a:t>
            </a:r>
            <a:r>
              <a:rPr lang="it-IT" sz="1200" b="0" i="0" u="none" strike="noStrike" kern="1200" baseline="0" dirty="0" smtClean="0">
                <a:solidFill>
                  <a:schemeClr val="tx1"/>
                </a:solidFill>
                <a:latin typeface="+mn-lt"/>
                <a:ea typeface="+mn-ea"/>
                <a:cs typeface="+mn-cs"/>
              </a:rPr>
              <a:t>si rende applicabile anche</a:t>
            </a:r>
          </a:p>
          <a:p>
            <a:r>
              <a:rPr lang="it-IT" sz="1200" b="0" i="0" u="none" strike="noStrike" kern="1200" baseline="0" dirty="0" smtClean="0">
                <a:solidFill>
                  <a:schemeClr val="tx1"/>
                </a:solidFill>
                <a:latin typeface="+mn-lt"/>
                <a:ea typeface="+mn-ea"/>
                <a:cs typeface="+mn-cs"/>
              </a:rPr>
              <a:t>laddove il cedente, o prestatore, non residente si sia identificato nel territorio dello Stato, tramite la nomina di un</a:t>
            </a:r>
          </a:p>
          <a:p>
            <a:r>
              <a:rPr lang="it-IT" sz="1200" b="0" i="0" u="none" strike="noStrike" kern="1200" baseline="0" dirty="0" smtClean="0">
                <a:solidFill>
                  <a:schemeClr val="tx1"/>
                </a:solidFill>
                <a:latin typeface="+mn-lt"/>
                <a:ea typeface="+mn-ea"/>
                <a:cs typeface="+mn-cs"/>
              </a:rPr>
              <a:t>rappresentante fiscale, ai sensi </a:t>
            </a:r>
            <a:r>
              <a:rPr lang="it-IT" sz="1200" b="0" i="0" u="none" strike="noStrike" kern="1200" baseline="0" dirty="0" err="1" smtClean="0">
                <a:solidFill>
                  <a:schemeClr val="tx1"/>
                </a:solidFill>
                <a:latin typeface="+mn-lt"/>
                <a:ea typeface="+mn-ea"/>
                <a:cs typeface="+mn-cs"/>
              </a:rPr>
              <a:t>dell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17, comma 3, del DPR n. 633/1972</a:t>
            </a:r>
            <a:r>
              <a:rPr lang="it-IT" sz="1200" b="0" i="0" u="none" strike="noStrike" kern="1200" baseline="0" dirty="0" smtClean="0">
                <a:solidFill>
                  <a:schemeClr val="tx1"/>
                </a:solidFill>
                <a:latin typeface="+mn-lt"/>
                <a:ea typeface="+mn-ea"/>
                <a:cs typeface="+mn-cs"/>
              </a:rPr>
              <a:t>, ovvero mediante identificazione</a:t>
            </a:r>
          </a:p>
          <a:p>
            <a:r>
              <a:rPr lang="it-IT" sz="1200" b="0" i="0" u="none" strike="noStrike" kern="1200" baseline="0" dirty="0" smtClean="0">
                <a:solidFill>
                  <a:schemeClr val="tx1"/>
                </a:solidFill>
                <a:latin typeface="+mn-lt"/>
                <a:ea typeface="+mn-ea"/>
                <a:cs typeface="+mn-cs"/>
              </a:rPr>
              <a:t>diretta, ai sensi </a:t>
            </a:r>
            <a:r>
              <a:rPr lang="it-IT" sz="1200" b="0" i="0" u="none" strike="noStrike" kern="1200" baseline="0" dirty="0" err="1" smtClean="0">
                <a:solidFill>
                  <a:schemeClr val="tx1"/>
                </a:solidFill>
                <a:latin typeface="+mn-lt"/>
                <a:ea typeface="+mn-ea"/>
                <a:cs typeface="+mn-cs"/>
              </a:rPr>
              <a:t>dell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35-</a:t>
            </a:r>
            <a:r>
              <a:rPr lang="it-IT" sz="1200" b="1" i="1" u="none" strike="noStrike" kern="1200" baseline="0" dirty="0" smtClean="0">
                <a:solidFill>
                  <a:schemeClr val="tx1"/>
                </a:solidFill>
                <a:latin typeface="+mn-lt"/>
                <a:ea typeface="+mn-ea"/>
                <a:cs typeface="+mn-cs"/>
              </a:rPr>
              <a:t>ter </a:t>
            </a:r>
            <a:r>
              <a:rPr lang="it-IT" sz="1200" b="1" i="0" u="none" strike="noStrike" kern="1200" baseline="0" dirty="0" smtClean="0">
                <a:solidFill>
                  <a:schemeClr val="tx1"/>
                </a:solidFill>
                <a:latin typeface="+mn-lt"/>
                <a:ea typeface="+mn-ea"/>
                <a:cs typeface="+mn-cs"/>
              </a:rPr>
              <a:t>del DPR n. 633/1972</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Le Direzioni Regionali vigileranno affinché le istruzioni impartite ed i principi enunciati nella presente risoluzione</a:t>
            </a:r>
          </a:p>
          <a:p>
            <a:r>
              <a:rPr lang="it-IT" sz="1200" b="0" i="0" u="none" strike="noStrike" kern="1200" baseline="0" dirty="0" smtClean="0">
                <a:solidFill>
                  <a:schemeClr val="tx1"/>
                </a:solidFill>
                <a:latin typeface="+mn-lt"/>
                <a:ea typeface="+mn-ea"/>
                <a:cs typeface="+mn-cs"/>
              </a:rPr>
              <a:t>vengano applicati con uniformità.</a:t>
            </a:r>
          </a:p>
          <a:p>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smtClean="0"/>
              <a:t>14</a:t>
            </a:fld>
            <a:endParaRPr lang="it-IT"/>
          </a:p>
        </p:txBody>
      </p:sp>
    </p:spTree>
    <p:extLst>
      <p:ext uri="{BB962C8B-B14F-4D97-AF65-F5344CB8AC3E}">
        <p14:creationId xmlns:p14="http://schemas.microsoft.com/office/powerpoint/2010/main" val="3068168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1" u="none" strike="noStrike" kern="1200" baseline="0" dirty="0" smtClean="0">
                <a:solidFill>
                  <a:schemeClr val="tx1"/>
                </a:solidFill>
                <a:latin typeface="+mn-lt"/>
                <a:ea typeface="+mn-ea"/>
                <a:cs typeface="+mn-cs"/>
              </a:rPr>
              <a:t>Per quanto concerne le prestazioni di cui alle lettere b), c), d), riguardanti la posa in opera e manodopera in genere,</a:t>
            </a:r>
          </a:p>
          <a:p>
            <a:r>
              <a:rPr lang="it-IT" sz="1200" b="0" i="1" u="none" strike="noStrike" kern="1200" baseline="0" dirty="0" smtClean="0">
                <a:solidFill>
                  <a:schemeClr val="tx1"/>
                </a:solidFill>
                <a:latin typeface="+mn-lt"/>
                <a:ea typeface="+mn-ea"/>
                <a:cs typeface="+mn-cs"/>
              </a:rPr>
              <a:t>svolte da soggetti passivi di imposta (nazionali o esteri), in forza di contratti di subappalto stipulati con ALFA SRL</a:t>
            </a:r>
            <a:r>
              <a:rPr lang="it-IT" sz="1200" b="0" i="0" u="none" strike="noStrike" kern="1200" baseline="0" dirty="0" smtClean="0">
                <a:solidFill>
                  <a:schemeClr val="tx1"/>
                </a:solidFill>
                <a:latin typeface="+mn-lt"/>
                <a:ea typeface="+mn-ea"/>
                <a:cs typeface="+mn-cs"/>
              </a:rPr>
              <a:t>, si</a:t>
            </a:r>
          </a:p>
          <a:p>
            <a:r>
              <a:rPr lang="it-IT" sz="1200" b="0" i="0" u="none" strike="noStrike" kern="1200" baseline="0" dirty="0" smtClean="0">
                <a:solidFill>
                  <a:schemeClr val="tx1"/>
                </a:solidFill>
                <a:latin typeface="+mn-lt"/>
                <a:ea typeface="+mn-ea"/>
                <a:cs typeface="+mn-cs"/>
              </a:rPr>
              <a:t>precisa che tali prestazioni sono territorialmente rilevanti nello Stato italiano ai sensi </a:t>
            </a:r>
            <a:r>
              <a:rPr lang="it-IT" sz="1200" b="0" i="0" u="none" strike="noStrike" kern="1200" baseline="0" dirty="0" err="1" smtClean="0">
                <a:solidFill>
                  <a:schemeClr val="tx1"/>
                </a:solidFill>
                <a:latin typeface="+mn-lt"/>
                <a:ea typeface="+mn-ea"/>
                <a:cs typeface="+mn-cs"/>
              </a:rPr>
              <a:t>dell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7-</a:t>
            </a:r>
            <a:r>
              <a:rPr lang="it-IT" sz="1200" b="1" i="1" u="none" strike="noStrike" kern="1200" baseline="0" dirty="0" smtClean="0">
                <a:solidFill>
                  <a:schemeClr val="tx1"/>
                </a:solidFill>
                <a:latin typeface="+mn-lt"/>
                <a:ea typeface="+mn-ea"/>
                <a:cs typeface="+mn-cs"/>
              </a:rPr>
              <a:t>ter</a:t>
            </a:r>
            <a:r>
              <a:rPr lang="it-IT" sz="1200" b="1" i="0" u="none" strike="noStrike" kern="1200" baseline="0" dirty="0" smtClean="0">
                <a:solidFill>
                  <a:schemeClr val="tx1"/>
                </a:solidFill>
                <a:latin typeface="+mn-lt"/>
                <a:ea typeface="+mn-ea"/>
                <a:cs typeface="+mn-cs"/>
              </a:rPr>
              <a:t>, comma 1,</a:t>
            </a:r>
          </a:p>
          <a:p>
            <a:r>
              <a:rPr lang="it-IT" sz="1200" b="1" i="0" u="none" strike="noStrike" kern="1200" baseline="0" dirty="0" smtClean="0">
                <a:solidFill>
                  <a:schemeClr val="tx1"/>
                </a:solidFill>
                <a:latin typeface="+mn-lt"/>
                <a:ea typeface="+mn-ea"/>
                <a:cs typeface="+mn-cs"/>
              </a:rPr>
              <a:t>lettera a), del DPR n. 633 del 1972</a:t>
            </a:r>
            <a:r>
              <a:rPr lang="it-IT" sz="1200" b="0" i="0" u="none" strike="noStrike" kern="1200" baseline="0" dirty="0" smtClean="0">
                <a:solidFill>
                  <a:schemeClr val="tx1"/>
                </a:solidFill>
                <a:latin typeface="+mn-lt"/>
                <a:ea typeface="+mn-ea"/>
                <a:cs typeface="+mn-cs"/>
              </a:rPr>
              <a:t>, in quanto rese a soggetto passivo stabilito in Italia </a:t>
            </a:r>
            <a:r>
              <a:rPr lang="it-IT" sz="1200" b="0" i="1" u="none" strike="noStrike" kern="1200" baseline="0" dirty="0" smtClean="0">
                <a:solidFill>
                  <a:schemeClr val="tx1"/>
                </a:solidFill>
                <a:latin typeface="+mn-lt"/>
                <a:ea typeface="+mn-ea"/>
                <a:cs typeface="+mn-cs"/>
              </a:rPr>
              <a:t>(vale a dire la società</a:t>
            </a:r>
          </a:p>
          <a:p>
            <a:r>
              <a:rPr lang="it-IT" sz="1200" b="0" i="1" u="none" strike="noStrike" kern="1200" baseline="0" dirty="0" smtClean="0">
                <a:solidFill>
                  <a:schemeClr val="tx1"/>
                </a:solidFill>
                <a:latin typeface="+mn-lt"/>
                <a:ea typeface="+mn-ea"/>
                <a:cs typeface="+mn-cs"/>
              </a:rPr>
              <a:t>istante)</a:t>
            </a:r>
            <a:r>
              <a:rPr lang="it-IT" sz="1200" b="0" i="0" u="none" strike="noStrike" kern="1200" baseline="0" dirty="0" smtClean="0">
                <a:solidFill>
                  <a:schemeClr val="tx1"/>
                </a:solidFill>
                <a:latin typeface="+mn-lt"/>
                <a:ea typeface="+mn-ea"/>
                <a:cs typeface="+mn-cs"/>
              </a:rPr>
              <a:t>, non operando alcuna delle specifiche deroghe di cui agli articoli </a:t>
            </a:r>
            <a:r>
              <a:rPr lang="it-IT" sz="1200" b="1" i="0" u="none" strike="noStrike" kern="1200" baseline="0" dirty="0" smtClean="0">
                <a:solidFill>
                  <a:schemeClr val="tx1"/>
                </a:solidFill>
                <a:latin typeface="+mn-lt"/>
                <a:ea typeface="+mn-ea"/>
                <a:cs typeface="+mn-cs"/>
              </a:rPr>
              <a:t>7-</a:t>
            </a:r>
            <a:r>
              <a:rPr lang="it-IT" sz="1200" b="1" i="1" u="none" strike="noStrike" kern="1200" baseline="0" dirty="0" smtClean="0">
                <a:solidFill>
                  <a:schemeClr val="tx1"/>
                </a:solidFill>
                <a:latin typeface="+mn-lt"/>
                <a:ea typeface="+mn-ea"/>
                <a:cs typeface="+mn-cs"/>
              </a:rPr>
              <a:t>quater </a:t>
            </a:r>
            <a:r>
              <a:rPr lang="it-IT" sz="1200" b="0" i="0" u="none" strike="noStrike" kern="1200" baseline="0" dirty="0" smtClean="0">
                <a:solidFill>
                  <a:schemeClr val="tx1"/>
                </a:solidFill>
                <a:latin typeface="+mn-lt"/>
                <a:ea typeface="+mn-ea"/>
                <a:cs typeface="+mn-cs"/>
              </a:rPr>
              <a:t>e </a:t>
            </a:r>
            <a:r>
              <a:rPr lang="it-IT" sz="1200" b="1" i="0" u="none" strike="noStrike" kern="1200" baseline="0" dirty="0" smtClean="0">
                <a:solidFill>
                  <a:schemeClr val="tx1"/>
                </a:solidFill>
                <a:latin typeface="+mn-lt"/>
                <a:ea typeface="+mn-ea"/>
                <a:cs typeface="+mn-cs"/>
              </a:rPr>
              <a:t>7-</a:t>
            </a:r>
            <a:r>
              <a:rPr lang="it-IT" sz="1200" b="1" i="1" u="none" strike="noStrike" kern="1200" baseline="0" dirty="0" smtClean="0">
                <a:solidFill>
                  <a:schemeClr val="tx1"/>
                </a:solidFill>
                <a:latin typeface="+mn-lt"/>
                <a:ea typeface="+mn-ea"/>
                <a:cs typeface="+mn-cs"/>
              </a:rPr>
              <a:t>quinquies</a:t>
            </a:r>
            <a:r>
              <a:rPr lang="it-IT" sz="1200" b="0" i="0" u="none" strike="noStrike" kern="1200" baseline="0" dirty="0" smtClean="0">
                <a:solidFill>
                  <a:schemeClr val="tx1"/>
                </a:solidFill>
                <a:latin typeface="+mn-lt"/>
                <a:ea typeface="+mn-ea"/>
                <a:cs typeface="+mn-cs"/>
              </a:rPr>
              <a:t>.</a:t>
            </a:r>
          </a:p>
          <a:p>
            <a:r>
              <a:rPr lang="it-IT" sz="1200" b="0" i="1" u="none" strike="noStrike" kern="1200" baseline="0" dirty="0" smtClean="0">
                <a:solidFill>
                  <a:schemeClr val="tx1"/>
                </a:solidFill>
                <a:latin typeface="+mn-lt"/>
                <a:ea typeface="+mn-ea"/>
                <a:cs typeface="+mn-cs"/>
              </a:rPr>
              <a:t>In ordine al regime applicabile, si fa presente poi che le fattispecie di cui alle lettere b), c), d)</a:t>
            </a:r>
            <a:r>
              <a:rPr lang="it-IT" sz="1200" b="0" i="0" u="none" strike="noStrike" kern="1200" baseline="0" dirty="0" smtClean="0">
                <a:solidFill>
                  <a:schemeClr val="tx1"/>
                </a:solidFill>
                <a:latin typeface="+mn-lt"/>
                <a:ea typeface="+mn-ea"/>
                <a:cs typeface="+mn-cs"/>
              </a:rPr>
              <a:t>, in quanto riconducibili</a:t>
            </a:r>
          </a:p>
          <a:p>
            <a:r>
              <a:rPr lang="it-IT" sz="1200" b="0" i="0" u="none" strike="noStrike" kern="1200" baseline="0" dirty="0" smtClean="0">
                <a:solidFill>
                  <a:schemeClr val="tx1"/>
                </a:solidFill>
                <a:latin typeface="+mn-lt"/>
                <a:ea typeface="+mn-ea"/>
                <a:cs typeface="+mn-cs"/>
              </a:rPr>
              <a:t>ai servizi concernenti l'allestimento della nave, nonché la sua manutenzione, rientrano fra le operazioni non</a:t>
            </a:r>
          </a:p>
          <a:p>
            <a:r>
              <a:rPr lang="it-IT" sz="1200" b="0" i="0" u="none" strike="noStrike" kern="1200" baseline="0" dirty="0" smtClean="0">
                <a:solidFill>
                  <a:schemeClr val="tx1"/>
                </a:solidFill>
                <a:latin typeface="+mn-lt"/>
                <a:ea typeface="+mn-ea"/>
                <a:cs typeface="+mn-cs"/>
              </a:rPr>
              <a:t>imponibili, ai sensi dell'</a:t>
            </a:r>
            <a:r>
              <a:rPr lang="it-IT" sz="1200" b="1" i="0" u="none" strike="noStrike" kern="1200" baseline="0" dirty="0" smtClean="0">
                <a:solidFill>
                  <a:schemeClr val="tx1"/>
                </a:solidFill>
                <a:latin typeface="+mn-lt"/>
                <a:ea typeface="+mn-ea"/>
                <a:cs typeface="+mn-cs"/>
              </a:rPr>
              <a:t>articolo 8-</a:t>
            </a:r>
            <a:r>
              <a:rPr lang="it-IT" sz="1200" b="1" i="1" u="none" strike="noStrike" kern="1200" baseline="0" dirty="0" smtClean="0">
                <a:solidFill>
                  <a:schemeClr val="tx1"/>
                </a:solidFill>
                <a:latin typeface="+mn-lt"/>
                <a:ea typeface="+mn-ea"/>
                <a:cs typeface="+mn-cs"/>
              </a:rPr>
              <a:t>bis</a:t>
            </a:r>
            <a:r>
              <a:rPr lang="it-IT" sz="1200" b="1" i="0" u="none" strike="noStrike" kern="1200" baseline="0" dirty="0" smtClean="0">
                <a:solidFill>
                  <a:schemeClr val="tx1"/>
                </a:solidFill>
                <a:latin typeface="+mn-lt"/>
                <a:ea typeface="+mn-ea"/>
                <a:cs typeface="+mn-cs"/>
              </a:rPr>
              <a:t>, comma 1, lettera e), del DPR n. 633/1972</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Questo, del resto, in linea con i precedenti di prassi</a:t>
            </a:r>
            <a:r>
              <a:rPr lang="it-IT" sz="1200" b="0" i="1" u="none" strike="noStrike" kern="1200" baseline="0" dirty="0" smtClean="0">
                <a:solidFill>
                  <a:schemeClr val="tx1"/>
                </a:solidFill>
                <a:latin typeface="+mn-lt"/>
                <a:ea typeface="+mn-ea"/>
                <a:cs typeface="+mn-cs"/>
              </a:rPr>
              <a:t>, in base ai quali il regime di non imponibilità </a:t>
            </a:r>
            <a:r>
              <a:rPr lang="it-IT" sz="1200" b="0" i="0" u="none" strike="noStrike" kern="1200" baseline="0" dirty="0" smtClean="0">
                <a:solidFill>
                  <a:schemeClr val="tx1"/>
                </a:solidFill>
                <a:latin typeface="+mn-lt"/>
                <a:ea typeface="+mn-ea"/>
                <a:cs typeface="+mn-cs"/>
              </a:rPr>
              <a:t>di cui </a:t>
            </a:r>
            <a:r>
              <a:rPr lang="it-IT" sz="1200" b="0" i="0" u="none" strike="noStrike" kern="1200" baseline="0" dirty="0" err="1" smtClean="0">
                <a:solidFill>
                  <a:schemeClr val="tx1"/>
                </a:solidFill>
                <a:latin typeface="+mn-lt"/>
                <a:ea typeface="+mn-ea"/>
                <a:cs typeface="+mn-cs"/>
              </a:rPr>
              <a:t>all</a:t>
            </a:r>
            <a:r>
              <a:rPr lang="it-IT" sz="1200" b="1" i="0" u="none" strike="noStrike" kern="1200" baseline="0" dirty="0" err="1" smtClean="0">
                <a:solidFill>
                  <a:schemeClr val="tx1"/>
                </a:solidFill>
                <a:latin typeface="+mn-lt"/>
                <a:ea typeface="+mn-ea"/>
                <a:cs typeface="+mn-cs"/>
              </a:rPr>
              <a:t>articolo</a:t>
            </a:r>
            <a:r>
              <a:rPr lang="it-IT" sz="1200" b="1" i="0" u="none" strike="noStrike" kern="1200" baseline="0" dirty="0" smtClean="0">
                <a:solidFill>
                  <a:schemeClr val="tx1"/>
                </a:solidFill>
                <a:latin typeface="+mn-lt"/>
                <a:ea typeface="+mn-ea"/>
                <a:cs typeface="+mn-cs"/>
              </a:rPr>
              <a:t> 8</a:t>
            </a:r>
          </a:p>
          <a:p>
            <a:r>
              <a:rPr lang="it-IT" sz="1200" b="1" i="1" u="none" strike="noStrike" kern="1200" baseline="0" dirty="0" smtClean="0">
                <a:solidFill>
                  <a:schemeClr val="tx1"/>
                </a:solidFill>
                <a:latin typeface="+mn-lt"/>
                <a:ea typeface="+mn-ea"/>
                <a:cs typeface="+mn-cs"/>
              </a:rPr>
              <a:t>bis, </a:t>
            </a:r>
            <a:r>
              <a:rPr lang="it-IT" sz="1200" b="1" i="0" u="none" strike="noStrike" kern="1200" baseline="0" dirty="0" smtClean="0">
                <a:solidFill>
                  <a:schemeClr val="tx1"/>
                </a:solidFill>
                <a:latin typeface="+mn-lt"/>
                <a:ea typeface="+mn-ea"/>
                <a:cs typeface="+mn-cs"/>
              </a:rPr>
              <a:t>primo comma, lett. e), del DPR 633 del 1972 </a:t>
            </a:r>
            <a:r>
              <a:rPr lang="it-IT" sz="1200" b="0" i="0" u="none" strike="noStrike" kern="1200" baseline="0" dirty="0" smtClean="0">
                <a:solidFill>
                  <a:schemeClr val="tx1"/>
                </a:solidFill>
                <a:latin typeface="+mn-lt"/>
                <a:ea typeface="+mn-ea"/>
                <a:cs typeface="+mn-cs"/>
              </a:rPr>
              <a:t>si estende anche ai contratti di subappalto (</a:t>
            </a:r>
            <a:r>
              <a:rPr lang="it-IT" sz="1200" b="0" i="1" u="none" strike="noStrike" kern="1200" baseline="0" dirty="0" smtClean="0">
                <a:solidFill>
                  <a:schemeClr val="tx1"/>
                </a:solidFill>
                <a:latin typeface="+mn-lt"/>
                <a:ea typeface="+mn-ea"/>
                <a:cs typeface="+mn-cs"/>
              </a:rPr>
              <a:t>cfr. </a:t>
            </a:r>
            <a:r>
              <a:rPr lang="it-IT" sz="1200" b="1" i="0" u="none" strike="noStrike" kern="1200" baseline="0" dirty="0" smtClean="0">
                <a:solidFill>
                  <a:schemeClr val="tx1"/>
                </a:solidFill>
                <a:latin typeface="+mn-lt"/>
                <a:ea typeface="+mn-ea"/>
                <a:cs typeface="+mn-cs"/>
              </a:rPr>
              <a:t>risoluzioni </a:t>
            </a:r>
            <a:r>
              <a:rPr lang="it-IT" sz="1200" b="1" i="1" u="none" strike="noStrike" kern="1200" baseline="0" dirty="0" smtClean="0">
                <a:solidFill>
                  <a:schemeClr val="tx1"/>
                </a:solidFill>
                <a:latin typeface="+mn-lt"/>
                <a:ea typeface="+mn-ea"/>
                <a:cs typeface="+mn-cs"/>
              </a:rPr>
              <a:t>n.</a:t>
            </a:r>
          </a:p>
          <a:p>
            <a:r>
              <a:rPr lang="it-IT" sz="1200" b="1" i="1" u="none" strike="noStrike" kern="1200" baseline="0" dirty="0" smtClean="0">
                <a:solidFill>
                  <a:schemeClr val="tx1"/>
                </a:solidFill>
                <a:latin typeface="+mn-lt"/>
                <a:ea typeface="+mn-ea"/>
                <a:cs typeface="+mn-cs"/>
              </a:rPr>
              <a:t>356560 del 18 aprile 1986 </a:t>
            </a:r>
            <a:r>
              <a:rPr lang="it-IT" sz="1200" b="0" i="1" u="none" strike="noStrike" kern="1200" baseline="0" dirty="0" smtClean="0">
                <a:solidFill>
                  <a:schemeClr val="tx1"/>
                </a:solidFill>
                <a:latin typeface="+mn-lt"/>
                <a:ea typeface="+mn-ea"/>
                <a:cs typeface="+mn-cs"/>
              </a:rPr>
              <a:t>e </a:t>
            </a:r>
            <a:r>
              <a:rPr lang="it-IT" sz="1200" b="1" i="1" u="none" strike="noStrike" kern="1200" baseline="0" dirty="0" smtClean="0">
                <a:solidFill>
                  <a:schemeClr val="tx1"/>
                </a:solidFill>
                <a:latin typeface="+mn-lt"/>
                <a:ea typeface="+mn-ea"/>
                <a:cs typeface="+mn-cs"/>
              </a:rPr>
              <a:t>n. 415373 del 2 ottobre 1986</a:t>
            </a:r>
            <a:r>
              <a:rPr lang="it-IT" sz="1200" b="0" i="1" u="none" strike="noStrike" kern="1200" baseline="0" dirty="0" smtClean="0">
                <a:solidFill>
                  <a:schemeClr val="tx1"/>
                </a:solidFill>
                <a:latin typeface="+mn-lt"/>
                <a:ea typeface="+mn-ea"/>
                <a:cs typeface="+mn-cs"/>
              </a:rPr>
              <a:t>)</a:t>
            </a:r>
            <a:r>
              <a:rPr lang="it-IT" sz="1200" b="0" i="0" u="none" strike="noStrike" kern="1200" baseline="0" dirty="0" smtClean="0">
                <a:solidFill>
                  <a:schemeClr val="tx1"/>
                </a:solidFill>
                <a:latin typeface="+mn-lt"/>
                <a:ea typeface="+mn-ea"/>
                <a:cs typeface="+mn-cs"/>
              </a:rPr>
              <a:t>.</a:t>
            </a:r>
          </a:p>
          <a:p>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smtClean="0"/>
              <a:t>15</a:t>
            </a:fld>
            <a:endParaRPr lang="it-IT"/>
          </a:p>
        </p:txBody>
      </p:sp>
    </p:spTree>
    <p:extLst>
      <p:ext uri="{BB962C8B-B14F-4D97-AF65-F5344CB8AC3E}">
        <p14:creationId xmlns:p14="http://schemas.microsoft.com/office/powerpoint/2010/main" val="1684743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smtClean="0">
                <a:solidFill>
                  <a:schemeClr val="tx1"/>
                </a:solidFill>
                <a:latin typeface="+mn-lt"/>
                <a:ea typeface="+mn-ea"/>
                <a:cs typeface="+mn-cs"/>
              </a:rPr>
              <a:t>A </a:t>
            </a:r>
            <a:r>
              <a:rPr lang="it-IT" sz="1200" b="1" i="0" u="none" strike="noStrike" kern="1200" baseline="0" dirty="0" smtClean="0">
                <a:solidFill>
                  <a:schemeClr val="tx1"/>
                </a:solidFill>
                <a:latin typeface="+mn-lt"/>
                <a:ea typeface="+mn-ea"/>
                <a:cs typeface="+mn-cs"/>
              </a:rPr>
              <a:t>livello internazionale</a:t>
            </a:r>
            <a:r>
              <a:rPr lang="it-IT" sz="1200" b="0" i="0" u="none" strike="noStrike" kern="1200" baseline="0" dirty="0" smtClean="0">
                <a:solidFill>
                  <a:schemeClr val="tx1"/>
                </a:solidFill>
                <a:latin typeface="+mn-lt"/>
                <a:ea typeface="+mn-ea"/>
                <a:cs typeface="+mn-cs"/>
              </a:rPr>
              <a:t>, l’articolo 5, par. 1, del modello di convenzione Ocse, definisce </a:t>
            </a:r>
            <a:r>
              <a:rPr lang="it-IT" sz="1200" b="1" i="0" u="none" strike="noStrike" kern="1200" baseline="0" dirty="0" smtClean="0">
                <a:solidFill>
                  <a:schemeClr val="tx1"/>
                </a:solidFill>
                <a:latin typeface="+mn-lt"/>
                <a:ea typeface="+mn-ea"/>
                <a:cs typeface="+mn-cs"/>
              </a:rPr>
              <a:t>la</a:t>
            </a:r>
          </a:p>
          <a:p>
            <a:r>
              <a:rPr lang="it-IT" sz="1200" b="1" i="0" u="none" strike="noStrike" kern="1200" baseline="0" dirty="0" smtClean="0">
                <a:solidFill>
                  <a:schemeClr val="tx1"/>
                </a:solidFill>
                <a:latin typeface="+mn-lt"/>
                <a:ea typeface="+mn-ea"/>
                <a:cs typeface="+mn-cs"/>
              </a:rPr>
              <a:t>stabile organizzazione </a:t>
            </a:r>
            <a:r>
              <a:rPr lang="it-IT" sz="1200" b="0" i="0" u="none" strike="noStrike" kern="1200" baseline="0" dirty="0" smtClean="0">
                <a:solidFill>
                  <a:schemeClr val="tx1"/>
                </a:solidFill>
                <a:latin typeface="+mn-lt"/>
                <a:ea typeface="+mn-ea"/>
                <a:cs typeface="+mn-cs"/>
              </a:rPr>
              <a:t>come </a:t>
            </a:r>
            <a:r>
              <a:rPr lang="it-IT" sz="1200" b="1" i="0" u="none" strike="noStrike" kern="1200" baseline="0" dirty="0" smtClean="0">
                <a:solidFill>
                  <a:schemeClr val="tx1"/>
                </a:solidFill>
                <a:latin typeface="+mn-lt"/>
                <a:ea typeface="+mn-ea"/>
                <a:cs typeface="+mn-cs"/>
              </a:rPr>
              <a:t>una sede fissa di affari per mezzo della quale l’impresa esercita,</a:t>
            </a:r>
          </a:p>
          <a:p>
            <a:r>
              <a:rPr lang="it-IT" sz="1200" b="1" i="0" u="none" strike="noStrike" kern="1200" baseline="0" dirty="0" smtClean="0">
                <a:solidFill>
                  <a:schemeClr val="tx1"/>
                </a:solidFill>
                <a:latin typeface="+mn-lt"/>
                <a:ea typeface="+mn-ea"/>
                <a:cs typeface="+mn-cs"/>
              </a:rPr>
              <a:t>in tutto o in parte, la sua attività </a:t>
            </a:r>
            <a:r>
              <a:rPr lang="it-IT" sz="1200" b="0" i="0" u="none" strike="noStrike" kern="1200" baseline="0" dirty="0" smtClean="0">
                <a:solidFill>
                  <a:schemeClr val="tx1"/>
                </a:solidFill>
                <a:latin typeface="+mn-lt"/>
                <a:ea typeface="+mn-ea"/>
                <a:cs typeface="+mn-cs"/>
              </a:rPr>
              <a:t>in un determinato territorio</a:t>
            </a:r>
            <a:r>
              <a:rPr lang="it-IT" sz="1200" b="1" i="0" u="none" strike="noStrike" kern="1200" baseline="0" dirty="0" smtClean="0">
                <a:solidFill>
                  <a:schemeClr val="tx1"/>
                </a:solidFill>
                <a:latin typeface="+mn-lt"/>
                <a:ea typeface="+mn-ea"/>
                <a:cs typeface="+mn-cs"/>
              </a:rPr>
              <a:t>.</a:t>
            </a:r>
          </a:p>
          <a:p>
            <a:endParaRPr lang="it-IT" sz="1200" b="1"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Ai </a:t>
            </a:r>
            <a:r>
              <a:rPr lang="it-IT" sz="1200" b="1" i="0" u="none" strike="noStrike" kern="1200" baseline="0" dirty="0" smtClean="0">
                <a:solidFill>
                  <a:schemeClr val="tx1"/>
                </a:solidFill>
                <a:latin typeface="+mn-lt"/>
                <a:ea typeface="+mn-ea"/>
                <a:cs typeface="+mn-cs"/>
              </a:rPr>
              <a:t>fini reddituali</a:t>
            </a:r>
            <a:r>
              <a:rPr lang="it-IT" sz="1200" b="0" i="0" u="none" strike="noStrike" kern="1200" baseline="0" dirty="0" smtClean="0">
                <a:solidFill>
                  <a:schemeClr val="tx1"/>
                </a:solidFill>
                <a:latin typeface="+mn-lt"/>
                <a:ea typeface="+mn-ea"/>
                <a:cs typeface="+mn-cs"/>
              </a:rPr>
              <a:t>, ai sensi dell’articolo 7, par. 1, del citato modello Ocse, se l’impresa di uno</a:t>
            </a:r>
          </a:p>
          <a:p>
            <a:r>
              <a:rPr lang="it-IT" sz="1200" b="0" i="0" u="none" strike="noStrike" kern="1200" baseline="0" dirty="0" smtClean="0">
                <a:solidFill>
                  <a:schemeClr val="tx1"/>
                </a:solidFill>
                <a:latin typeface="+mn-lt"/>
                <a:ea typeface="+mn-ea"/>
                <a:cs typeface="+mn-cs"/>
              </a:rPr>
              <a:t>Stato contraente </a:t>
            </a:r>
            <a:r>
              <a:rPr lang="it-IT" sz="1200" b="1" i="0" u="none" strike="noStrike" kern="1200" baseline="0" dirty="0" smtClean="0">
                <a:solidFill>
                  <a:schemeClr val="tx1"/>
                </a:solidFill>
                <a:latin typeface="+mn-lt"/>
                <a:ea typeface="+mn-ea"/>
                <a:cs typeface="+mn-cs"/>
              </a:rPr>
              <a:t>svolge la propria attività nell’altro Stato contraente </a:t>
            </a:r>
            <a:r>
              <a:rPr lang="it-IT" sz="1200" b="0" i="0" u="none" strike="noStrike" kern="1200" baseline="0" dirty="0" smtClean="0">
                <a:solidFill>
                  <a:schemeClr val="tx1"/>
                </a:solidFill>
                <a:latin typeface="+mn-lt"/>
                <a:ea typeface="+mn-ea"/>
                <a:cs typeface="+mn-cs"/>
              </a:rPr>
              <a:t>per mezzo di una </a:t>
            </a:r>
            <a:r>
              <a:rPr lang="it-IT" sz="1200" b="1" i="0" u="none" strike="noStrike" kern="1200" baseline="0" dirty="0" smtClean="0">
                <a:solidFill>
                  <a:schemeClr val="tx1"/>
                </a:solidFill>
                <a:latin typeface="+mn-lt"/>
                <a:ea typeface="+mn-ea"/>
                <a:cs typeface="+mn-cs"/>
              </a:rPr>
              <a:t>stabile</a:t>
            </a:r>
          </a:p>
          <a:p>
            <a:r>
              <a:rPr lang="it-IT" sz="1200" b="1" i="0" u="none" strike="noStrike" kern="1200" baseline="0" dirty="0" smtClean="0">
                <a:solidFill>
                  <a:schemeClr val="tx1"/>
                </a:solidFill>
                <a:latin typeface="+mn-lt"/>
                <a:ea typeface="+mn-ea"/>
                <a:cs typeface="+mn-cs"/>
              </a:rPr>
              <a:t>organizzazione ivi situata</a:t>
            </a:r>
            <a:r>
              <a:rPr lang="it-IT" sz="1200" b="0" i="0" u="none" strike="noStrike" kern="1200" baseline="0" dirty="0" smtClean="0">
                <a:solidFill>
                  <a:schemeClr val="tx1"/>
                </a:solidFill>
                <a:latin typeface="+mn-lt"/>
                <a:ea typeface="+mn-ea"/>
                <a:cs typeface="+mn-cs"/>
              </a:rPr>
              <a:t>, </a:t>
            </a:r>
            <a:r>
              <a:rPr lang="it-IT" sz="1200" b="1" i="0" u="none" strike="noStrike" kern="1200" baseline="0" dirty="0" smtClean="0">
                <a:solidFill>
                  <a:schemeClr val="tx1"/>
                </a:solidFill>
                <a:latin typeface="+mn-lt"/>
                <a:ea typeface="+mn-ea"/>
                <a:cs typeface="+mn-cs"/>
              </a:rPr>
              <a:t>gli utili da essa conseguiti sono imponibili</a:t>
            </a:r>
            <a:r>
              <a:rPr lang="it-IT" sz="1200" b="0" i="0" u="none" strike="noStrike" kern="1200" baseline="0" dirty="0" smtClean="0">
                <a:solidFill>
                  <a:schemeClr val="tx1"/>
                </a:solidFill>
                <a:latin typeface="+mn-lt"/>
                <a:ea typeface="+mn-ea"/>
                <a:cs typeface="+mn-cs"/>
              </a:rPr>
              <a:t>, oltre che </a:t>
            </a:r>
            <a:r>
              <a:rPr lang="it-IT" sz="1200" b="1" i="0" u="none" strike="noStrike" kern="1200" baseline="0" dirty="0" smtClean="0">
                <a:solidFill>
                  <a:schemeClr val="tx1"/>
                </a:solidFill>
                <a:latin typeface="+mn-lt"/>
                <a:ea typeface="+mn-ea"/>
                <a:cs typeface="+mn-cs"/>
              </a:rPr>
              <a:t>nello Stato di</a:t>
            </a:r>
          </a:p>
          <a:p>
            <a:r>
              <a:rPr lang="it-IT" sz="1200" b="1" i="0" u="none" strike="noStrike" kern="1200" baseline="0" dirty="0" smtClean="0">
                <a:solidFill>
                  <a:schemeClr val="tx1"/>
                </a:solidFill>
                <a:latin typeface="+mn-lt"/>
                <a:ea typeface="+mn-ea"/>
                <a:cs typeface="+mn-cs"/>
              </a:rPr>
              <a:t>residenza</a:t>
            </a:r>
            <a:r>
              <a:rPr lang="it-IT" sz="1200" b="0" i="0" u="none" strike="noStrike" kern="1200" baseline="0" dirty="0" smtClean="0">
                <a:solidFill>
                  <a:schemeClr val="tx1"/>
                </a:solidFill>
                <a:latin typeface="+mn-lt"/>
                <a:ea typeface="+mn-ea"/>
                <a:cs typeface="+mn-cs"/>
              </a:rPr>
              <a:t>, </a:t>
            </a:r>
            <a:r>
              <a:rPr lang="it-IT" sz="1200" b="1" i="0" u="none" strike="noStrike" kern="1200" baseline="0" dirty="0" smtClean="0">
                <a:solidFill>
                  <a:schemeClr val="tx1"/>
                </a:solidFill>
                <a:latin typeface="+mn-lt"/>
                <a:ea typeface="+mn-ea"/>
                <a:cs typeface="+mn-cs"/>
              </a:rPr>
              <a:t>anche nello Stato della fonte</a:t>
            </a:r>
            <a:r>
              <a:rPr lang="it-IT" sz="1200" b="0" i="0" u="none" strike="noStrike" kern="1200" baseline="0" dirty="0" smtClean="0">
                <a:solidFill>
                  <a:schemeClr val="tx1"/>
                </a:solidFill>
                <a:latin typeface="+mn-lt"/>
                <a:ea typeface="+mn-ea"/>
                <a:cs typeface="+mn-cs"/>
              </a:rPr>
              <a:t>, ma </a:t>
            </a:r>
            <a:r>
              <a:rPr lang="it-IT" sz="1200" b="1" i="0" u="none" strike="noStrike" kern="1200" baseline="0" dirty="0" smtClean="0">
                <a:solidFill>
                  <a:schemeClr val="tx1"/>
                </a:solidFill>
                <a:latin typeface="+mn-lt"/>
                <a:ea typeface="+mn-ea"/>
                <a:cs typeface="+mn-cs"/>
              </a:rPr>
              <a:t>unicamente nella misura </a:t>
            </a:r>
            <a:r>
              <a:rPr lang="it-IT" sz="1200" b="0" i="0" u="none" strike="noStrike" kern="1200" baseline="0" dirty="0" smtClean="0">
                <a:solidFill>
                  <a:schemeClr val="tx1"/>
                </a:solidFill>
                <a:latin typeface="+mn-lt"/>
                <a:ea typeface="+mn-ea"/>
                <a:cs typeface="+mn-cs"/>
              </a:rPr>
              <a:t>in cui siano </a:t>
            </a:r>
            <a:r>
              <a:rPr lang="it-IT" sz="1200" b="1" i="0" u="none" strike="noStrike" kern="1200" baseline="0" dirty="0" smtClean="0">
                <a:solidFill>
                  <a:schemeClr val="tx1"/>
                </a:solidFill>
                <a:latin typeface="+mn-lt"/>
                <a:ea typeface="+mn-ea"/>
                <a:cs typeface="+mn-cs"/>
              </a:rPr>
              <a:t>attribuibili</a:t>
            </a:r>
          </a:p>
          <a:p>
            <a:r>
              <a:rPr lang="it-IT" sz="1200" b="1" i="0" u="none" strike="noStrike" kern="1200" baseline="0" dirty="0" smtClean="0">
                <a:solidFill>
                  <a:schemeClr val="tx1"/>
                </a:solidFill>
                <a:latin typeface="+mn-lt"/>
                <a:ea typeface="+mn-ea"/>
                <a:cs typeface="+mn-cs"/>
              </a:rPr>
              <a:t>alla stabile organizzazione stessa</a:t>
            </a:r>
            <a:r>
              <a:rPr lang="it-IT" sz="1200" b="0" i="0" u="none" strike="noStrike" kern="1200" baseline="0" dirty="0" smtClean="0">
                <a:solidFill>
                  <a:schemeClr val="tx1"/>
                </a:solidFill>
                <a:latin typeface="+mn-lt"/>
                <a:ea typeface="+mn-ea"/>
                <a:cs typeface="+mn-cs"/>
              </a:rPr>
              <a:t>.</a:t>
            </a:r>
          </a:p>
          <a:p>
            <a:r>
              <a:rPr lang="it-IT" sz="1200" b="1" i="0" u="none" strike="noStrike" kern="1200" baseline="0" dirty="0" smtClean="0">
                <a:solidFill>
                  <a:schemeClr val="tx1"/>
                </a:solidFill>
                <a:latin typeface="+mn-lt"/>
                <a:ea typeface="+mn-ea"/>
                <a:cs typeface="+mn-cs"/>
              </a:rPr>
              <a:t>www.ecnews.it </a:t>
            </a:r>
            <a:r>
              <a:rPr lang="it-IT" sz="1200" b="0" i="0" u="none" strike="noStrike" kern="1200" baseline="0" dirty="0" smtClean="0">
                <a:solidFill>
                  <a:schemeClr val="tx1"/>
                </a:solidFill>
                <a:latin typeface="+mn-lt"/>
                <a:ea typeface="+mn-ea"/>
                <a:cs typeface="+mn-cs"/>
              </a:rPr>
              <a:t>Page 1/3</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La </a:t>
            </a:r>
            <a:r>
              <a:rPr lang="it-IT" sz="1200" b="1" i="0" u="none" strike="noStrike" kern="1200" baseline="0" dirty="0" smtClean="0">
                <a:solidFill>
                  <a:schemeClr val="tx1"/>
                </a:solidFill>
                <a:latin typeface="+mn-lt"/>
                <a:ea typeface="+mn-ea"/>
                <a:cs typeface="+mn-cs"/>
              </a:rPr>
              <a:t>giurisprudenza di legittimità </a:t>
            </a:r>
            <a:r>
              <a:rPr lang="it-IT" sz="1200" b="0" i="0" u="none" strike="noStrike" kern="1200" baseline="0" dirty="0" smtClean="0">
                <a:solidFill>
                  <a:schemeClr val="tx1"/>
                </a:solidFill>
                <a:latin typeface="+mn-lt"/>
                <a:ea typeface="+mn-ea"/>
                <a:cs typeface="+mn-cs"/>
              </a:rPr>
              <a:t>ha recentemente chiarito in quali casi </a:t>
            </a:r>
            <a:r>
              <a:rPr lang="it-IT" sz="1200" b="1" i="0" u="none" strike="noStrike" kern="1200" baseline="0" dirty="0" smtClean="0">
                <a:solidFill>
                  <a:schemeClr val="tx1"/>
                </a:solidFill>
                <a:latin typeface="+mn-lt"/>
                <a:ea typeface="+mn-ea"/>
                <a:cs typeface="+mn-cs"/>
              </a:rPr>
              <a:t>un cantiere in Italia </a:t>
            </a:r>
            <a:r>
              <a:rPr lang="it-IT" sz="1200" b="0" i="0" u="none" strike="noStrike" kern="1200" baseline="0" dirty="0" smtClean="0">
                <a:solidFill>
                  <a:schemeClr val="tx1"/>
                </a:solidFill>
                <a:latin typeface="+mn-lt"/>
                <a:ea typeface="+mn-ea"/>
                <a:cs typeface="+mn-cs"/>
              </a:rPr>
              <a:t>può</a:t>
            </a:r>
          </a:p>
          <a:p>
            <a:r>
              <a:rPr lang="it-IT" sz="1200" b="0" i="0" u="none" strike="noStrike" kern="1200" baseline="0" dirty="0" smtClean="0">
                <a:solidFill>
                  <a:schemeClr val="tx1"/>
                </a:solidFill>
                <a:latin typeface="+mn-lt"/>
                <a:ea typeface="+mn-ea"/>
                <a:cs typeface="+mn-cs"/>
              </a:rPr>
              <a:t>configurare una stabile organizzazione materiale, con particolare riferimento alle </a:t>
            </a:r>
            <a:r>
              <a:rPr lang="it-IT" sz="1200" b="1" i="0" u="none" strike="noStrike" kern="1200" baseline="0" dirty="0" smtClean="0">
                <a:solidFill>
                  <a:schemeClr val="tx1"/>
                </a:solidFill>
                <a:latin typeface="+mn-lt"/>
                <a:ea typeface="+mn-ea"/>
                <a:cs typeface="+mn-cs"/>
              </a:rPr>
              <a:t>attività</a:t>
            </a:r>
          </a:p>
          <a:p>
            <a:r>
              <a:rPr lang="it-IT" sz="1200" b="1" i="0" u="none" strike="noStrike" kern="1200" baseline="0" dirty="0" smtClean="0">
                <a:solidFill>
                  <a:schemeClr val="tx1"/>
                </a:solidFill>
                <a:latin typeface="+mn-lt"/>
                <a:ea typeface="+mn-ea"/>
                <a:cs typeface="+mn-cs"/>
              </a:rPr>
              <a:t>esercitate da parte di una ditta individuale</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F64AEFEC-79EA-4E5B-9292-106D6ED9ABA7}" type="slidenum">
              <a:rPr lang="it-IT" smtClean="0"/>
              <a:t>16</a:t>
            </a:fld>
            <a:endParaRPr lang="it-IT"/>
          </a:p>
        </p:txBody>
      </p:sp>
    </p:spTree>
    <p:extLst>
      <p:ext uri="{BB962C8B-B14F-4D97-AF65-F5344CB8AC3E}">
        <p14:creationId xmlns:p14="http://schemas.microsoft.com/office/powerpoint/2010/main" val="1505157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smtClean="0">
                <a:solidFill>
                  <a:schemeClr val="tx1"/>
                </a:solidFill>
                <a:latin typeface="+mn-lt"/>
                <a:ea typeface="+mn-ea"/>
                <a:cs typeface="+mn-cs"/>
              </a:rPr>
              <a:t>Nello specifico, la </a:t>
            </a:r>
            <a:r>
              <a:rPr lang="it-IT" sz="1200" b="1" i="0" u="none" strike="noStrike" kern="1200" baseline="0" dirty="0" smtClean="0">
                <a:solidFill>
                  <a:schemeClr val="tx1"/>
                </a:solidFill>
                <a:latin typeface="+mn-lt"/>
                <a:ea typeface="+mn-ea"/>
                <a:cs typeface="+mn-cs"/>
              </a:rPr>
              <a:t>suprema Corte di Cassazione</a:t>
            </a:r>
            <a:r>
              <a:rPr lang="it-IT" sz="1200" b="0" i="0" u="none" strike="noStrike" kern="1200" baseline="0" dirty="0" smtClean="0">
                <a:solidFill>
                  <a:schemeClr val="tx1"/>
                </a:solidFill>
                <a:latin typeface="+mn-lt"/>
                <a:ea typeface="+mn-ea"/>
                <a:cs typeface="+mn-cs"/>
              </a:rPr>
              <a:t>, con la sentenza n. 28059</a:t>
            </a:r>
            <a:r>
              <a:rPr lang="it-IT" sz="1200" b="1" i="0" u="none" strike="noStrike" kern="1200" baseline="0" dirty="0" smtClean="0">
                <a:solidFill>
                  <a:schemeClr val="tx1"/>
                </a:solidFill>
                <a:latin typeface="+mn-lt"/>
                <a:ea typeface="+mn-ea"/>
                <a:cs typeface="+mn-cs"/>
              </a:rPr>
              <a:t>, </a:t>
            </a:r>
            <a:r>
              <a:rPr lang="it-IT" sz="1200" b="0" i="0" u="none" strike="noStrike" kern="1200" baseline="0" dirty="0" smtClean="0">
                <a:solidFill>
                  <a:schemeClr val="tx1"/>
                </a:solidFill>
                <a:latin typeface="+mn-lt"/>
                <a:ea typeface="+mn-ea"/>
                <a:cs typeface="+mn-cs"/>
              </a:rPr>
              <a:t>pubblicata in</a:t>
            </a:r>
          </a:p>
          <a:p>
            <a:r>
              <a:rPr lang="it-IT" sz="1200" b="0" i="0" u="none" strike="noStrike" kern="1200" baseline="0" dirty="0" smtClean="0">
                <a:solidFill>
                  <a:schemeClr val="tx1"/>
                </a:solidFill>
                <a:latin typeface="+mn-lt"/>
                <a:ea typeface="+mn-ea"/>
                <a:cs typeface="+mn-cs"/>
              </a:rPr>
              <a:t>data </a:t>
            </a:r>
            <a:r>
              <a:rPr lang="it-IT" sz="1200" b="1" i="0" u="none" strike="noStrike" kern="1200" baseline="0" dirty="0" smtClean="0">
                <a:solidFill>
                  <a:schemeClr val="tx1"/>
                </a:solidFill>
                <a:latin typeface="+mn-lt"/>
                <a:ea typeface="+mn-ea"/>
                <a:cs typeface="+mn-cs"/>
              </a:rPr>
              <a:t>24 novembre 2017</a:t>
            </a:r>
            <a:r>
              <a:rPr lang="it-IT" sz="1200" b="0" i="0" u="none" strike="noStrike" kern="1200" baseline="0" dirty="0" smtClean="0">
                <a:solidFill>
                  <a:schemeClr val="tx1"/>
                </a:solidFill>
                <a:latin typeface="+mn-lt"/>
                <a:ea typeface="+mn-ea"/>
                <a:cs typeface="+mn-cs"/>
              </a:rPr>
              <a:t>, ha </a:t>
            </a:r>
            <a:r>
              <a:rPr lang="it-IT" sz="1200" b="1" i="0" u="none" strike="noStrike" kern="1200" baseline="0" dirty="0" smtClean="0">
                <a:solidFill>
                  <a:schemeClr val="tx1"/>
                </a:solidFill>
                <a:latin typeface="+mn-lt"/>
                <a:ea typeface="+mn-ea"/>
                <a:cs typeface="+mn-cs"/>
              </a:rPr>
              <a:t>accolto il ricorso del contribuente </a:t>
            </a:r>
            <a:r>
              <a:rPr lang="it-IT" sz="1200" b="0" i="0" u="none" strike="noStrike" kern="1200" baseline="0" dirty="0" smtClean="0">
                <a:solidFill>
                  <a:schemeClr val="tx1"/>
                </a:solidFill>
                <a:latin typeface="+mn-lt"/>
                <a:ea typeface="+mn-ea"/>
                <a:cs typeface="+mn-cs"/>
              </a:rPr>
              <a:t>presentato in seguito ai rilievi</a:t>
            </a:r>
          </a:p>
          <a:p>
            <a:r>
              <a:rPr lang="it-IT" sz="1200" b="0" i="0" u="none" strike="noStrike" kern="1200" baseline="0" dirty="0" smtClean="0">
                <a:solidFill>
                  <a:schemeClr val="tx1"/>
                </a:solidFill>
                <a:latin typeface="+mn-lt"/>
                <a:ea typeface="+mn-ea"/>
                <a:cs typeface="+mn-cs"/>
              </a:rPr>
              <a:t>mossi da parte dell’Agenzia delle entrate tracciando, simmetricamente, i </a:t>
            </a:r>
            <a:r>
              <a:rPr lang="it-IT" sz="1200" b="1" i="0" u="none" strike="noStrike" kern="1200" baseline="0" dirty="0" smtClean="0">
                <a:solidFill>
                  <a:schemeClr val="tx1"/>
                </a:solidFill>
                <a:latin typeface="+mn-lt"/>
                <a:ea typeface="+mn-ea"/>
                <a:cs typeface="+mn-cs"/>
              </a:rPr>
              <a:t>profili giuridici e</a:t>
            </a:r>
          </a:p>
          <a:p>
            <a:r>
              <a:rPr lang="it-IT" sz="1200" b="1" i="0" u="none" strike="noStrike" kern="1200" baseline="0" dirty="0" smtClean="0">
                <a:solidFill>
                  <a:schemeClr val="tx1"/>
                </a:solidFill>
                <a:latin typeface="+mn-lt"/>
                <a:ea typeface="+mn-ea"/>
                <a:cs typeface="+mn-cs"/>
              </a:rPr>
              <a:t>fattuali </a:t>
            </a:r>
            <a:r>
              <a:rPr lang="it-IT" sz="1200" b="0" i="0" u="none" strike="noStrike" kern="1200" baseline="0" dirty="0" smtClean="0">
                <a:solidFill>
                  <a:schemeClr val="tx1"/>
                </a:solidFill>
                <a:latin typeface="+mn-lt"/>
                <a:ea typeface="+mn-ea"/>
                <a:cs typeface="+mn-cs"/>
              </a:rPr>
              <a:t>della </a:t>
            </a:r>
            <a:r>
              <a:rPr lang="it-IT" sz="1200" b="1" i="0" u="none" strike="noStrike" kern="1200" baseline="0" dirty="0" smtClean="0">
                <a:solidFill>
                  <a:schemeClr val="tx1"/>
                </a:solidFill>
                <a:latin typeface="+mn-lt"/>
                <a:ea typeface="+mn-ea"/>
                <a:cs typeface="+mn-cs"/>
              </a:rPr>
              <a:t>stabile organizzazione in Italia </a:t>
            </a:r>
            <a:r>
              <a:rPr lang="it-IT" sz="1200" b="0" i="0" u="none" strike="noStrike" kern="1200" baseline="0" dirty="0" smtClean="0">
                <a:solidFill>
                  <a:schemeClr val="tx1"/>
                </a:solidFill>
                <a:latin typeface="+mn-lt"/>
                <a:ea typeface="+mn-ea"/>
                <a:cs typeface="+mn-cs"/>
              </a:rPr>
              <a:t>di un soggetto estero.</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Un </a:t>
            </a:r>
            <a:r>
              <a:rPr lang="it-IT" sz="1200" b="1" i="0" u="none" strike="noStrike" kern="1200" baseline="0" dirty="0" smtClean="0">
                <a:solidFill>
                  <a:schemeClr val="tx1"/>
                </a:solidFill>
                <a:latin typeface="+mn-lt"/>
                <a:ea typeface="+mn-ea"/>
                <a:cs typeface="+mn-cs"/>
              </a:rPr>
              <a:t>imprenditore sloveno, titolare di una ditta individuale </a:t>
            </a:r>
            <a:r>
              <a:rPr lang="it-IT" sz="1200" b="0" i="0" u="none" strike="noStrike" kern="1200" baseline="0" dirty="0" smtClean="0">
                <a:solidFill>
                  <a:schemeClr val="tx1"/>
                </a:solidFill>
                <a:latin typeface="+mn-lt"/>
                <a:ea typeface="+mn-ea"/>
                <a:cs typeface="+mn-cs"/>
              </a:rPr>
              <a:t>specializzata in lavori di </a:t>
            </a:r>
            <a:r>
              <a:rPr lang="it-IT" sz="1200" b="1" i="0" u="none" strike="noStrike" kern="1200" baseline="0" dirty="0" err="1" smtClean="0">
                <a:solidFill>
                  <a:schemeClr val="tx1"/>
                </a:solidFill>
                <a:latin typeface="+mn-lt"/>
                <a:ea typeface="+mn-ea"/>
                <a:cs typeface="+mn-cs"/>
              </a:rPr>
              <a:t>tubisteria</a:t>
            </a:r>
            <a:r>
              <a:rPr lang="it-IT" sz="1200" b="1" i="0" u="none" strike="noStrike" kern="1200" baseline="0" dirty="0" smtClean="0">
                <a:solidFill>
                  <a:schemeClr val="tx1"/>
                </a:solidFill>
                <a:latin typeface="+mn-lt"/>
                <a:ea typeface="+mn-ea"/>
                <a:cs typeface="+mn-cs"/>
              </a:rPr>
              <a:t> e</a:t>
            </a:r>
          </a:p>
          <a:p>
            <a:r>
              <a:rPr lang="it-IT" sz="1200" b="1" i="0" u="none" strike="noStrike" kern="1200" baseline="0" dirty="0" smtClean="0">
                <a:solidFill>
                  <a:schemeClr val="tx1"/>
                </a:solidFill>
                <a:latin typeface="+mn-lt"/>
                <a:ea typeface="+mn-ea"/>
                <a:cs typeface="+mn-cs"/>
              </a:rPr>
              <a:t>piccola carpenteria navale</a:t>
            </a:r>
            <a:r>
              <a:rPr lang="it-IT" sz="1200" b="0" i="0" u="none" strike="noStrike" kern="1200" baseline="0" dirty="0" smtClean="0">
                <a:solidFill>
                  <a:schemeClr val="tx1"/>
                </a:solidFill>
                <a:latin typeface="+mn-lt"/>
                <a:ea typeface="+mn-ea"/>
                <a:cs typeface="+mn-cs"/>
              </a:rPr>
              <a:t>, aveva operato in Italia inizialmente da solo e, successivamente, con</a:t>
            </a:r>
          </a:p>
          <a:p>
            <a:r>
              <a:rPr lang="it-IT" sz="1200" b="0" i="0" u="none" strike="noStrike" kern="1200" baseline="0" dirty="0" smtClean="0">
                <a:solidFill>
                  <a:schemeClr val="tx1"/>
                </a:solidFill>
                <a:latin typeface="+mn-lt"/>
                <a:ea typeface="+mn-ea"/>
                <a:cs typeface="+mn-cs"/>
              </a:rPr>
              <a:t>un </a:t>
            </a:r>
            <a:r>
              <a:rPr lang="it-IT" sz="1200" b="1" i="0" u="none" strike="noStrike" kern="1200" baseline="0" dirty="0" smtClean="0">
                <a:solidFill>
                  <a:schemeClr val="tx1"/>
                </a:solidFill>
                <a:latin typeface="+mn-lt"/>
                <a:ea typeface="+mn-ea"/>
                <a:cs typeface="+mn-cs"/>
              </a:rPr>
              <a:t>gruppo di operai</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La </a:t>
            </a:r>
            <a:r>
              <a:rPr lang="it-IT" sz="1200" b="1" i="0" u="none" strike="noStrike" kern="1200" baseline="0" dirty="0" smtClean="0">
                <a:solidFill>
                  <a:schemeClr val="tx1"/>
                </a:solidFill>
                <a:latin typeface="+mn-lt"/>
                <a:ea typeface="+mn-ea"/>
                <a:cs typeface="+mn-cs"/>
              </a:rPr>
              <a:t>predetta persona fisica </a:t>
            </a:r>
            <a:r>
              <a:rPr lang="it-IT" sz="1200" b="0" i="0" u="none" strike="noStrike" kern="1200" baseline="0" dirty="0" smtClean="0">
                <a:solidFill>
                  <a:schemeClr val="tx1"/>
                </a:solidFill>
                <a:latin typeface="+mn-lt"/>
                <a:ea typeface="+mn-ea"/>
                <a:cs typeface="+mn-cs"/>
              </a:rPr>
              <a:t>aveva agito in </a:t>
            </a:r>
            <a:r>
              <a:rPr lang="it-IT" sz="1200" b="1" i="0" u="none" strike="noStrike" kern="1200" baseline="0" dirty="0" smtClean="0">
                <a:solidFill>
                  <a:schemeClr val="tx1"/>
                </a:solidFill>
                <a:latin typeface="+mn-lt"/>
                <a:ea typeface="+mn-ea"/>
                <a:cs typeface="+mn-cs"/>
              </a:rPr>
              <a:t>regime di sub-appalto </a:t>
            </a:r>
            <a:r>
              <a:rPr lang="it-IT" sz="1200" b="0" i="0" u="none" strike="noStrike" kern="1200" baseline="0" dirty="0" smtClean="0">
                <a:solidFill>
                  <a:schemeClr val="tx1"/>
                </a:solidFill>
                <a:latin typeface="+mn-lt"/>
                <a:ea typeface="+mn-ea"/>
                <a:cs typeface="+mn-cs"/>
              </a:rPr>
              <a:t>presso i </a:t>
            </a:r>
            <a:r>
              <a:rPr lang="it-IT" sz="1200" b="1" i="0" u="none" strike="noStrike" kern="1200" baseline="0" dirty="0" smtClean="0">
                <a:solidFill>
                  <a:schemeClr val="tx1"/>
                </a:solidFill>
                <a:latin typeface="+mn-lt"/>
                <a:ea typeface="+mn-ea"/>
                <a:cs typeface="+mn-cs"/>
              </a:rPr>
              <a:t>cantieri </a:t>
            </a:r>
            <a:r>
              <a:rPr lang="it-IT" sz="1200" b="0" i="0" u="none" strike="noStrike" kern="1200" baseline="0" dirty="0" smtClean="0">
                <a:solidFill>
                  <a:schemeClr val="tx1"/>
                </a:solidFill>
                <a:latin typeface="+mn-lt"/>
                <a:ea typeface="+mn-ea"/>
                <a:cs typeface="+mn-cs"/>
              </a:rPr>
              <a:t>di una società</a:t>
            </a:r>
          </a:p>
          <a:p>
            <a:r>
              <a:rPr lang="it-IT" sz="1200" b="0" i="0" u="none" strike="noStrike" kern="1200" baseline="0" dirty="0" smtClean="0">
                <a:solidFill>
                  <a:schemeClr val="tx1"/>
                </a:solidFill>
                <a:latin typeface="+mn-lt"/>
                <a:ea typeface="+mn-ea"/>
                <a:cs typeface="+mn-cs"/>
              </a:rPr>
              <a:t>italiana o, in altre circostanze, all’interno di </a:t>
            </a:r>
            <a:r>
              <a:rPr lang="it-IT" sz="1200" b="1" i="0" u="none" strike="noStrike" kern="1200" baseline="0" dirty="0" smtClean="0">
                <a:solidFill>
                  <a:schemeClr val="tx1"/>
                </a:solidFill>
                <a:latin typeface="+mn-lt"/>
                <a:ea typeface="+mn-ea"/>
                <a:cs typeface="+mn-cs"/>
              </a:rPr>
              <a:t>imbarcazioni in allestimento </a:t>
            </a:r>
            <a:r>
              <a:rPr lang="it-IT" sz="1200" b="0" i="0" u="none" strike="noStrike" kern="1200" baseline="0" dirty="0" smtClean="0">
                <a:solidFill>
                  <a:schemeClr val="tx1"/>
                </a:solidFill>
                <a:latin typeface="+mn-lt"/>
                <a:ea typeface="+mn-ea"/>
                <a:cs typeface="+mn-cs"/>
              </a:rPr>
              <a:t>poste sempre</a:t>
            </a:r>
          </a:p>
          <a:p>
            <a:r>
              <a:rPr lang="it-IT" sz="1200" b="0" i="0" u="none" strike="noStrike" kern="1200" baseline="0" dirty="0" smtClean="0">
                <a:solidFill>
                  <a:schemeClr val="tx1"/>
                </a:solidFill>
                <a:latin typeface="+mn-lt"/>
                <a:ea typeface="+mn-ea"/>
                <a:cs typeface="+mn-cs"/>
              </a:rPr>
              <a:t>all’interno dei medesimi cantieri, senza tuttavia istituire le </a:t>
            </a:r>
            <a:r>
              <a:rPr lang="it-IT" sz="1200" b="1" i="0" u="none" strike="noStrike" kern="1200" baseline="0" dirty="0" smtClean="0">
                <a:solidFill>
                  <a:schemeClr val="tx1"/>
                </a:solidFill>
                <a:latin typeface="+mn-lt"/>
                <a:ea typeface="+mn-ea"/>
                <a:cs typeface="+mn-cs"/>
              </a:rPr>
              <a:t>pertinenti scritture contabili </a:t>
            </a:r>
            <a:r>
              <a:rPr lang="it-IT" sz="1200" b="0" i="0" u="none" strike="noStrike" kern="1200" baseline="0" dirty="0" smtClean="0">
                <a:solidFill>
                  <a:schemeClr val="tx1"/>
                </a:solidFill>
                <a:latin typeface="+mn-lt"/>
                <a:ea typeface="+mn-ea"/>
                <a:cs typeface="+mn-cs"/>
              </a:rPr>
              <a:t>ed</a:t>
            </a:r>
          </a:p>
          <a:p>
            <a:r>
              <a:rPr lang="it-IT" sz="1200" b="0" i="0" u="none" strike="noStrike" kern="1200" baseline="0" dirty="0" smtClean="0">
                <a:solidFill>
                  <a:schemeClr val="tx1"/>
                </a:solidFill>
                <a:latin typeface="+mn-lt"/>
                <a:ea typeface="+mn-ea"/>
                <a:cs typeface="+mn-cs"/>
              </a:rPr>
              <a:t>omettendo, nel contempo, la presentazione delle </a:t>
            </a:r>
            <a:r>
              <a:rPr lang="it-IT" sz="1200" b="1" i="0" u="none" strike="noStrike" kern="1200" baseline="0" dirty="0" smtClean="0">
                <a:solidFill>
                  <a:schemeClr val="tx1"/>
                </a:solidFill>
                <a:latin typeface="+mn-lt"/>
                <a:ea typeface="+mn-ea"/>
                <a:cs typeface="+mn-cs"/>
              </a:rPr>
              <a:t>prescritte dichiarazioni fiscali ai fini delle</a:t>
            </a:r>
          </a:p>
          <a:p>
            <a:r>
              <a:rPr lang="it-IT" sz="1200" b="1" i="0" u="none" strike="noStrike" kern="1200" baseline="0" dirty="0" smtClean="0">
                <a:solidFill>
                  <a:schemeClr val="tx1"/>
                </a:solidFill>
                <a:latin typeface="+mn-lt"/>
                <a:ea typeface="+mn-ea"/>
                <a:cs typeface="+mn-cs"/>
              </a:rPr>
              <a:t>imposte dirette e dell’Iva</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L’Amministrazione finanziaria aveva ritenuto che </a:t>
            </a:r>
            <a:r>
              <a:rPr lang="it-IT" sz="1200" b="1" i="0" u="none" strike="noStrike" kern="1200" baseline="0" dirty="0" smtClean="0">
                <a:solidFill>
                  <a:schemeClr val="tx1"/>
                </a:solidFill>
                <a:latin typeface="+mn-lt"/>
                <a:ea typeface="+mn-ea"/>
                <a:cs typeface="+mn-cs"/>
              </a:rPr>
              <a:t>tale attività </a:t>
            </a:r>
            <a:r>
              <a:rPr lang="it-IT" sz="1200" b="0" i="0" u="none" strike="noStrike" kern="1200" baseline="0" dirty="0" smtClean="0">
                <a:solidFill>
                  <a:schemeClr val="tx1"/>
                </a:solidFill>
                <a:latin typeface="+mn-lt"/>
                <a:ea typeface="+mn-ea"/>
                <a:cs typeface="+mn-cs"/>
              </a:rPr>
              <a:t>fosse riconducibile al concetto di</a:t>
            </a:r>
          </a:p>
          <a:p>
            <a:r>
              <a:rPr lang="it-IT" sz="1200" b="1" i="0" u="none" strike="noStrike" kern="1200" baseline="0" dirty="0" smtClean="0">
                <a:solidFill>
                  <a:schemeClr val="tx1"/>
                </a:solidFill>
                <a:latin typeface="+mn-lt"/>
                <a:ea typeface="+mn-ea"/>
                <a:cs typeface="+mn-cs"/>
              </a:rPr>
              <a:t>"stabile organizzazione in Italia di un soggetto residente all'estero", </a:t>
            </a:r>
            <a:r>
              <a:rPr lang="it-IT" sz="1200" b="0" i="0" u="none" strike="noStrike" kern="1200" baseline="0" dirty="0" smtClean="0">
                <a:solidFill>
                  <a:schemeClr val="tx1"/>
                </a:solidFill>
                <a:latin typeface="+mn-lt"/>
                <a:ea typeface="+mn-ea"/>
                <a:cs typeface="+mn-cs"/>
              </a:rPr>
              <a:t>proponendo il </a:t>
            </a:r>
            <a:r>
              <a:rPr lang="it-IT" sz="1200" b="1" i="0" u="none" strike="noStrike" kern="1200" baseline="0" dirty="0" smtClean="0">
                <a:solidFill>
                  <a:schemeClr val="tx1"/>
                </a:solidFill>
                <a:latin typeface="+mn-lt"/>
                <a:ea typeface="+mn-ea"/>
                <a:cs typeface="+mn-cs"/>
              </a:rPr>
              <a:t>recupero a</a:t>
            </a:r>
          </a:p>
          <a:p>
            <a:r>
              <a:rPr lang="it-IT" sz="1200" b="1" i="0" u="none" strike="noStrike" kern="1200" baseline="0" dirty="0" smtClean="0">
                <a:solidFill>
                  <a:schemeClr val="tx1"/>
                </a:solidFill>
                <a:latin typeface="+mn-lt"/>
                <a:ea typeface="+mn-ea"/>
                <a:cs typeface="+mn-cs"/>
              </a:rPr>
              <a:t>tassazione </a:t>
            </a:r>
            <a:r>
              <a:rPr lang="it-IT" sz="1200" b="0" i="0" u="none" strike="noStrike" kern="1200" baseline="0" dirty="0" smtClean="0">
                <a:solidFill>
                  <a:schemeClr val="tx1"/>
                </a:solidFill>
                <a:latin typeface="+mn-lt"/>
                <a:ea typeface="+mn-ea"/>
                <a:cs typeface="+mn-cs"/>
              </a:rPr>
              <a:t>del reddito prodotto nel territorio italiano in seguito all’attività economica svolta</a:t>
            </a:r>
          </a:p>
          <a:p>
            <a:r>
              <a:rPr lang="it-IT" sz="1200" b="1" i="0" u="none" strike="noStrike" kern="1200" baseline="0" dirty="0" smtClean="0">
                <a:solidFill>
                  <a:schemeClr val="tx1"/>
                </a:solidFill>
                <a:latin typeface="+mn-lt"/>
                <a:ea typeface="+mn-ea"/>
                <a:cs typeface="+mn-cs"/>
              </a:rPr>
              <a:t>presso il citato cantiere</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Il </a:t>
            </a:r>
            <a:r>
              <a:rPr lang="it-IT" sz="1200" b="1" i="0" u="none" strike="noStrike" kern="1200" baseline="0" dirty="0" smtClean="0">
                <a:solidFill>
                  <a:schemeClr val="tx1"/>
                </a:solidFill>
                <a:latin typeface="+mn-lt"/>
                <a:ea typeface="+mn-ea"/>
                <a:cs typeface="+mn-cs"/>
              </a:rPr>
              <a:t>giudice di merito</a:t>
            </a:r>
            <a:r>
              <a:rPr lang="it-IT" sz="1200" b="0" i="0" u="none" strike="noStrike" kern="1200" baseline="0" dirty="0" smtClean="0">
                <a:solidFill>
                  <a:schemeClr val="tx1"/>
                </a:solidFill>
                <a:latin typeface="+mn-lt"/>
                <a:ea typeface="+mn-ea"/>
                <a:cs typeface="+mn-cs"/>
              </a:rPr>
              <a:t>, nei primi due gradi di giudizio, ha affermato che le circostanze di fatto</a:t>
            </a:r>
          </a:p>
          <a:p>
            <a:r>
              <a:rPr lang="it-IT" sz="1200" b="0" i="0" u="none" strike="noStrike" kern="1200" baseline="0" dirty="0" smtClean="0">
                <a:solidFill>
                  <a:schemeClr val="tx1"/>
                </a:solidFill>
                <a:latin typeface="+mn-lt"/>
                <a:ea typeface="+mn-ea"/>
                <a:cs typeface="+mn-cs"/>
              </a:rPr>
              <a:t>acquisite in atti </a:t>
            </a:r>
            <a:r>
              <a:rPr lang="it-IT" sz="1200" b="1" i="0" u="none" strike="noStrike" kern="1200" baseline="0" dirty="0" smtClean="0">
                <a:solidFill>
                  <a:schemeClr val="tx1"/>
                </a:solidFill>
                <a:latin typeface="+mn-lt"/>
                <a:ea typeface="+mn-ea"/>
                <a:cs typeface="+mn-cs"/>
              </a:rPr>
              <a:t>non consentivano di riconoscere la sussistenza di una stabile organizzazione in</a:t>
            </a:r>
          </a:p>
          <a:p>
            <a:r>
              <a:rPr lang="it-IT" sz="1200" b="1" i="0" u="none" strike="noStrike" kern="1200" baseline="0" dirty="0" smtClean="0">
                <a:solidFill>
                  <a:schemeClr val="tx1"/>
                </a:solidFill>
                <a:latin typeface="+mn-lt"/>
                <a:ea typeface="+mn-ea"/>
                <a:cs typeface="+mn-cs"/>
              </a:rPr>
              <a:t>Italia </a:t>
            </a:r>
            <a:r>
              <a:rPr lang="it-IT" sz="1200" b="0" i="0" u="none" strike="noStrike" kern="1200" baseline="0" dirty="0" smtClean="0">
                <a:solidFill>
                  <a:schemeClr val="tx1"/>
                </a:solidFill>
                <a:latin typeface="+mn-lt"/>
                <a:ea typeface="+mn-ea"/>
                <a:cs typeface="+mn-cs"/>
              </a:rPr>
              <a:t>in capo all'impresa del cittadino sloveno.</a:t>
            </a:r>
          </a:p>
          <a:p>
            <a:r>
              <a:rPr lang="it-IT" sz="1200" b="0" i="0" u="none" strike="noStrike" kern="1200" baseline="0" dirty="0" smtClean="0">
                <a:solidFill>
                  <a:schemeClr val="tx1"/>
                </a:solidFill>
                <a:latin typeface="+mn-lt"/>
                <a:ea typeface="+mn-ea"/>
                <a:cs typeface="+mn-cs"/>
              </a:rPr>
              <a:t>Sul punto, infatti, le </a:t>
            </a:r>
            <a:r>
              <a:rPr lang="it-IT" sz="1200" b="1" i="0" u="none" strike="noStrike" kern="1200" baseline="0" dirty="0" smtClean="0">
                <a:solidFill>
                  <a:schemeClr val="tx1"/>
                </a:solidFill>
                <a:latin typeface="+mn-lt"/>
                <a:ea typeface="+mn-ea"/>
                <a:cs typeface="+mn-cs"/>
              </a:rPr>
              <a:t>attività svolte presso i cantieri della società committente </a:t>
            </a:r>
            <a:r>
              <a:rPr lang="it-IT" sz="1200" b="0" i="0" u="none" strike="noStrike" kern="1200" baseline="0" dirty="0" smtClean="0">
                <a:solidFill>
                  <a:schemeClr val="tx1"/>
                </a:solidFill>
                <a:latin typeface="+mn-lt"/>
                <a:ea typeface="+mn-ea"/>
                <a:cs typeface="+mn-cs"/>
              </a:rPr>
              <a:t>non realizzavano</a:t>
            </a:r>
          </a:p>
          <a:p>
            <a:r>
              <a:rPr lang="it-IT" sz="1200" b="0" i="0" u="none" strike="noStrike" kern="1200" baseline="0" dirty="0" smtClean="0">
                <a:solidFill>
                  <a:schemeClr val="tx1"/>
                </a:solidFill>
                <a:latin typeface="+mn-lt"/>
                <a:ea typeface="+mn-ea"/>
                <a:cs typeface="+mn-cs"/>
              </a:rPr>
              <a:t>i presupposti di una </a:t>
            </a:r>
            <a:r>
              <a:rPr lang="it-IT" sz="1200" b="1" i="0" u="none" strike="noStrike" kern="1200" baseline="0" dirty="0" smtClean="0">
                <a:solidFill>
                  <a:schemeClr val="tx1"/>
                </a:solidFill>
                <a:latin typeface="+mn-lt"/>
                <a:ea typeface="+mn-ea"/>
                <a:cs typeface="+mn-cs"/>
              </a:rPr>
              <a:t>stabile organizzazione</a:t>
            </a:r>
            <a:r>
              <a:rPr lang="it-IT" sz="1200" b="0" i="0" u="none" strike="noStrike" kern="1200" baseline="0" dirty="0" smtClean="0">
                <a:solidFill>
                  <a:schemeClr val="tx1"/>
                </a:solidFill>
                <a:latin typeface="+mn-lt"/>
                <a:ea typeface="+mn-ea"/>
                <a:cs typeface="+mn-cs"/>
              </a:rPr>
              <a:t>, tenuto conto che:</a:t>
            </a:r>
          </a:p>
          <a:p>
            <a:r>
              <a:rPr lang="it-IT" sz="1200" b="0" i="0" u="none" strike="noStrike" kern="1200" baseline="0" dirty="0" smtClean="0">
                <a:solidFill>
                  <a:schemeClr val="tx1"/>
                </a:solidFill>
                <a:latin typeface="+mn-lt"/>
                <a:ea typeface="+mn-ea"/>
                <a:cs typeface="+mn-cs"/>
              </a:rPr>
              <a:t>le prestazioni di servizio venivano da operai che </a:t>
            </a:r>
            <a:r>
              <a:rPr lang="it-IT" sz="1200" b="1" i="0" u="none" strike="noStrike" kern="1200" baseline="0" dirty="0" smtClean="0">
                <a:solidFill>
                  <a:schemeClr val="tx1"/>
                </a:solidFill>
                <a:latin typeface="+mn-lt"/>
                <a:ea typeface="+mn-ea"/>
                <a:cs typeface="+mn-cs"/>
              </a:rPr>
              <a:t>quotidianamente oltrepassavano la</a:t>
            </a:r>
          </a:p>
          <a:p>
            <a:r>
              <a:rPr lang="it-IT" sz="1200" b="1" i="0" u="none" strike="noStrike" kern="1200" baseline="0" dirty="0" smtClean="0">
                <a:solidFill>
                  <a:schemeClr val="tx1"/>
                </a:solidFill>
                <a:latin typeface="+mn-lt"/>
                <a:ea typeface="+mn-ea"/>
                <a:cs typeface="+mn-cs"/>
              </a:rPr>
              <a:t>frontiera;</a:t>
            </a:r>
          </a:p>
          <a:p>
            <a:r>
              <a:rPr lang="it-IT" sz="1200" b="0" i="0" u="none" strike="noStrike" kern="1200" baseline="0" dirty="0" smtClean="0">
                <a:solidFill>
                  <a:schemeClr val="tx1"/>
                </a:solidFill>
                <a:latin typeface="+mn-lt"/>
                <a:ea typeface="+mn-ea"/>
                <a:cs typeface="+mn-cs"/>
              </a:rPr>
              <a:t>gli stessi operai si avvalevano di </a:t>
            </a:r>
            <a:r>
              <a:rPr lang="it-IT" sz="1200" b="1" i="0" u="none" strike="noStrike" kern="1200" baseline="0" dirty="0" smtClean="0">
                <a:solidFill>
                  <a:schemeClr val="tx1"/>
                </a:solidFill>
                <a:latin typeface="+mn-lt"/>
                <a:ea typeface="+mn-ea"/>
                <a:cs typeface="+mn-cs"/>
              </a:rPr>
              <a:t>modesti attrezzi custoditi presso i luoghi di lavoro;</a:t>
            </a:r>
          </a:p>
          <a:p>
            <a:r>
              <a:rPr lang="it-IT" sz="1200" b="1" i="0" u="none" strike="noStrike" kern="1200" baseline="0" dirty="0" smtClean="0">
                <a:solidFill>
                  <a:schemeClr val="tx1"/>
                </a:solidFill>
                <a:latin typeface="+mn-lt"/>
                <a:ea typeface="+mn-ea"/>
                <a:cs typeface="+mn-cs"/>
              </a:rPr>
              <a:t>l'Ufficio non aveva chiarito </a:t>
            </a:r>
            <a:r>
              <a:rPr lang="it-IT" sz="1200" b="0" i="0" u="none" strike="noStrike" kern="1200" baseline="0" dirty="0" smtClean="0">
                <a:solidFill>
                  <a:schemeClr val="tx1"/>
                </a:solidFill>
                <a:latin typeface="+mn-lt"/>
                <a:ea typeface="+mn-ea"/>
                <a:cs typeface="+mn-cs"/>
              </a:rPr>
              <a:t>le ragioni per cui detti cantieri, nella </a:t>
            </a:r>
            <a:r>
              <a:rPr lang="it-IT" sz="1200" b="1" i="0" u="none" strike="noStrike" kern="1200" baseline="0" dirty="0" smtClean="0">
                <a:solidFill>
                  <a:schemeClr val="tx1"/>
                </a:solidFill>
                <a:latin typeface="+mn-lt"/>
                <a:ea typeface="+mn-ea"/>
                <a:cs typeface="+mn-cs"/>
              </a:rPr>
              <a:t>titolarità</a:t>
            </a:r>
          </a:p>
          <a:p>
            <a:r>
              <a:rPr lang="it-IT" sz="1200" b="1" i="0" u="none" strike="noStrike" kern="1200" baseline="0" dirty="0" smtClean="0">
                <a:solidFill>
                  <a:schemeClr val="tx1"/>
                </a:solidFill>
                <a:latin typeface="+mn-lt"/>
                <a:ea typeface="+mn-ea"/>
                <a:cs typeface="+mn-cs"/>
              </a:rPr>
              <a:t>dell'appaltante, </a:t>
            </a:r>
            <a:r>
              <a:rPr lang="it-IT" sz="1200" b="0" i="0" u="none" strike="noStrike" kern="1200" baseline="0" dirty="0" smtClean="0">
                <a:solidFill>
                  <a:schemeClr val="tx1"/>
                </a:solidFill>
                <a:latin typeface="+mn-lt"/>
                <a:ea typeface="+mn-ea"/>
                <a:cs typeface="+mn-cs"/>
              </a:rPr>
              <a:t>assumevano una </a:t>
            </a:r>
            <a:r>
              <a:rPr lang="it-IT" sz="1200" b="1" i="0" u="none" strike="noStrike" kern="1200" baseline="0" dirty="0" smtClean="0">
                <a:solidFill>
                  <a:schemeClr val="tx1"/>
                </a:solidFill>
                <a:latin typeface="+mn-lt"/>
                <a:ea typeface="+mn-ea"/>
                <a:cs typeface="+mn-cs"/>
              </a:rPr>
              <a:t>rilevanza strumentale </a:t>
            </a:r>
            <a:r>
              <a:rPr lang="it-IT" sz="1200" b="0" i="0" u="none" strike="noStrike" kern="1200" baseline="0" dirty="0" smtClean="0">
                <a:solidFill>
                  <a:schemeClr val="tx1"/>
                </a:solidFill>
                <a:latin typeface="+mn-lt"/>
                <a:ea typeface="+mn-ea"/>
                <a:cs typeface="+mn-cs"/>
              </a:rPr>
              <a:t>rispetto alla </a:t>
            </a:r>
            <a:r>
              <a:rPr lang="it-IT" sz="1200" b="1" i="0" u="none" strike="noStrike" kern="1200" baseline="0" dirty="0" smtClean="0">
                <a:solidFill>
                  <a:schemeClr val="tx1"/>
                </a:solidFill>
                <a:latin typeface="+mn-lt"/>
                <a:ea typeface="+mn-ea"/>
                <a:cs typeface="+mn-cs"/>
              </a:rPr>
              <a:t>natura delle</a:t>
            </a:r>
          </a:p>
          <a:p>
            <a:r>
              <a:rPr lang="it-IT" sz="1200" b="1" i="0" u="none" strike="noStrike" kern="1200" baseline="0" dirty="0" smtClean="0">
                <a:solidFill>
                  <a:schemeClr val="tx1"/>
                </a:solidFill>
                <a:latin typeface="+mn-lt"/>
                <a:ea typeface="+mn-ea"/>
                <a:cs typeface="+mn-cs"/>
              </a:rPr>
              <a:t>prestazioni ed all'attività svolta dalla ditta individuale</a:t>
            </a:r>
            <a:r>
              <a:rPr lang="it-IT" sz="1200" b="0" i="0" u="none" strike="noStrike" kern="1200" baseline="0" dirty="0" smtClean="0">
                <a:solidFill>
                  <a:schemeClr val="tx1"/>
                </a:solidFill>
                <a:latin typeface="+mn-lt"/>
                <a:ea typeface="+mn-ea"/>
                <a:cs typeface="+mn-cs"/>
              </a:rPr>
              <a:t>, funzionale alla produzione del</a:t>
            </a:r>
          </a:p>
          <a:p>
            <a:r>
              <a:rPr lang="it-IT" sz="1200" b="0" i="0" u="none" strike="noStrike" kern="1200" baseline="0" dirty="0" smtClean="0">
                <a:solidFill>
                  <a:schemeClr val="tx1"/>
                </a:solidFill>
                <a:latin typeface="+mn-lt"/>
                <a:ea typeface="+mn-ea"/>
                <a:cs typeface="+mn-cs"/>
              </a:rPr>
              <a:t>reddito.</a:t>
            </a:r>
          </a:p>
          <a:p>
            <a:r>
              <a:rPr lang="it-IT" sz="1200" b="0" i="0" u="none" strike="noStrike" kern="1200" baseline="0" dirty="0" smtClean="0">
                <a:solidFill>
                  <a:schemeClr val="tx1"/>
                </a:solidFill>
                <a:latin typeface="+mn-lt"/>
                <a:ea typeface="+mn-ea"/>
                <a:cs typeface="+mn-cs"/>
              </a:rPr>
              <a:t>Il </a:t>
            </a:r>
            <a:r>
              <a:rPr lang="it-IT" sz="1200" b="1" i="0" u="none" strike="noStrike" kern="1200" baseline="0" dirty="0" smtClean="0">
                <a:solidFill>
                  <a:schemeClr val="tx1"/>
                </a:solidFill>
                <a:latin typeface="+mn-lt"/>
                <a:ea typeface="+mn-ea"/>
                <a:cs typeface="+mn-cs"/>
              </a:rPr>
              <a:t>giudice del gravame </a:t>
            </a:r>
            <a:r>
              <a:rPr lang="it-IT" sz="1200" b="0" i="0" u="none" strike="noStrike" kern="1200" baseline="0" dirty="0" smtClean="0">
                <a:solidFill>
                  <a:schemeClr val="tx1"/>
                </a:solidFill>
                <a:latin typeface="+mn-lt"/>
                <a:ea typeface="+mn-ea"/>
                <a:cs typeface="+mn-cs"/>
              </a:rPr>
              <a:t>ha escluso anche la presenza di una </a:t>
            </a:r>
            <a:r>
              <a:rPr lang="it-IT" sz="1200" b="1" i="0" u="none" strike="noStrike" kern="1200" baseline="0" dirty="0" smtClean="0">
                <a:solidFill>
                  <a:schemeClr val="tx1"/>
                </a:solidFill>
                <a:latin typeface="+mn-lt"/>
                <a:ea typeface="+mn-ea"/>
                <a:cs typeface="+mn-cs"/>
              </a:rPr>
              <a:t>stabile organizzazione personale</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atteso che la persona fisica titolare dell’omonima ditta individuale, aveva </a:t>
            </a:r>
            <a:r>
              <a:rPr lang="it-IT" sz="1200" b="1" i="0" u="none" strike="noStrike" kern="1200" baseline="0" dirty="0" smtClean="0">
                <a:solidFill>
                  <a:schemeClr val="tx1"/>
                </a:solidFill>
                <a:latin typeface="+mn-lt"/>
                <a:ea typeface="+mn-ea"/>
                <a:cs typeface="+mn-cs"/>
              </a:rPr>
              <a:t>stipulato contratti in</a:t>
            </a:r>
          </a:p>
          <a:p>
            <a:r>
              <a:rPr lang="it-IT" sz="1200" b="1" i="0" u="none" strike="noStrike" kern="1200" baseline="0" dirty="0" smtClean="0">
                <a:solidFill>
                  <a:schemeClr val="tx1"/>
                </a:solidFill>
                <a:latin typeface="+mn-lt"/>
                <a:ea typeface="+mn-ea"/>
                <a:cs typeface="+mn-cs"/>
              </a:rPr>
              <a:t>“modo episodico” ed a titolo personale </a:t>
            </a:r>
            <a:r>
              <a:rPr lang="it-IT" sz="1200" b="0" i="0" u="none" strike="noStrike" kern="1200" baseline="0" dirty="0" smtClean="0">
                <a:solidFill>
                  <a:schemeClr val="tx1"/>
                </a:solidFill>
                <a:latin typeface="+mn-lt"/>
                <a:ea typeface="+mn-ea"/>
                <a:cs typeface="+mn-cs"/>
              </a:rPr>
              <a:t>e non in qualità di </a:t>
            </a:r>
            <a:r>
              <a:rPr lang="it-IT" sz="1200" b="1" i="0" u="none" strike="noStrike" kern="1200" baseline="0" dirty="0" smtClean="0">
                <a:solidFill>
                  <a:schemeClr val="tx1"/>
                </a:solidFill>
                <a:latin typeface="+mn-lt"/>
                <a:ea typeface="+mn-ea"/>
                <a:cs typeface="+mn-cs"/>
              </a:rPr>
              <a:t>agente dipendente </a:t>
            </a:r>
            <a:r>
              <a:rPr lang="it-IT" sz="1200" b="0" i="0" u="none" strike="noStrike" kern="1200" baseline="0" dirty="0" smtClean="0">
                <a:solidFill>
                  <a:schemeClr val="tx1"/>
                </a:solidFill>
                <a:latin typeface="+mn-lt"/>
                <a:ea typeface="+mn-ea"/>
                <a:cs typeface="+mn-cs"/>
              </a:rPr>
              <a:t>designato da</a:t>
            </a:r>
          </a:p>
          <a:p>
            <a:r>
              <a:rPr lang="it-IT" sz="1200" b="0" i="0" u="none" strike="noStrike" kern="1200" baseline="0" dirty="0" smtClean="0">
                <a:solidFill>
                  <a:schemeClr val="tx1"/>
                </a:solidFill>
                <a:latin typeface="+mn-lt"/>
                <a:ea typeface="+mn-ea"/>
                <a:cs typeface="+mn-cs"/>
              </a:rPr>
              <a:t>parte di un’impresa estera. </a:t>
            </a:r>
          </a:p>
          <a:p>
            <a:endParaRPr lang="it-IT" sz="1200" b="0" i="0" u="none" strike="noStrike" kern="1200" baseline="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F64AEFEC-79EA-4E5B-9292-106D6ED9ABA7}" type="slidenum">
              <a:rPr lang="it-IT" smtClean="0"/>
              <a:t>17</a:t>
            </a:fld>
            <a:endParaRPr lang="it-IT"/>
          </a:p>
        </p:txBody>
      </p:sp>
    </p:spTree>
    <p:extLst>
      <p:ext uri="{BB962C8B-B14F-4D97-AF65-F5344CB8AC3E}">
        <p14:creationId xmlns:p14="http://schemas.microsoft.com/office/powerpoint/2010/main" val="2564891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Il </a:t>
            </a:r>
            <a:r>
              <a:rPr lang="it-IT" b="1" dirty="0" smtClean="0"/>
              <a:t>giudice del gravame </a:t>
            </a:r>
            <a:r>
              <a:rPr lang="it-IT" dirty="0" smtClean="0"/>
              <a:t>ha escluso anche la presenza di una </a:t>
            </a:r>
            <a:r>
              <a:rPr lang="it-IT" b="1" dirty="0" smtClean="0"/>
              <a:t>stabile organizzazione personale</a:t>
            </a:r>
            <a:r>
              <a:rPr lang="it-IT" dirty="0" smtClean="0"/>
              <a:t>, atteso che la persona fisica titolare dell’omonima ditta individuale, aveva </a:t>
            </a:r>
            <a:r>
              <a:rPr lang="it-IT" b="1" dirty="0" smtClean="0"/>
              <a:t>stipulato contratti in “modo episodico” ed a titolo personale </a:t>
            </a:r>
            <a:r>
              <a:rPr lang="it-IT" dirty="0" smtClean="0"/>
              <a:t>e non in qualità di </a:t>
            </a:r>
            <a:r>
              <a:rPr lang="it-IT" b="1" dirty="0" smtClean="0"/>
              <a:t>agente dipendente </a:t>
            </a:r>
            <a:r>
              <a:rPr lang="it-IT" dirty="0" smtClean="0"/>
              <a:t>designato da parte di un’impresa estera.</a:t>
            </a:r>
          </a:p>
          <a:p>
            <a:r>
              <a:rPr lang="it-IT" sz="1200" b="0" i="0" u="none" strike="noStrike" kern="1200" baseline="0" dirty="0" smtClean="0">
                <a:solidFill>
                  <a:schemeClr val="tx1"/>
                </a:solidFill>
                <a:latin typeface="+mn-lt"/>
                <a:ea typeface="+mn-ea"/>
                <a:cs typeface="+mn-cs"/>
              </a:rPr>
              <a:t>La suprema Corte di cassazione ha </a:t>
            </a:r>
            <a:r>
              <a:rPr lang="it-IT" sz="1200" b="1" i="0" u="none" strike="noStrike" kern="1200" baseline="0" dirty="0" smtClean="0">
                <a:solidFill>
                  <a:schemeClr val="tx1"/>
                </a:solidFill>
                <a:latin typeface="+mn-lt"/>
                <a:ea typeface="+mn-ea"/>
                <a:cs typeface="+mn-cs"/>
              </a:rPr>
              <a:t>confermato l’interpretazione espressa da parte del giudice</a:t>
            </a:r>
          </a:p>
          <a:p>
            <a:r>
              <a:rPr lang="it-IT" sz="1200" b="1" i="0" u="none" strike="noStrike" kern="1200" baseline="0" dirty="0" smtClean="0">
                <a:solidFill>
                  <a:schemeClr val="tx1"/>
                </a:solidFill>
                <a:latin typeface="+mn-lt"/>
                <a:ea typeface="+mn-ea"/>
                <a:cs typeface="+mn-cs"/>
              </a:rPr>
              <a:t>di merito</a:t>
            </a:r>
            <a:r>
              <a:rPr lang="it-IT" sz="1200" b="0" i="0" u="none" strike="noStrike" kern="1200" baseline="0" dirty="0" smtClean="0">
                <a:solidFill>
                  <a:schemeClr val="tx1"/>
                </a:solidFill>
                <a:latin typeface="+mn-lt"/>
                <a:ea typeface="+mn-ea"/>
                <a:cs typeface="+mn-cs"/>
              </a:rPr>
              <a:t>, facendo richiamo alla </a:t>
            </a:r>
            <a:r>
              <a:rPr lang="it-IT" sz="1200" b="1" i="0" u="none" strike="noStrike" kern="1200" baseline="0" dirty="0" smtClean="0">
                <a:solidFill>
                  <a:schemeClr val="tx1"/>
                </a:solidFill>
                <a:latin typeface="+mn-lt"/>
                <a:ea typeface="+mn-ea"/>
                <a:cs typeface="+mn-cs"/>
              </a:rPr>
              <a:t>convenzione internazionale contro le doppie imposizioni sui</a:t>
            </a:r>
          </a:p>
          <a:p>
            <a:r>
              <a:rPr lang="it-IT" sz="1200" b="1" i="0" u="none" strike="noStrike" kern="1200" baseline="0" dirty="0" smtClean="0">
                <a:solidFill>
                  <a:schemeClr val="tx1"/>
                </a:solidFill>
                <a:latin typeface="+mn-lt"/>
                <a:ea typeface="+mn-ea"/>
                <a:cs typeface="+mn-cs"/>
              </a:rPr>
              <a:t>redditi </a:t>
            </a:r>
            <a:r>
              <a:rPr lang="it-IT" sz="1200" b="0" i="0" u="none" strike="noStrike" kern="1200" baseline="0" dirty="0" smtClean="0">
                <a:solidFill>
                  <a:schemeClr val="tx1"/>
                </a:solidFill>
                <a:latin typeface="+mn-lt"/>
                <a:ea typeface="+mn-ea"/>
                <a:cs typeface="+mn-cs"/>
              </a:rPr>
              <a:t>stipulata tra l'Italia e la Repubblica Jugoslava e, segnatamente, all'articolo 7</a:t>
            </a:r>
          </a:p>
          <a:p>
            <a:r>
              <a:rPr lang="it-IT" sz="1200" b="0" i="0" u="none" strike="noStrike" kern="1200" baseline="0" dirty="0" smtClean="0">
                <a:solidFill>
                  <a:schemeClr val="tx1"/>
                </a:solidFill>
                <a:latin typeface="+mn-lt"/>
                <a:ea typeface="+mn-ea"/>
                <a:cs typeface="+mn-cs"/>
              </a:rPr>
              <a:t>dell’accordo bilaterale, in base al quale per </a:t>
            </a:r>
            <a:r>
              <a:rPr lang="it-IT" sz="1200" b="1" i="0" u="none" strike="noStrike" kern="1200" baseline="0" dirty="0" smtClean="0">
                <a:solidFill>
                  <a:schemeClr val="tx1"/>
                </a:solidFill>
                <a:latin typeface="+mn-lt"/>
                <a:ea typeface="+mn-ea"/>
                <a:cs typeface="+mn-cs"/>
              </a:rPr>
              <a:t>l'imponibilità del reddito d'impresa del soggetto</a:t>
            </a:r>
          </a:p>
          <a:p>
            <a:r>
              <a:rPr lang="it-IT" sz="1200" b="1" i="0" u="none" strike="noStrike" kern="1200" baseline="0" dirty="0" smtClean="0">
                <a:solidFill>
                  <a:schemeClr val="tx1"/>
                </a:solidFill>
                <a:latin typeface="+mn-lt"/>
                <a:ea typeface="+mn-ea"/>
                <a:cs typeface="+mn-cs"/>
              </a:rPr>
              <a:t>non residente</a:t>
            </a:r>
            <a:r>
              <a:rPr lang="it-IT" sz="1200" b="0" i="0" u="none" strike="noStrike" kern="1200" baseline="0" dirty="0" smtClean="0">
                <a:solidFill>
                  <a:schemeClr val="tx1"/>
                </a:solidFill>
                <a:latin typeface="+mn-lt"/>
                <a:ea typeface="+mn-ea"/>
                <a:cs typeface="+mn-cs"/>
              </a:rPr>
              <a:t>, sono necessari i seguenti elementi:</a:t>
            </a:r>
          </a:p>
          <a:p>
            <a:r>
              <a:rPr lang="it-IT" sz="1200" b="0" i="0" u="none" strike="noStrike" kern="1200" baseline="0" dirty="0" smtClean="0">
                <a:solidFill>
                  <a:schemeClr val="tx1"/>
                </a:solidFill>
                <a:latin typeface="+mn-lt"/>
                <a:ea typeface="+mn-ea"/>
                <a:cs typeface="+mn-cs"/>
              </a:rPr>
              <a:t>una </a:t>
            </a:r>
            <a:r>
              <a:rPr lang="it-IT" sz="1200" b="1" i="0" u="none" strike="noStrike" kern="1200" baseline="0" dirty="0" smtClean="0">
                <a:solidFill>
                  <a:schemeClr val="tx1"/>
                </a:solidFill>
                <a:latin typeface="+mn-lt"/>
                <a:ea typeface="+mn-ea"/>
                <a:cs typeface="+mn-cs"/>
              </a:rPr>
              <a:t>presenza che sia incardinata nel territorio dell'altro Stato contraente </a:t>
            </a:r>
            <a:r>
              <a:rPr lang="it-IT" sz="1200" b="0" i="0" u="none" strike="noStrike" kern="1200" baseline="0" dirty="0" smtClean="0">
                <a:solidFill>
                  <a:schemeClr val="tx1"/>
                </a:solidFill>
                <a:latin typeface="+mn-lt"/>
                <a:ea typeface="+mn-ea"/>
                <a:cs typeface="+mn-cs"/>
              </a:rPr>
              <a:t>e dotata di</a:t>
            </a:r>
          </a:p>
          <a:p>
            <a:r>
              <a:rPr lang="it-IT" sz="1200" b="0" i="0" u="none" strike="noStrike" kern="1200" baseline="0" dirty="0" smtClean="0">
                <a:solidFill>
                  <a:schemeClr val="tx1"/>
                </a:solidFill>
                <a:latin typeface="+mn-lt"/>
                <a:ea typeface="+mn-ea"/>
                <a:cs typeface="+mn-cs"/>
              </a:rPr>
              <a:t>una </a:t>
            </a:r>
            <a:r>
              <a:rPr lang="it-IT" sz="1200" b="1" i="0" u="none" strike="noStrike" kern="1200" baseline="0" dirty="0" smtClean="0">
                <a:solidFill>
                  <a:schemeClr val="tx1"/>
                </a:solidFill>
                <a:latin typeface="+mn-lt"/>
                <a:ea typeface="+mn-ea"/>
                <a:cs typeface="+mn-cs"/>
              </a:rPr>
              <a:t>certa stabilità</a:t>
            </a:r>
            <a:r>
              <a:rPr lang="it-IT" sz="1200" b="0" i="0" u="none" strike="noStrike" kern="1200" baseline="0" dirty="0" smtClean="0">
                <a:solidFill>
                  <a:schemeClr val="tx1"/>
                </a:solidFill>
                <a:latin typeface="+mn-lt"/>
                <a:ea typeface="+mn-ea"/>
                <a:cs typeface="+mn-cs"/>
              </a:rPr>
              <a:t>;</a:t>
            </a:r>
          </a:p>
          <a:p>
            <a:r>
              <a:rPr lang="it-IT" sz="1200" b="1" i="0" u="none" strike="noStrike" kern="1200" baseline="0" dirty="0" smtClean="0">
                <a:solidFill>
                  <a:schemeClr val="tx1"/>
                </a:solidFill>
                <a:latin typeface="+mn-lt"/>
                <a:ea typeface="+mn-ea"/>
                <a:cs typeface="+mn-cs"/>
              </a:rPr>
              <a:t>una sede di affari </a:t>
            </a:r>
            <a:r>
              <a:rPr lang="it-IT" sz="1200" b="0" i="0" u="none" strike="noStrike" kern="1200" baseline="0" dirty="0" smtClean="0">
                <a:solidFill>
                  <a:schemeClr val="tx1"/>
                </a:solidFill>
                <a:latin typeface="+mn-lt"/>
                <a:ea typeface="+mn-ea"/>
                <a:cs typeface="+mn-cs"/>
              </a:rPr>
              <a:t>capace, anche solo in </a:t>
            </a:r>
            <a:r>
              <a:rPr lang="it-IT" sz="1200" b="1" i="0" u="none" strike="noStrike" kern="1200" baseline="0" dirty="0" smtClean="0">
                <a:solidFill>
                  <a:schemeClr val="tx1"/>
                </a:solidFill>
                <a:latin typeface="+mn-lt"/>
                <a:ea typeface="+mn-ea"/>
                <a:cs typeface="+mn-cs"/>
              </a:rPr>
              <a:t>via potenziale</a:t>
            </a:r>
            <a:r>
              <a:rPr lang="it-IT" sz="1200" b="0" i="0" u="none" strike="noStrike" kern="1200" baseline="0" dirty="0" smtClean="0">
                <a:solidFill>
                  <a:schemeClr val="tx1"/>
                </a:solidFill>
                <a:latin typeface="+mn-lt"/>
                <a:ea typeface="+mn-ea"/>
                <a:cs typeface="+mn-cs"/>
              </a:rPr>
              <a:t>, di </a:t>
            </a:r>
            <a:r>
              <a:rPr lang="it-IT" sz="1200" b="1" i="0" u="none" strike="noStrike" kern="1200" baseline="0" dirty="0" smtClean="0">
                <a:solidFill>
                  <a:schemeClr val="tx1"/>
                </a:solidFill>
                <a:latin typeface="+mn-lt"/>
                <a:ea typeface="+mn-ea"/>
                <a:cs typeface="+mn-cs"/>
              </a:rPr>
              <a:t>produrre reddito</a:t>
            </a:r>
            <a:r>
              <a:rPr lang="it-IT" sz="1200" b="0" i="0" u="none" strike="noStrike" kern="1200" baseline="0" dirty="0" smtClean="0">
                <a:solidFill>
                  <a:schemeClr val="tx1"/>
                </a:solidFill>
                <a:latin typeface="+mn-lt"/>
                <a:ea typeface="+mn-ea"/>
                <a:cs typeface="+mn-cs"/>
              </a:rPr>
              <a:t>;</a:t>
            </a:r>
          </a:p>
          <a:p>
            <a:r>
              <a:rPr lang="it-IT" sz="1200" b="1" i="0" u="none" strike="noStrike" kern="1200" baseline="0" dirty="0" smtClean="0">
                <a:solidFill>
                  <a:schemeClr val="tx1"/>
                </a:solidFill>
                <a:latin typeface="+mn-lt"/>
                <a:ea typeface="+mn-ea"/>
                <a:cs typeface="+mn-cs"/>
              </a:rPr>
              <a:t>un'attività autonoma </a:t>
            </a:r>
            <a:r>
              <a:rPr lang="it-IT" sz="1200" b="0" i="0" u="none" strike="noStrike" kern="1200" baseline="0" dirty="0" smtClean="0">
                <a:solidFill>
                  <a:schemeClr val="tx1"/>
                </a:solidFill>
                <a:latin typeface="+mn-lt"/>
                <a:ea typeface="+mn-ea"/>
                <a:cs typeface="+mn-cs"/>
              </a:rPr>
              <a:t>rispetto a quella </a:t>
            </a:r>
            <a:r>
              <a:rPr lang="it-IT" sz="1200" b="1" i="0" u="none" strike="noStrike" kern="1200" baseline="0" dirty="0" smtClean="0">
                <a:solidFill>
                  <a:schemeClr val="tx1"/>
                </a:solidFill>
                <a:latin typeface="+mn-lt"/>
                <a:ea typeface="+mn-ea"/>
                <a:cs typeface="+mn-cs"/>
              </a:rPr>
              <a:t>svolta dalla casa madre</a:t>
            </a:r>
            <a:r>
              <a:rPr lang="it-IT" sz="1200" b="0" i="0" u="none" strike="noStrike" kern="1200" baseline="0" dirty="0" smtClean="0">
                <a:solidFill>
                  <a:schemeClr val="tx1"/>
                </a:solidFill>
                <a:latin typeface="+mn-lt"/>
                <a:ea typeface="+mn-ea"/>
                <a:cs typeface="+mn-cs"/>
              </a:rPr>
              <a:t>, dovendo aggiungersi</a:t>
            </a:r>
          </a:p>
          <a:p>
            <a:r>
              <a:rPr lang="it-IT" sz="1200" b="0" i="0" u="none" strike="noStrike" kern="1200" baseline="0" dirty="0" smtClean="0">
                <a:solidFill>
                  <a:schemeClr val="tx1"/>
                </a:solidFill>
                <a:latin typeface="+mn-lt"/>
                <a:ea typeface="+mn-ea"/>
                <a:cs typeface="+mn-cs"/>
              </a:rPr>
              <a:t>che, ai fini </a:t>
            </a:r>
            <a:r>
              <a:rPr lang="it-IT" sz="1200" b="1" i="0" u="none" strike="noStrike" kern="1200" baseline="0" dirty="0" smtClean="0">
                <a:solidFill>
                  <a:schemeClr val="tx1"/>
                </a:solidFill>
                <a:latin typeface="+mn-lt"/>
                <a:ea typeface="+mn-ea"/>
                <a:cs typeface="+mn-cs"/>
              </a:rPr>
              <a:t>dell'applicazione delle imposte dirette</a:t>
            </a:r>
            <a:r>
              <a:rPr lang="it-IT" sz="1200" b="0" i="0" u="none" strike="noStrike" kern="1200" baseline="0" dirty="0" smtClean="0">
                <a:solidFill>
                  <a:schemeClr val="tx1"/>
                </a:solidFill>
                <a:latin typeface="+mn-lt"/>
                <a:ea typeface="+mn-ea"/>
                <a:cs typeface="+mn-cs"/>
              </a:rPr>
              <a:t>, la relativa indagine deve essere</a:t>
            </a:r>
          </a:p>
          <a:p>
            <a:r>
              <a:rPr lang="it-IT" sz="1200" b="0" i="0" u="none" strike="noStrike" kern="1200" baseline="0" dirty="0" smtClean="0">
                <a:solidFill>
                  <a:schemeClr val="tx1"/>
                </a:solidFill>
                <a:latin typeface="+mn-lt"/>
                <a:ea typeface="+mn-ea"/>
                <a:cs typeface="+mn-cs"/>
              </a:rPr>
              <a:t>condotta </a:t>
            </a:r>
            <a:r>
              <a:rPr lang="it-IT" sz="1200" b="1" i="0" u="none" strike="noStrike" kern="1200" baseline="0" dirty="0" smtClean="0">
                <a:solidFill>
                  <a:schemeClr val="tx1"/>
                </a:solidFill>
                <a:latin typeface="+mn-lt"/>
                <a:ea typeface="+mn-ea"/>
                <a:cs typeface="+mn-cs"/>
              </a:rPr>
              <a:t>non solo sul piano formale</a:t>
            </a:r>
            <a:r>
              <a:rPr lang="it-IT" sz="1200" b="0" i="0" u="none" strike="noStrike" kern="1200" baseline="0" dirty="0" smtClean="0">
                <a:solidFill>
                  <a:schemeClr val="tx1"/>
                </a:solidFill>
                <a:latin typeface="+mn-lt"/>
                <a:ea typeface="+mn-ea"/>
                <a:cs typeface="+mn-cs"/>
              </a:rPr>
              <a:t>, ma anche e </a:t>
            </a:r>
            <a:r>
              <a:rPr lang="it-IT" sz="1200" b="1" i="0" u="none" strike="noStrike" kern="1200" baseline="0" dirty="0" smtClean="0">
                <a:solidFill>
                  <a:schemeClr val="tx1"/>
                </a:solidFill>
                <a:latin typeface="+mn-lt"/>
                <a:ea typeface="+mn-ea"/>
                <a:cs typeface="+mn-cs"/>
              </a:rPr>
              <a:t>soprattutto su quello sostanziale</a:t>
            </a:r>
            <a:r>
              <a:rPr lang="it-IT" sz="1200" b="0" i="0" u="none" strike="noStrike" kern="1200" baseline="0" dirty="0" smtClean="0">
                <a:solidFill>
                  <a:schemeClr val="tx1"/>
                </a:solidFill>
                <a:latin typeface="+mn-lt"/>
                <a:ea typeface="+mn-ea"/>
                <a:cs typeface="+mn-cs"/>
              </a:rPr>
              <a:t>.</a:t>
            </a:r>
          </a:p>
          <a:p>
            <a:r>
              <a:rPr lang="it-IT" sz="1200" b="0" i="0" u="none" strike="noStrike" kern="1200" baseline="0" dirty="0" smtClean="0">
                <a:solidFill>
                  <a:schemeClr val="tx1"/>
                </a:solidFill>
                <a:latin typeface="+mn-lt"/>
                <a:ea typeface="+mn-ea"/>
                <a:cs typeface="+mn-cs"/>
              </a:rPr>
              <a:t>Ciò posto, gli ermellini hanno pienamente concordato con </a:t>
            </a:r>
            <a:r>
              <a:rPr lang="it-IT" sz="1200" b="1" i="0" u="none" strike="noStrike" kern="1200" baseline="0" dirty="0" smtClean="0">
                <a:solidFill>
                  <a:schemeClr val="tx1"/>
                </a:solidFill>
                <a:latin typeface="+mn-lt"/>
                <a:ea typeface="+mn-ea"/>
                <a:cs typeface="+mn-cs"/>
              </a:rPr>
              <a:t>l’approccio ermeneutico </a:t>
            </a:r>
            <a:r>
              <a:rPr lang="it-IT" sz="1200" b="0" i="0" u="none" strike="noStrike" kern="1200" baseline="0" dirty="0" smtClean="0">
                <a:solidFill>
                  <a:schemeClr val="tx1"/>
                </a:solidFill>
                <a:latin typeface="+mn-lt"/>
                <a:ea typeface="+mn-ea"/>
                <a:cs typeface="+mn-cs"/>
              </a:rPr>
              <a:t>fornito dal</a:t>
            </a:r>
          </a:p>
          <a:p>
            <a:r>
              <a:rPr lang="it-IT" sz="1200" b="0" i="0" u="none" strike="noStrike" kern="1200" baseline="0" dirty="0" smtClean="0">
                <a:solidFill>
                  <a:schemeClr val="tx1"/>
                </a:solidFill>
                <a:latin typeface="+mn-lt"/>
                <a:ea typeface="+mn-ea"/>
                <a:cs typeface="+mn-cs"/>
              </a:rPr>
              <a:t>giudice di appello, escludendo la tassazione del reddito prodotto in Italia dal cittadino</a:t>
            </a:r>
          </a:p>
          <a:p>
            <a:r>
              <a:rPr lang="it-IT" sz="1200" b="0" i="0" u="none" strike="noStrike" kern="1200" baseline="0" dirty="0" smtClean="0">
                <a:solidFill>
                  <a:schemeClr val="tx1"/>
                </a:solidFill>
                <a:latin typeface="+mn-lt"/>
                <a:ea typeface="+mn-ea"/>
                <a:cs typeface="+mn-cs"/>
              </a:rPr>
              <a:t>sloveno.</a:t>
            </a:r>
            <a:endParaRPr lang="it-IT" dirty="0" smtClean="0"/>
          </a:p>
          <a:p>
            <a:endParaRPr lang="it-IT" dirty="0" smtClean="0"/>
          </a:p>
          <a:p>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smtClean="0"/>
              <a:t>18</a:t>
            </a:fld>
            <a:endParaRPr lang="it-IT"/>
          </a:p>
        </p:txBody>
      </p:sp>
    </p:spTree>
    <p:extLst>
      <p:ext uri="{BB962C8B-B14F-4D97-AF65-F5344CB8AC3E}">
        <p14:creationId xmlns:p14="http://schemas.microsoft.com/office/powerpoint/2010/main" val="2685237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smtClean="0"/>
              <a:t>19</a:t>
            </a:fld>
            <a:endParaRPr lang="it-IT"/>
          </a:p>
        </p:txBody>
      </p:sp>
    </p:spTree>
    <p:extLst>
      <p:ext uri="{BB962C8B-B14F-4D97-AF65-F5344CB8AC3E}">
        <p14:creationId xmlns:p14="http://schemas.microsoft.com/office/powerpoint/2010/main" val="133651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1" i="1" u="none" strike="noStrike" kern="1200" dirty="0" smtClean="0">
                <a:solidFill>
                  <a:schemeClr val="tx1"/>
                </a:solidFill>
                <a:effectLst/>
                <a:latin typeface="+mn-lt"/>
                <a:ea typeface="+mn-ea"/>
                <a:cs typeface="+mn-cs"/>
              </a:rPr>
              <a:t>routine maintenance work, such as</a:t>
            </a:r>
            <a:r>
              <a:rPr lang="en-US" sz="1200" b="0" i="0" u="none" strike="noStrike" kern="1200" dirty="0" smtClean="0">
                <a:solidFill>
                  <a:schemeClr val="tx1"/>
                </a:solidFill>
                <a:effectLst/>
                <a:latin typeface="+mn-lt"/>
                <a:ea typeface="+mn-ea"/>
                <a:cs typeface="+mn-cs"/>
              </a:rPr>
              <a:t>: </a:t>
            </a:r>
          </a:p>
          <a:p>
            <a:r>
              <a:rPr lang="en-US" sz="1200" b="0" i="0" u="none" strike="noStrike" kern="1200" dirty="0" smtClean="0">
                <a:solidFill>
                  <a:schemeClr val="tx1"/>
                </a:solidFill>
                <a:effectLst/>
                <a:latin typeface="+mn-lt"/>
                <a:ea typeface="+mn-ea"/>
                <a:cs typeface="+mn-cs"/>
              </a:rPr>
              <a:t>Five-year statutory surveys, required by flag states</a:t>
            </a:r>
          </a:p>
          <a:p>
            <a:r>
              <a:rPr lang="en-US" sz="1200" b="0" i="0" u="none" strike="noStrike" kern="1200" dirty="0" smtClean="0">
                <a:solidFill>
                  <a:schemeClr val="tx1"/>
                </a:solidFill>
                <a:effectLst/>
                <a:latin typeface="+mn-lt"/>
                <a:ea typeface="+mn-ea"/>
                <a:cs typeface="+mn-cs"/>
              </a:rPr>
              <a:t>Repainting the antifouling (every one to two years)</a:t>
            </a:r>
          </a:p>
          <a:p>
            <a:r>
              <a:rPr lang="en-US" sz="1200" b="0" i="0" u="none" strike="noStrike" kern="1200" dirty="0" smtClean="0">
                <a:solidFill>
                  <a:schemeClr val="tx1"/>
                </a:solidFill>
                <a:effectLst/>
                <a:latin typeface="+mn-lt"/>
                <a:ea typeface="+mn-ea"/>
                <a:cs typeface="+mn-cs"/>
              </a:rPr>
              <a:t>Repainting of the hull (every three years)</a:t>
            </a:r>
          </a:p>
          <a:p>
            <a:r>
              <a:rPr lang="en-US" sz="1200" b="0" i="0" u="none" strike="noStrike" kern="1200" dirty="0" smtClean="0">
                <a:solidFill>
                  <a:schemeClr val="tx1"/>
                </a:solidFill>
                <a:effectLst/>
                <a:latin typeface="+mn-lt"/>
                <a:ea typeface="+mn-ea"/>
                <a:cs typeface="+mn-cs"/>
              </a:rPr>
              <a:t>Repainting the superstructure (every three to five years)</a:t>
            </a:r>
          </a:p>
          <a:p>
            <a:r>
              <a:rPr lang="en-US" sz="1200" b="0" i="0" u="none" strike="noStrike" kern="1200" dirty="0" smtClean="0">
                <a:solidFill>
                  <a:schemeClr val="tx1"/>
                </a:solidFill>
                <a:effectLst/>
                <a:latin typeface="+mn-lt"/>
                <a:ea typeface="+mn-ea"/>
                <a:cs typeface="+mn-cs"/>
              </a:rPr>
              <a:t>Emergency repairs</a:t>
            </a:r>
          </a:p>
          <a:p>
            <a:r>
              <a:rPr lang="en-US" sz="1200" b="0" i="0" u="none" strike="noStrike" kern="1200" dirty="0" smtClean="0">
                <a:solidFill>
                  <a:schemeClr val="tx1"/>
                </a:solidFill>
                <a:effectLst/>
                <a:latin typeface="+mn-lt"/>
                <a:ea typeface="+mn-ea"/>
                <a:cs typeface="+mn-cs"/>
              </a:rPr>
              <a:t>Engine and machinery overhaul</a:t>
            </a:r>
          </a:p>
          <a:p>
            <a:r>
              <a:rPr lang="en-US" sz="1200" b="0" i="0" u="none" strike="noStrike" kern="1200" dirty="0" smtClean="0">
                <a:solidFill>
                  <a:schemeClr val="tx1"/>
                </a:solidFill>
                <a:effectLst/>
                <a:latin typeface="+mn-lt"/>
                <a:ea typeface="+mn-ea"/>
                <a:cs typeface="+mn-cs"/>
              </a:rPr>
              <a:t>Extensions to the vessel</a:t>
            </a:r>
          </a:p>
          <a:p>
            <a:r>
              <a:rPr lang="en-US" sz="1200" b="0" i="0" u="none" strike="noStrike" kern="1200" dirty="0" smtClean="0">
                <a:solidFill>
                  <a:schemeClr val="tx1"/>
                </a:solidFill>
                <a:effectLst/>
                <a:latin typeface="+mn-lt"/>
                <a:ea typeface="+mn-ea"/>
                <a:cs typeface="+mn-cs"/>
              </a:rPr>
              <a:t>Upgrades to the interior</a:t>
            </a:r>
          </a:p>
          <a:p>
            <a:r>
              <a:rPr lang="en-US" sz="1200" b="0" i="0" u="none" strike="noStrike" kern="1200" dirty="0" smtClean="0">
                <a:solidFill>
                  <a:schemeClr val="tx1"/>
                </a:solidFill>
                <a:effectLst/>
                <a:latin typeface="+mn-lt"/>
                <a:ea typeface="+mn-ea"/>
                <a:cs typeface="+mn-cs"/>
              </a:rPr>
              <a:t>HVAC system upgrades and servicing</a:t>
            </a:r>
          </a:p>
          <a:p>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a:t>2</a:t>
            </a:fld>
            <a:endParaRPr lang="it-IT"/>
          </a:p>
        </p:txBody>
      </p:sp>
    </p:spTree>
    <p:extLst>
      <p:ext uri="{BB962C8B-B14F-4D97-AF65-F5344CB8AC3E}">
        <p14:creationId xmlns:p14="http://schemas.microsoft.com/office/powerpoint/2010/main" val="1511209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1" i="0" u="none" strike="noStrike" kern="1200" dirty="0" smtClean="0">
                <a:solidFill>
                  <a:schemeClr val="tx1"/>
                </a:solidFill>
                <a:effectLst/>
                <a:latin typeface="+mn-lt"/>
                <a:ea typeface="+mn-ea"/>
                <a:cs typeface="+mn-cs"/>
              </a:rPr>
              <a:t>Art. 7 ter - </a:t>
            </a:r>
            <a:r>
              <a:rPr lang="it-IT" sz="1200" b="1" i="0" u="none" strike="noStrike" kern="1200" dirty="0" err="1" smtClean="0">
                <a:solidFill>
                  <a:schemeClr val="tx1"/>
                </a:solidFill>
                <a:effectLst/>
                <a:latin typeface="+mn-lt"/>
                <a:ea typeface="+mn-ea"/>
                <a:cs typeface="+mn-cs"/>
              </a:rPr>
              <a:t>Territorialita'</a:t>
            </a:r>
            <a:r>
              <a:rPr lang="it-IT" sz="1200" b="1" i="0" u="none" strike="noStrike" kern="1200" dirty="0" smtClean="0">
                <a:solidFill>
                  <a:schemeClr val="tx1"/>
                </a:solidFill>
                <a:effectLst/>
                <a:latin typeface="+mn-lt"/>
                <a:ea typeface="+mn-ea"/>
                <a:cs typeface="+mn-cs"/>
              </a:rPr>
              <a:t> - Prestazioni di servizi</a:t>
            </a:r>
            <a:endParaRPr lang="it-IT" b="1" dirty="0" smtClean="0">
              <a:effectLst/>
            </a:endParaRPr>
          </a:p>
          <a:p>
            <a:r>
              <a:rPr lang="it-IT" b="1" u="sng" dirty="0" smtClean="0">
                <a:effectLst>
                  <a:outerShdw blurRad="38100" dist="38100" dir="2700000" algn="tl">
                    <a:srgbClr val="000000">
                      <a:alpha val="43137"/>
                    </a:srgbClr>
                  </a:outerShdw>
                </a:effectLst>
              </a:rPr>
              <a:t>Le prestazioni di servizi si considerano effettuate nel territorio dello Stato</a:t>
            </a:r>
            <a:r>
              <a:rPr lang="it-IT" b="1" dirty="0" smtClean="0">
                <a:effectLst/>
              </a:rPr>
              <a:t>: </a:t>
            </a:r>
            <a:br>
              <a:rPr lang="it-IT" b="1" dirty="0" smtClean="0">
                <a:effectLst/>
              </a:rPr>
            </a:br>
            <a:r>
              <a:rPr lang="it-IT" b="1" dirty="0" smtClean="0">
                <a:effectLst/>
              </a:rPr>
              <a:t>a) quando sono rese </a:t>
            </a:r>
            <a:r>
              <a:rPr lang="it-IT" b="1" u="sng" dirty="0" smtClean="0">
                <a:effectLst/>
              </a:rPr>
              <a:t>a soggetti passivi stabiliti nel territorio dello Stato (B2B)</a:t>
            </a:r>
            <a:r>
              <a:rPr lang="it-IT" b="1" dirty="0" smtClean="0">
                <a:effectLst/>
              </a:rPr>
              <a:t>; </a:t>
            </a:r>
            <a:br>
              <a:rPr lang="it-IT" b="1" dirty="0" smtClean="0">
                <a:effectLst/>
              </a:rPr>
            </a:br>
            <a:r>
              <a:rPr lang="it-IT" b="1" dirty="0" smtClean="0">
                <a:effectLst/>
              </a:rPr>
              <a:t>b) quando sono rese </a:t>
            </a:r>
            <a:r>
              <a:rPr lang="it-IT" b="1" u="sng" dirty="0" smtClean="0">
                <a:effectLst/>
              </a:rPr>
              <a:t>a committenti non soggetti passivi da soggetti passivi (B2C) stabiliti nel territorio dello Stato</a:t>
            </a:r>
            <a:r>
              <a:rPr lang="it-IT" b="1" dirty="0" smtClean="0">
                <a:effectLst/>
              </a:rPr>
              <a:t>. </a:t>
            </a:r>
          </a:p>
          <a:p>
            <a:r>
              <a:rPr lang="it-IT" b="1" dirty="0" smtClean="0">
                <a:effectLst/>
              </a:rPr>
              <a:t>2.</a:t>
            </a:r>
            <a:r>
              <a:rPr lang="it-IT" b="0" baseline="0" dirty="0" smtClean="0">
                <a:effectLst/>
              </a:rPr>
              <a:t> </a:t>
            </a:r>
            <a:r>
              <a:rPr lang="it-IT" b="1" dirty="0" smtClean="0">
                <a:effectLst/>
              </a:rPr>
              <a:t>Ai fini dell'applicazione delle disposizioni relative al luogo di effettuazione delle prestazioni di servizi, si considerano soggetti passivi per le prestazioni di servizi ad essi rese: </a:t>
            </a:r>
            <a:br>
              <a:rPr lang="it-IT" b="1" dirty="0" smtClean="0">
                <a:effectLst/>
              </a:rPr>
            </a:br>
            <a:r>
              <a:rPr lang="it-IT" b="1" dirty="0" smtClean="0">
                <a:effectLst/>
              </a:rPr>
              <a:t>a) i soggetti esercenti </a:t>
            </a:r>
            <a:r>
              <a:rPr lang="it-IT" b="1" dirty="0" err="1" smtClean="0">
                <a:effectLst/>
              </a:rPr>
              <a:t>attivita'</a:t>
            </a:r>
            <a:r>
              <a:rPr lang="it-IT" b="1" dirty="0" smtClean="0">
                <a:effectLst/>
              </a:rPr>
              <a:t> d'impresa, arti o professioni; le persone fisiche si considerano soggetti passivi limitatamente alle prestazioni ricevute quando agiscono nell'esercizio di tali </a:t>
            </a:r>
            <a:r>
              <a:rPr lang="it-IT" b="1" dirty="0" err="1" smtClean="0">
                <a:effectLst/>
              </a:rPr>
              <a:t>attivita'</a:t>
            </a:r>
            <a:r>
              <a:rPr lang="it-IT" b="1" dirty="0" smtClean="0">
                <a:effectLst/>
              </a:rPr>
              <a:t>; </a:t>
            </a:r>
            <a:br>
              <a:rPr lang="it-IT" b="1" dirty="0" smtClean="0">
                <a:effectLst/>
              </a:rPr>
            </a:br>
            <a:r>
              <a:rPr lang="it-IT" b="1" dirty="0" smtClean="0">
                <a:effectLst/>
              </a:rPr>
              <a:t>b) gli enti, le associazioni e le altre organizzazioni di cui all'</a:t>
            </a:r>
            <a:r>
              <a:rPr lang="it-IT" sz="1200" b="1" u="sng" kern="1200" dirty="0" smtClean="0">
                <a:solidFill>
                  <a:schemeClr val="tx1"/>
                </a:solidFill>
                <a:effectLst/>
                <a:latin typeface="+mn-lt"/>
                <a:ea typeface="+mn-ea"/>
                <a:cs typeface="+mn-cs"/>
                <a:hlinkClick r:id="rId3"/>
              </a:rPr>
              <a:t>articolo 4</a:t>
            </a:r>
            <a:r>
              <a:rPr lang="it-IT" b="1" dirty="0" smtClean="0">
                <a:effectLst/>
              </a:rPr>
              <a:t>, quarto comma, anche quando agiscono al di fuori delle </a:t>
            </a:r>
            <a:r>
              <a:rPr lang="it-IT" b="1" dirty="0" err="1" smtClean="0">
                <a:effectLst/>
              </a:rPr>
              <a:t>attivita'</a:t>
            </a:r>
            <a:r>
              <a:rPr lang="it-IT" b="1" dirty="0" smtClean="0">
                <a:effectLst/>
              </a:rPr>
              <a:t> commerciali o agricole; </a:t>
            </a:r>
            <a:br>
              <a:rPr lang="it-IT" b="1" dirty="0" smtClean="0">
                <a:effectLst/>
              </a:rPr>
            </a:br>
            <a:r>
              <a:rPr lang="it-IT" b="1" dirty="0" smtClean="0">
                <a:effectLst/>
              </a:rPr>
              <a:t>c) gli enti, le associazioni e le altre organizzazioni, non soggetti passivi, identificati ai fini dell'imposta sul valore aggiunto. </a:t>
            </a:r>
          </a:p>
          <a:p>
            <a:endParaRPr lang="it-IT" b="1" dirty="0" smtClean="0">
              <a:effectLst/>
            </a:endParaRPr>
          </a:p>
          <a:p>
            <a:endParaRPr lang="it-IT" sz="1200" b="1" kern="1200" dirty="0" smtClean="0">
              <a:solidFill>
                <a:schemeClr val="tx1"/>
              </a:solidFill>
              <a:effectLst/>
              <a:latin typeface="+mn-lt"/>
              <a:ea typeface="+mn-ea"/>
              <a:cs typeface="+mn-cs"/>
            </a:endParaRPr>
          </a:p>
          <a:p>
            <a:r>
              <a:rPr lang="it-IT" sz="1200" b="1" i="1" u="none" strike="noStrike" kern="1200" dirty="0" smtClean="0">
                <a:solidFill>
                  <a:schemeClr val="tx1"/>
                </a:solidFill>
                <a:effectLst/>
                <a:latin typeface="+mn-lt"/>
                <a:ea typeface="+mn-ea"/>
                <a:cs typeface="+mn-cs"/>
              </a:rPr>
              <a:t>Quesito del 27.7.2017</a:t>
            </a:r>
            <a:r>
              <a:rPr lang="it-IT" sz="1200" b="0" i="0" u="none" strike="noStrike" kern="1200" dirty="0" smtClean="0">
                <a:solidFill>
                  <a:schemeClr val="tx1"/>
                </a:solidFill>
                <a:effectLst/>
                <a:latin typeface="+mn-lt"/>
                <a:ea typeface="+mn-ea"/>
                <a:cs typeface="+mn-cs"/>
              </a:rPr>
              <a:t/>
            </a:r>
            <a:br>
              <a:rPr lang="it-IT" sz="1200" b="0" i="0" u="none" strike="noStrike" kern="1200" dirty="0" smtClean="0">
                <a:solidFill>
                  <a:schemeClr val="tx1"/>
                </a:solidFill>
                <a:effectLst/>
                <a:latin typeface="+mn-lt"/>
                <a:ea typeface="+mn-ea"/>
                <a:cs typeface="+mn-cs"/>
              </a:rPr>
            </a:br>
            <a:r>
              <a:rPr lang="it-IT" sz="1200" b="0" i="0" u="none" strike="noStrike" kern="1200" dirty="0" smtClean="0">
                <a:solidFill>
                  <a:schemeClr val="tx1"/>
                </a:solidFill>
                <a:effectLst/>
                <a:latin typeface="+mn-lt"/>
                <a:ea typeface="+mn-ea"/>
                <a:cs typeface="+mn-cs"/>
              </a:rPr>
              <a:t>Un professionista presta la sua consulenza (adempimenti IVA, registrazione delle fatture di vendita, per i beni che la società trasferisce in Sardegna senza vendita compila il modello INTRA) a una società con sede legale in Corsica, ma con identificazione diretta IVA in Sardegna. La fattura per dette prestazioni è soggetta a IVA?</a:t>
            </a:r>
            <a:br>
              <a:rPr lang="it-IT" sz="1200" b="0" i="0" u="none" strike="noStrike" kern="1200" dirty="0" smtClean="0">
                <a:solidFill>
                  <a:schemeClr val="tx1"/>
                </a:solidFill>
                <a:effectLst/>
                <a:latin typeface="+mn-lt"/>
                <a:ea typeface="+mn-ea"/>
                <a:cs typeface="+mn-cs"/>
              </a:rPr>
            </a:br>
            <a:r>
              <a:rPr lang="it-IT" sz="1200" b="0" i="0" u="none" strike="noStrike" kern="1200" dirty="0" smtClean="0">
                <a:solidFill>
                  <a:schemeClr val="tx1"/>
                </a:solidFill>
                <a:effectLst/>
                <a:latin typeface="+mn-lt"/>
                <a:ea typeface="+mn-ea"/>
                <a:cs typeface="+mn-cs"/>
              </a:rPr>
              <a:t/>
            </a:r>
            <a:br>
              <a:rPr lang="it-IT" sz="1200" b="0" i="0" u="none" strike="noStrike" kern="1200" dirty="0" smtClean="0">
                <a:solidFill>
                  <a:schemeClr val="tx1"/>
                </a:solidFill>
                <a:effectLst/>
                <a:latin typeface="+mn-lt"/>
                <a:ea typeface="+mn-ea"/>
                <a:cs typeface="+mn-cs"/>
              </a:rPr>
            </a:br>
            <a:r>
              <a:rPr lang="it-IT" sz="1200" b="1" i="1" u="none" strike="noStrike" kern="1200" dirty="0" smtClean="0">
                <a:solidFill>
                  <a:schemeClr val="tx1"/>
                </a:solidFill>
                <a:effectLst/>
                <a:latin typeface="+mn-lt"/>
                <a:ea typeface="+mn-ea"/>
                <a:cs typeface="+mn-cs"/>
              </a:rPr>
              <a:t>Risposta</a:t>
            </a:r>
            <a:r>
              <a:rPr lang="it-IT" sz="1200" b="0" i="0" u="none" strike="noStrike" kern="1200" dirty="0" smtClean="0">
                <a:solidFill>
                  <a:schemeClr val="tx1"/>
                </a:solidFill>
                <a:effectLst/>
                <a:latin typeface="+mn-lt"/>
                <a:ea typeface="+mn-ea"/>
                <a:cs typeface="+mn-cs"/>
              </a:rPr>
              <a:t/>
            </a:r>
            <a:br>
              <a:rPr lang="it-IT" sz="1200" b="0" i="0" u="none" strike="noStrike" kern="1200" dirty="0" smtClean="0">
                <a:solidFill>
                  <a:schemeClr val="tx1"/>
                </a:solidFill>
                <a:effectLst/>
                <a:latin typeface="+mn-lt"/>
                <a:ea typeface="+mn-ea"/>
                <a:cs typeface="+mn-cs"/>
              </a:rPr>
            </a:br>
            <a:r>
              <a:rPr lang="it-IT" sz="1200" b="0" i="0" u="none" strike="noStrike" kern="1200" dirty="0" smtClean="0">
                <a:solidFill>
                  <a:schemeClr val="tx1"/>
                </a:solidFill>
                <a:effectLst/>
                <a:latin typeface="+mn-lt"/>
                <a:ea typeface="+mn-ea"/>
                <a:cs typeface="+mn-cs"/>
              </a:rPr>
              <a:t>Le prestazioni di consulenza, rese nei confronti di soggetti passivi d’imposta, sono territorialmente rilevanti ai fini IVA nello Stato del committente del servizio, in quanto prestazioni “generiche”.</a:t>
            </a:r>
            <a:br>
              <a:rPr lang="it-IT" sz="1200" b="0" i="0" u="none" strike="noStrike" kern="1200" dirty="0" smtClean="0">
                <a:solidFill>
                  <a:schemeClr val="tx1"/>
                </a:solidFill>
                <a:effectLst/>
                <a:latin typeface="+mn-lt"/>
                <a:ea typeface="+mn-ea"/>
                <a:cs typeface="+mn-cs"/>
              </a:rPr>
            </a:br>
            <a:r>
              <a:rPr lang="it-IT" sz="1200" b="0" i="0" u="none" strike="noStrike" kern="1200" dirty="0" smtClean="0">
                <a:solidFill>
                  <a:schemeClr val="tx1"/>
                </a:solidFill>
                <a:effectLst/>
                <a:latin typeface="+mn-lt"/>
                <a:ea typeface="+mn-ea"/>
                <a:cs typeface="+mn-cs"/>
              </a:rPr>
              <a:t>Sono territorialmente rilevanti in Italia, ai sensi dell’art. 7-ter co. 1 lett. a) del DPR 633/72, le sole prestazioni di servizi “generiche” rese nei confronti di soggetti passivi IVA dotati di una stabile organizzazione nel territorio dello Stato.</a:t>
            </a:r>
            <a:br>
              <a:rPr lang="it-IT" sz="1200" b="0" i="0" u="none" strike="noStrike" kern="1200" dirty="0" smtClean="0">
                <a:solidFill>
                  <a:schemeClr val="tx1"/>
                </a:solidFill>
                <a:effectLst/>
                <a:latin typeface="+mn-lt"/>
                <a:ea typeface="+mn-ea"/>
                <a:cs typeface="+mn-cs"/>
              </a:rPr>
            </a:br>
            <a:r>
              <a:rPr lang="it-IT" sz="1200" b="1" i="0" u="none" strike="noStrike" kern="1200" dirty="0" smtClean="0">
                <a:solidFill>
                  <a:schemeClr val="tx1"/>
                </a:solidFill>
                <a:effectLst/>
                <a:latin typeface="+mn-lt"/>
                <a:ea typeface="+mn-ea"/>
                <a:cs typeface="+mn-cs"/>
              </a:rPr>
              <a:t>Nel caso prospettato, dunque, la prestazione non ha rilevanza territoriale ai fini IVA in Italia, poiché il committente del servizio è residente in Francia e non risulta dotato di stabile organizzazione ma esclusivamente del numero di identificazione IVA in Italia.</a:t>
            </a:r>
            <a:br>
              <a:rPr lang="it-IT" sz="1200" b="1" i="0" u="none" strike="noStrike" kern="1200" dirty="0" smtClean="0">
                <a:solidFill>
                  <a:schemeClr val="tx1"/>
                </a:solidFill>
                <a:effectLst/>
                <a:latin typeface="+mn-lt"/>
                <a:ea typeface="+mn-ea"/>
                <a:cs typeface="+mn-cs"/>
              </a:rPr>
            </a:br>
            <a:r>
              <a:rPr lang="it-IT" sz="1200" b="0" i="0" u="none" strike="noStrike" kern="1200" dirty="0" smtClean="0">
                <a:solidFill>
                  <a:schemeClr val="tx1"/>
                </a:solidFill>
                <a:effectLst/>
                <a:latin typeface="+mn-lt"/>
                <a:ea typeface="+mn-ea"/>
                <a:cs typeface="+mn-cs"/>
              </a:rPr>
              <a:t>Come evidenziato in dottrina, </a:t>
            </a:r>
            <a:r>
              <a:rPr lang="it-IT" sz="1200" b="1" i="0" u="none" strike="noStrike" kern="1200" dirty="0" smtClean="0">
                <a:solidFill>
                  <a:schemeClr val="tx1"/>
                </a:solidFill>
                <a:effectLst/>
                <a:latin typeface="+mn-lt"/>
                <a:ea typeface="+mn-ea"/>
                <a:cs typeface="+mn-cs"/>
              </a:rPr>
              <a:t>"l'identificazione diretta in Italia di un soggetto non residente non fa perdere allo stesso lo status di soggetto estero (Relazione ministeriale al </a:t>
            </a:r>
            <a:r>
              <a:rPr lang="it-IT" sz="1200" b="1" i="0" u="none" strike="noStrike" kern="1200" dirty="0" err="1" smtClean="0">
                <a:solidFill>
                  <a:schemeClr val="tx1"/>
                </a:solidFill>
                <a:effectLst/>
                <a:latin typeface="+mn-lt"/>
                <a:ea typeface="+mn-ea"/>
                <a:cs typeface="+mn-cs"/>
              </a:rPr>
              <a:t>DLgs</a:t>
            </a:r>
            <a:r>
              <a:rPr lang="it-IT" sz="1200" b="1" i="0" u="none" strike="noStrike" kern="1200" dirty="0" smtClean="0">
                <a:solidFill>
                  <a:schemeClr val="tx1"/>
                </a:solidFill>
                <a:effectLst/>
                <a:latin typeface="+mn-lt"/>
                <a:ea typeface="+mn-ea"/>
                <a:cs typeface="+mn-cs"/>
              </a:rPr>
              <a:t>. 19 giugno 2002 n. 191), status che viene mantenuto in particolare ai fini della verifica soggettiva della territorialità IVA di cui al precedente articolo 7 e seguenti</a:t>
            </a:r>
            <a:r>
              <a:rPr lang="it-IT" sz="1200" b="0" i="0" u="none" strike="noStrike" kern="1200" dirty="0" smtClean="0">
                <a:solidFill>
                  <a:schemeClr val="tx1"/>
                </a:solidFill>
                <a:effectLst/>
                <a:latin typeface="+mn-lt"/>
                <a:ea typeface="+mn-ea"/>
                <a:cs typeface="+mn-cs"/>
              </a:rPr>
              <a:t>" (cfr. Portale R. "Imposta sul valore aggiunto", </a:t>
            </a:r>
            <a:r>
              <a:rPr lang="it-IT" sz="1200" b="0" i="0" u="none" strike="noStrike" kern="1200" dirty="0" err="1" smtClean="0">
                <a:solidFill>
                  <a:schemeClr val="tx1"/>
                </a:solidFill>
                <a:effectLst/>
                <a:latin typeface="+mn-lt"/>
                <a:ea typeface="+mn-ea"/>
                <a:cs typeface="+mn-cs"/>
              </a:rPr>
              <a:t>Giuffrè</a:t>
            </a:r>
            <a:r>
              <a:rPr lang="it-IT" sz="1200" b="0" i="0" u="none" strike="noStrike" kern="1200" dirty="0" smtClean="0">
                <a:solidFill>
                  <a:schemeClr val="tx1"/>
                </a:solidFill>
                <a:effectLst/>
                <a:latin typeface="+mn-lt"/>
                <a:ea typeface="+mn-ea"/>
                <a:cs typeface="+mn-cs"/>
              </a:rPr>
              <a:t>, 2017, p. 808). </a:t>
            </a:r>
          </a:p>
          <a:p>
            <a:r>
              <a:rPr lang="it-IT" sz="1200" b="0" i="0" u="none" strike="noStrike" kern="1200" dirty="0" smtClean="0">
                <a:solidFill>
                  <a:schemeClr val="tx1"/>
                </a:solidFill>
                <a:effectLst/>
                <a:latin typeface="+mn-lt"/>
                <a:ea typeface="+mn-ea"/>
                <a:cs typeface="+mn-cs"/>
              </a:rPr>
              <a:t>Agli effetti della territorialità IVA, valgono le medesime regole previste per i soggetti non residenti, essendo irrilevante la circostanza che il soggetto estero si sia identificato direttamente in Italia.</a:t>
            </a:r>
            <a:br>
              <a:rPr lang="it-IT" sz="1200" b="0" i="0" u="none" strike="noStrike" kern="1200" dirty="0" smtClean="0">
                <a:solidFill>
                  <a:schemeClr val="tx1"/>
                </a:solidFill>
                <a:effectLst/>
                <a:latin typeface="+mn-lt"/>
                <a:ea typeface="+mn-ea"/>
                <a:cs typeface="+mn-cs"/>
              </a:rPr>
            </a:br>
            <a:r>
              <a:rPr lang="it-IT" sz="1200" b="1" i="0" u="none" strike="noStrike" kern="1200" dirty="0" smtClean="0">
                <a:solidFill>
                  <a:schemeClr val="tx1"/>
                </a:solidFill>
                <a:effectLst/>
                <a:latin typeface="+mn-lt"/>
                <a:ea typeface="+mn-ea"/>
                <a:cs typeface="+mn-cs"/>
              </a:rPr>
              <a:t>Di conseguenza, l'emissione della fattura, per la prestazione effettuata, non dovrà recare l’addebito dell’IVA italiana, bensì riportare l’indicazione “inversione contabile” (art. 21 co. 6-bis lett. a) del DPR 633/72), in quanto resa nei confronti di un soggetto passivo che è debitore dell’imposta in un altro Stato membro dell’Unione Europea.</a:t>
            </a:r>
            <a:br>
              <a:rPr lang="it-IT" sz="1200" b="1" i="0" u="none" strike="noStrike" kern="1200" dirty="0" smtClean="0">
                <a:solidFill>
                  <a:schemeClr val="tx1"/>
                </a:solidFill>
                <a:effectLst/>
                <a:latin typeface="+mn-lt"/>
                <a:ea typeface="+mn-ea"/>
                <a:cs typeface="+mn-cs"/>
              </a:rPr>
            </a:br>
            <a:endParaRPr lang="it-IT" sz="1200" b="1" i="0" u="none" strike="noStrike" kern="1200" dirty="0" smtClean="0">
              <a:solidFill>
                <a:schemeClr val="tx1"/>
              </a:solidFill>
              <a:effectLst/>
              <a:latin typeface="+mn-lt"/>
              <a:ea typeface="+mn-ea"/>
              <a:cs typeface="+mn-cs"/>
            </a:endParaRPr>
          </a:p>
          <a:p>
            <a:r>
              <a:rPr lang="it-IT" sz="1200" b="1" i="0" u="none" strike="noStrike" kern="1200" dirty="0" smtClean="0">
                <a:solidFill>
                  <a:schemeClr val="tx1"/>
                </a:solidFill>
                <a:effectLst/>
                <a:latin typeface="+mn-lt"/>
                <a:ea typeface="+mn-ea"/>
                <a:cs typeface="+mn-cs"/>
              </a:rPr>
              <a:t>A cura di </a:t>
            </a:r>
            <a:r>
              <a:rPr lang="it-IT" sz="1200" b="1" i="0" u="none" strike="noStrike" kern="1200" dirty="0" smtClean="0">
                <a:solidFill>
                  <a:schemeClr val="tx1"/>
                </a:solidFill>
                <a:effectLst/>
                <a:latin typeface="+mn-lt"/>
                <a:ea typeface="+mn-ea"/>
                <a:cs typeface="+mn-cs"/>
                <a:hlinkClick r:id="rId4"/>
              </a:rPr>
              <a:t>Emanuele Greco</a:t>
            </a:r>
            <a:r>
              <a:rPr lang="it-IT" sz="1200" b="1" i="0" u="none" strike="noStrike" kern="1200" dirty="0" smtClean="0">
                <a:solidFill>
                  <a:schemeClr val="tx1"/>
                </a:solidFill>
                <a:effectLst/>
                <a:latin typeface="+mn-lt"/>
                <a:ea typeface="+mn-ea"/>
                <a:cs typeface="+mn-cs"/>
              </a:rPr>
              <a:t> (Risposta aggiornata al 27.7.2017)</a:t>
            </a:r>
          </a:p>
          <a:p>
            <a:endParaRPr lang="it-IT" sz="1200" b="1"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F64AEFEC-79EA-4E5B-9292-106D6ED9ABA7}" type="slidenum">
              <a:rPr lang="it-IT"/>
              <a:t>3</a:t>
            </a:fld>
            <a:endParaRPr lang="it-IT"/>
          </a:p>
        </p:txBody>
      </p:sp>
    </p:spTree>
    <p:extLst>
      <p:ext uri="{BB962C8B-B14F-4D97-AF65-F5344CB8AC3E}">
        <p14:creationId xmlns:p14="http://schemas.microsoft.com/office/powerpoint/2010/main" val="1260454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dirty="0" smtClean="0">
                <a:solidFill>
                  <a:schemeClr val="tx1"/>
                </a:solidFill>
                <a:effectLst/>
                <a:latin typeface="+mn-lt"/>
                <a:ea typeface="+mn-ea"/>
                <a:cs typeface="+mn-cs"/>
              </a:rPr>
              <a:t>d) le prestazioni di lavorazione, </a:t>
            </a:r>
            <a:r>
              <a:rPr lang="it-IT" sz="1200" b="0" i="0" u="none" strike="noStrike" kern="1200" dirty="0" err="1" smtClean="0">
                <a:solidFill>
                  <a:schemeClr val="tx1"/>
                </a:solidFill>
                <a:effectLst/>
                <a:latin typeface="+mn-lt"/>
                <a:ea typeface="+mn-ea"/>
                <a:cs typeface="+mn-cs"/>
              </a:rPr>
              <a:t>nonche</a:t>
            </a:r>
            <a:r>
              <a:rPr lang="it-IT" sz="1200" b="0" i="0" u="none" strike="noStrike" kern="1200" dirty="0" smtClean="0">
                <a:solidFill>
                  <a:schemeClr val="tx1"/>
                </a:solidFill>
                <a:effectLst/>
                <a:latin typeface="+mn-lt"/>
                <a:ea typeface="+mn-ea"/>
                <a:cs typeface="+mn-cs"/>
              </a:rPr>
              <a:t>' le perizie, relative a beni mobili materiali e le operazioni rese in </a:t>
            </a:r>
            <a:r>
              <a:rPr lang="it-IT" sz="1200" b="0" i="0" u="none" strike="noStrike" kern="1200" dirty="0" err="1" smtClean="0">
                <a:solidFill>
                  <a:schemeClr val="tx1"/>
                </a:solidFill>
                <a:effectLst/>
                <a:latin typeface="+mn-lt"/>
                <a:ea typeface="+mn-ea"/>
                <a:cs typeface="+mn-cs"/>
              </a:rPr>
              <a:t>attivita'</a:t>
            </a:r>
            <a:r>
              <a:rPr lang="it-IT" sz="1200" b="0" i="0" u="none" strike="noStrike" kern="1200" dirty="0" smtClean="0">
                <a:solidFill>
                  <a:schemeClr val="tx1"/>
                </a:solidFill>
                <a:effectLst/>
                <a:latin typeface="+mn-lt"/>
                <a:ea typeface="+mn-ea"/>
                <a:cs typeface="+mn-cs"/>
              </a:rPr>
              <a:t> accessorie ai trasporti, quali quelle di carico, scarico, movimentazione e simili, quando sono eseguite nel territorio dello Stato; </a:t>
            </a:r>
            <a:r>
              <a:rPr lang="it-IT" dirty="0" smtClean="0"/>
              <a:t/>
            </a:r>
            <a:br>
              <a:rPr lang="it-IT" dirty="0" smtClean="0"/>
            </a:br>
            <a:r>
              <a:rPr lang="it-IT" sz="1200" b="0" i="0" u="none" strike="noStrike" kern="1200" dirty="0" smtClean="0">
                <a:solidFill>
                  <a:schemeClr val="tx1"/>
                </a:solidFill>
                <a:effectLst/>
                <a:latin typeface="+mn-lt"/>
                <a:ea typeface="+mn-ea"/>
                <a:cs typeface="+mn-cs"/>
              </a:rPr>
              <a:t>e) </a:t>
            </a:r>
            <a:r>
              <a:rPr lang="it-IT" sz="1200" b="1" i="0" u="none" strike="noStrike" kern="1200" dirty="0" smtClean="0">
                <a:solidFill>
                  <a:schemeClr val="tx1"/>
                </a:solidFill>
                <a:effectLst/>
                <a:latin typeface="+mn-lt"/>
                <a:ea typeface="+mn-ea"/>
                <a:cs typeface="+mn-cs"/>
              </a:rPr>
              <a:t>le prestazioni di </a:t>
            </a:r>
            <a:r>
              <a:rPr lang="it-IT" sz="1200" b="1" i="0" u="sng" strike="noStrike" kern="1200" dirty="0" smtClean="0">
                <a:solidFill>
                  <a:schemeClr val="tx1"/>
                </a:solidFill>
                <a:effectLst/>
                <a:latin typeface="+mn-lt"/>
                <a:ea typeface="+mn-ea"/>
                <a:cs typeface="+mn-cs"/>
              </a:rPr>
              <a:t>servizi di locazione, anche finanziaria, noleggio e simili, non a breve termine, di mezzi di trasporto diversi dalle imbarcazioni da diporto</a:t>
            </a:r>
            <a:r>
              <a:rPr lang="it-IT" sz="1200" b="1" i="0" u="none" strike="noStrike" kern="1200" dirty="0" smtClean="0">
                <a:solidFill>
                  <a:schemeClr val="tx1"/>
                </a:solidFill>
                <a:effectLst/>
                <a:latin typeface="+mn-lt"/>
                <a:ea typeface="+mn-ea"/>
                <a:cs typeface="+mn-cs"/>
              </a:rPr>
              <a:t>, </a:t>
            </a:r>
            <a:r>
              <a:rPr lang="it-IT" sz="1200" b="1" i="0" u="sng" strike="noStrike" kern="1200" dirty="0" smtClean="0">
                <a:solidFill>
                  <a:schemeClr val="tx1"/>
                </a:solidFill>
                <a:effectLst/>
                <a:latin typeface="+mn-lt"/>
                <a:ea typeface="+mn-ea"/>
                <a:cs typeface="+mn-cs"/>
              </a:rPr>
              <a:t>quando il committente </a:t>
            </a:r>
            <a:r>
              <a:rPr lang="it-IT" sz="1200" b="1" i="0" u="sng" strike="noStrike" kern="1200" dirty="0" err="1" smtClean="0">
                <a:solidFill>
                  <a:schemeClr val="tx1"/>
                </a:solidFill>
                <a:effectLst/>
                <a:latin typeface="+mn-lt"/>
                <a:ea typeface="+mn-ea"/>
                <a:cs typeface="+mn-cs"/>
              </a:rPr>
              <a:t>e'</a:t>
            </a:r>
            <a:r>
              <a:rPr lang="it-IT" sz="1200" b="1" i="0" u="sng" strike="noStrike" kern="1200" dirty="0" smtClean="0">
                <a:solidFill>
                  <a:schemeClr val="tx1"/>
                </a:solidFill>
                <a:effectLst/>
                <a:latin typeface="+mn-lt"/>
                <a:ea typeface="+mn-ea"/>
                <a:cs typeface="+mn-cs"/>
              </a:rPr>
              <a:t> domiciliato nel territorio dello Stato o ivi residente senza domicilio all'estero e sempre che siano utilizzate nel territorio della </a:t>
            </a:r>
            <a:r>
              <a:rPr lang="it-IT" sz="1200" b="1" i="0" u="sng" strike="noStrike" kern="1200" dirty="0" err="1" smtClean="0">
                <a:solidFill>
                  <a:schemeClr val="tx1"/>
                </a:solidFill>
                <a:effectLst/>
                <a:latin typeface="+mn-lt"/>
                <a:ea typeface="+mn-ea"/>
                <a:cs typeface="+mn-cs"/>
              </a:rPr>
              <a:t>Comunita</a:t>
            </a:r>
            <a:r>
              <a:rPr lang="it-IT" sz="1200" b="1" i="0" u="none" strike="noStrike" kern="1200" dirty="0" err="1" smtClean="0">
                <a:solidFill>
                  <a:schemeClr val="tx1"/>
                </a:solidFill>
                <a:effectLst/>
                <a:latin typeface="+mn-lt"/>
                <a:ea typeface="+mn-ea"/>
                <a:cs typeface="+mn-cs"/>
              </a:rPr>
              <a:t>'</a:t>
            </a:r>
            <a:r>
              <a:rPr lang="it-IT" sz="1200" b="1" i="0" u="none" strike="noStrike" kern="1200" dirty="0" smtClean="0">
                <a:solidFill>
                  <a:schemeClr val="tx1"/>
                </a:solidFill>
                <a:effectLst/>
                <a:latin typeface="+mn-lt"/>
                <a:ea typeface="+mn-ea"/>
                <a:cs typeface="+mn-cs"/>
              </a:rPr>
              <a:t>. </a:t>
            </a:r>
          </a:p>
          <a:p>
            <a:r>
              <a:rPr lang="it-IT" sz="1200" b="1" i="0" u="sng" strike="noStrike" kern="1200" dirty="0" smtClean="0">
                <a:solidFill>
                  <a:schemeClr val="tx1"/>
                </a:solidFill>
                <a:effectLst/>
                <a:latin typeface="+mn-lt"/>
                <a:ea typeface="+mn-ea"/>
                <a:cs typeface="+mn-cs"/>
              </a:rPr>
              <a:t>Le medesime prestazioni se rese ad un soggetto domiciliato e residente al di fuori del territorio della </a:t>
            </a:r>
            <a:r>
              <a:rPr lang="it-IT" sz="1200" b="1" i="0" u="sng" strike="noStrike" kern="1200" dirty="0" err="1" smtClean="0">
                <a:solidFill>
                  <a:schemeClr val="tx1"/>
                </a:solidFill>
                <a:effectLst/>
                <a:latin typeface="+mn-lt"/>
                <a:ea typeface="+mn-ea"/>
                <a:cs typeface="+mn-cs"/>
              </a:rPr>
              <a:t>Comunita'</a:t>
            </a:r>
            <a:r>
              <a:rPr lang="it-IT" sz="1200" b="1" i="0" u="sng" strike="noStrike" kern="1200" dirty="0" smtClean="0">
                <a:solidFill>
                  <a:schemeClr val="tx1"/>
                </a:solidFill>
                <a:effectLst/>
                <a:latin typeface="+mn-lt"/>
                <a:ea typeface="+mn-ea"/>
                <a:cs typeface="+mn-cs"/>
              </a:rPr>
              <a:t> si considerano effettuate nel territorio dello Stato quando sono ivi utilizzate</a:t>
            </a:r>
            <a:r>
              <a:rPr lang="it-IT" sz="1200" b="0" i="0" u="sng" strike="noStrike" kern="1200" dirty="0" smtClean="0">
                <a:solidFill>
                  <a:schemeClr val="tx1"/>
                </a:solidFill>
                <a:effectLst/>
                <a:latin typeface="+mn-lt"/>
                <a:ea typeface="+mn-ea"/>
                <a:cs typeface="+mn-cs"/>
              </a:rPr>
              <a:t>;</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3"/>
              </a:rPr>
              <a:t>(2)</a:t>
            </a:r>
            <a:r>
              <a:rPr lang="it-IT" dirty="0" smtClean="0"/>
              <a:t/>
            </a:r>
            <a:br>
              <a:rPr lang="it-IT" dirty="0" smtClean="0"/>
            </a:br>
            <a:r>
              <a:rPr lang="it-IT" sz="1200" b="0" i="0" u="none" strike="noStrike" kern="1200" dirty="0" smtClean="0">
                <a:solidFill>
                  <a:schemeClr val="tx1"/>
                </a:solidFill>
                <a:effectLst/>
                <a:latin typeface="+mn-lt"/>
                <a:ea typeface="+mn-ea"/>
                <a:cs typeface="+mn-cs"/>
              </a:rPr>
              <a:t>e-bis) le prestazioni di cui alla lettera e) relative ad imbarcazioni da diporto, sempre che l'imbarcazione sia effettivamente messa a disposizione nel territorio dello Stato e la prestazione sia resa da soggetti passivi ivi stabiliti e sia utilizzata nel territorio della </a:t>
            </a:r>
            <a:r>
              <a:rPr lang="it-IT" sz="1200" b="0" i="0" u="none" strike="noStrike" kern="1200" dirty="0" err="1" smtClean="0">
                <a:solidFill>
                  <a:schemeClr val="tx1"/>
                </a:solidFill>
                <a:effectLst/>
                <a:latin typeface="+mn-lt"/>
                <a:ea typeface="+mn-ea"/>
                <a:cs typeface="+mn-cs"/>
              </a:rPr>
              <a:t>Comunita'</a:t>
            </a:r>
            <a:r>
              <a:rPr lang="it-IT" sz="1200" b="0" i="0" u="none" strike="noStrike" kern="1200" dirty="0" smtClean="0">
                <a:solidFill>
                  <a:schemeClr val="tx1"/>
                </a:solidFill>
                <a:effectLst/>
                <a:latin typeface="+mn-lt"/>
                <a:ea typeface="+mn-ea"/>
                <a:cs typeface="+mn-cs"/>
              </a:rPr>
              <a:t>. Le medesime prestazioni, se l'imbarcazione da diporto </a:t>
            </a:r>
            <a:r>
              <a:rPr lang="it-IT" sz="1200" b="0" i="0" u="none" strike="noStrike" kern="1200" dirty="0" err="1" smtClean="0">
                <a:solidFill>
                  <a:schemeClr val="tx1"/>
                </a:solidFill>
                <a:effectLst/>
                <a:latin typeface="+mn-lt"/>
                <a:ea typeface="+mn-ea"/>
                <a:cs typeface="+mn-cs"/>
              </a:rPr>
              <a:t>e'</a:t>
            </a:r>
            <a:r>
              <a:rPr lang="it-IT" sz="1200" b="0" i="0" u="none" strike="noStrike" kern="1200" dirty="0" smtClean="0">
                <a:solidFill>
                  <a:schemeClr val="tx1"/>
                </a:solidFill>
                <a:effectLst/>
                <a:latin typeface="+mn-lt"/>
                <a:ea typeface="+mn-ea"/>
                <a:cs typeface="+mn-cs"/>
              </a:rPr>
              <a:t> messa a disposizione in uno Stato estero fuori della </a:t>
            </a:r>
            <a:r>
              <a:rPr lang="it-IT" sz="1200" b="0" i="0" u="none" strike="noStrike" kern="1200" dirty="0" err="1" smtClean="0">
                <a:solidFill>
                  <a:schemeClr val="tx1"/>
                </a:solidFill>
                <a:effectLst/>
                <a:latin typeface="+mn-lt"/>
                <a:ea typeface="+mn-ea"/>
                <a:cs typeface="+mn-cs"/>
              </a:rPr>
              <a:t>Comunita'</a:t>
            </a:r>
            <a:r>
              <a:rPr lang="it-IT" sz="1200" b="0" i="0" u="none" strike="noStrike" kern="1200" dirty="0" smtClean="0">
                <a:solidFill>
                  <a:schemeClr val="tx1"/>
                </a:solidFill>
                <a:effectLst/>
                <a:latin typeface="+mn-lt"/>
                <a:ea typeface="+mn-ea"/>
                <a:cs typeface="+mn-cs"/>
              </a:rPr>
              <a:t> ed il prestatore </a:t>
            </a:r>
            <a:r>
              <a:rPr lang="it-IT" sz="1200" b="0" i="0" u="none" strike="noStrike" kern="1200" dirty="0" err="1" smtClean="0">
                <a:solidFill>
                  <a:schemeClr val="tx1"/>
                </a:solidFill>
                <a:effectLst/>
                <a:latin typeface="+mn-lt"/>
                <a:ea typeface="+mn-ea"/>
                <a:cs typeface="+mn-cs"/>
              </a:rPr>
              <a:t>e'</a:t>
            </a:r>
            <a:r>
              <a:rPr lang="it-IT" sz="1200" b="0" i="0" u="none" strike="noStrike" kern="1200" dirty="0" smtClean="0">
                <a:solidFill>
                  <a:schemeClr val="tx1"/>
                </a:solidFill>
                <a:effectLst/>
                <a:latin typeface="+mn-lt"/>
                <a:ea typeface="+mn-ea"/>
                <a:cs typeface="+mn-cs"/>
              </a:rPr>
              <a:t> stabilito in quello stesso Stato, si considerano effettuate nel territorio dello Stato quando sono ivi utilizzate. Alle medesime prestazioni, quando l'imbarcazione da diporto </a:t>
            </a:r>
            <a:r>
              <a:rPr lang="it-IT" sz="1200" b="0" i="0" u="none" strike="noStrike" kern="1200" dirty="0" err="1" smtClean="0">
                <a:solidFill>
                  <a:schemeClr val="tx1"/>
                </a:solidFill>
                <a:effectLst/>
                <a:latin typeface="+mn-lt"/>
                <a:ea typeface="+mn-ea"/>
                <a:cs typeface="+mn-cs"/>
              </a:rPr>
              <a:t>e'</a:t>
            </a:r>
            <a:r>
              <a:rPr lang="it-IT" sz="1200" b="0" i="0" u="none" strike="noStrike" kern="1200" dirty="0" smtClean="0">
                <a:solidFill>
                  <a:schemeClr val="tx1"/>
                </a:solidFill>
                <a:effectLst/>
                <a:latin typeface="+mn-lt"/>
                <a:ea typeface="+mn-ea"/>
                <a:cs typeface="+mn-cs"/>
              </a:rPr>
              <a:t> messa a disposizione in uno Stato diverso da quello di stabilimento del prestatore, si applica la lettera e)</a:t>
            </a:r>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a:t>4</a:t>
            </a:fld>
            <a:endParaRPr lang="it-IT"/>
          </a:p>
        </p:txBody>
      </p:sp>
    </p:spTree>
    <p:extLst>
      <p:ext uri="{BB962C8B-B14F-4D97-AF65-F5344CB8AC3E}">
        <p14:creationId xmlns:p14="http://schemas.microsoft.com/office/powerpoint/2010/main" val="374421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dirty="0" smtClean="0">
                <a:solidFill>
                  <a:schemeClr val="tx1"/>
                </a:solidFill>
                <a:effectLst/>
                <a:latin typeface="+mn-lt"/>
                <a:ea typeface="+mn-ea"/>
                <a:cs typeface="+mn-cs"/>
              </a:rPr>
              <a:t>Sono assimilate alle cessioni all'esportazione, se non comprese nell'</a:t>
            </a:r>
            <a:r>
              <a:rPr lang="it-IT" sz="1200" b="0" i="0" u="sng" strike="noStrike" kern="1200" dirty="0" smtClean="0">
                <a:solidFill>
                  <a:schemeClr val="tx1"/>
                </a:solidFill>
                <a:effectLst/>
                <a:latin typeface="+mn-lt"/>
                <a:ea typeface="+mn-ea"/>
                <a:cs typeface="+mn-cs"/>
                <a:hlinkClick r:id="rId3"/>
              </a:rPr>
              <a:t>articolo 8</a:t>
            </a:r>
            <a:r>
              <a:rPr lang="it-IT" sz="1200" b="0" i="0" u="none" strike="noStrike" kern="1200" dirty="0" smtClean="0">
                <a:solidFill>
                  <a:schemeClr val="tx1"/>
                </a:solidFill>
                <a:effectLst/>
                <a:latin typeface="+mn-lt"/>
                <a:ea typeface="+mn-ea"/>
                <a:cs typeface="+mn-cs"/>
              </a:rPr>
              <a:t>: </a:t>
            </a:r>
            <a:r>
              <a:rPr lang="it-IT" dirty="0" smtClean="0"/>
              <a:t/>
            </a:r>
            <a:br>
              <a:rPr lang="it-IT" dirty="0" smtClean="0"/>
            </a:br>
            <a:r>
              <a:rPr lang="it-IT" sz="1200" b="0" i="0" u="none" strike="noStrike" kern="1200" dirty="0" smtClean="0">
                <a:solidFill>
                  <a:schemeClr val="tx1"/>
                </a:solidFill>
                <a:effectLst/>
                <a:latin typeface="+mn-lt"/>
                <a:ea typeface="+mn-ea"/>
                <a:cs typeface="+mn-cs"/>
              </a:rPr>
              <a:t>a) le cessioni di navi </a:t>
            </a:r>
            <a:r>
              <a:rPr lang="it-IT" sz="1200" b="1" i="0" u="none" strike="noStrike" kern="1200" dirty="0" smtClean="0">
                <a:solidFill>
                  <a:schemeClr val="tx1"/>
                </a:solidFill>
                <a:effectLst/>
                <a:latin typeface="+mn-lt"/>
                <a:ea typeface="+mn-ea"/>
                <a:cs typeface="+mn-cs"/>
              </a:rPr>
              <a:t>adibite alla navigazione in alto mare e</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4"/>
              </a:rPr>
              <a:t>(1)</a:t>
            </a:r>
            <a:r>
              <a:rPr lang="it-IT" sz="1200" b="0" i="0" u="none" strike="noStrike" kern="1200" dirty="0" smtClean="0">
                <a:solidFill>
                  <a:schemeClr val="tx1"/>
                </a:solidFill>
                <a:effectLst/>
                <a:latin typeface="+mn-lt"/>
                <a:ea typeface="+mn-ea"/>
                <a:cs typeface="+mn-cs"/>
              </a:rPr>
              <a:t> destinate all'esercizio di attività commerciali o della pesca </a:t>
            </a:r>
            <a:r>
              <a:rPr lang="it-IT" sz="1200" b="1" i="0" u="none" strike="noStrike" kern="1200" dirty="0" err="1" smtClean="0">
                <a:solidFill>
                  <a:schemeClr val="tx1"/>
                </a:solidFill>
                <a:effectLst/>
                <a:latin typeface="+mn-lt"/>
                <a:ea typeface="+mn-ea"/>
                <a:cs typeface="+mn-cs"/>
              </a:rPr>
              <a:t>nonche</a:t>
            </a:r>
            <a:r>
              <a:rPr lang="it-IT" sz="1200" b="1" i="0" u="none" strike="noStrike" kern="1200" dirty="0" smtClean="0">
                <a:solidFill>
                  <a:schemeClr val="tx1"/>
                </a:solidFill>
                <a:effectLst/>
                <a:latin typeface="+mn-lt"/>
                <a:ea typeface="+mn-ea"/>
                <a:cs typeface="+mn-cs"/>
              </a:rPr>
              <a:t>' le cessioni di navi adibite alla pesca costiera</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5"/>
              </a:rPr>
              <a:t>(2)</a:t>
            </a:r>
            <a:r>
              <a:rPr lang="it-IT" sz="1200" b="0" i="0" u="none" strike="noStrike" kern="1200" dirty="0" smtClean="0">
                <a:solidFill>
                  <a:schemeClr val="tx1"/>
                </a:solidFill>
                <a:effectLst/>
                <a:latin typeface="+mn-lt"/>
                <a:ea typeface="+mn-ea"/>
                <a:cs typeface="+mn-cs"/>
              </a:rPr>
              <a:t> </a:t>
            </a:r>
            <a:r>
              <a:rPr lang="it-IT" sz="1200" b="1" i="0" u="sng" strike="noStrike" kern="1200" dirty="0" smtClean="0">
                <a:solidFill>
                  <a:schemeClr val="tx1"/>
                </a:solidFill>
                <a:effectLst/>
                <a:latin typeface="+mn-lt"/>
                <a:ea typeface="+mn-ea"/>
                <a:cs typeface="+mn-cs"/>
              </a:rPr>
              <a:t>o ad operazioni di salvataggio </a:t>
            </a:r>
            <a:r>
              <a:rPr lang="it-IT" sz="1200" b="1" i="0" u="none" strike="noStrike" kern="1200" dirty="0" smtClean="0">
                <a:solidFill>
                  <a:schemeClr val="tx1"/>
                </a:solidFill>
                <a:effectLst/>
                <a:latin typeface="+mn-lt"/>
                <a:ea typeface="+mn-ea"/>
                <a:cs typeface="+mn-cs"/>
              </a:rPr>
              <a:t>o di assistenza in mare, ovvero alla demolizione, escluse le unità da diporto di cui alla L. 11 febbraio 1971, n. 50; </a:t>
            </a:r>
            <a:r>
              <a:rPr lang="it-IT" dirty="0" smtClean="0"/>
              <a:t/>
            </a:r>
            <a:br>
              <a:rPr lang="it-IT" dirty="0" smtClean="0"/>
            </a:br>
            <a:r>
              <a:rPr lang="it-IT" sz="1200" b="1" i="0" u="none" strike="noStrike" kern="1200" dirty="0" smtClean="0">
                <a:solidFill>
                  <a:schemeClr val="tx1"/>
                </a:solidFill>
                <a:effectLst/>
                <a:latin typeface="+mn-lt"/>
                <a:ea typeface="+mn-ea"/>
                <a:cs typeface="+mn-cs"/>
              </a:rPr>
              <a:t>a-bis) le cessioni di navi di cui agli articoli 239 e 243 del codice dell'ordinamento militare, di cui al decreto legislativo 15 marzo 2010, n. 66;</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6"/>
              </a:rPr>
              <a:t>(3)</a:t>
            </a:r>
            <a:r>
              <a:rPr lang="it-IT" dirty="0" smtClean="0"/>
              <a:t/>
            </a:r>
            <a:br>
              <a:rPr lang="it-IT" dirty="0" smtClean="0"/>
            </a:br>
            <a:r>
              <a:rPr lang="it-IT" sz="1200" b="0" i="0" u="none" strike="noStrike" kern="1200" dirty="0" smtClean="0">
                <a:solidFill>
                  <a:schemeClr val="tx1"/>
                </a:solidFill>
                <a:effectLst/>
                <a:latin typeface="+mn-lt"/>
                <a:ea typeface="+mn-ea"/>
                <a:cs typeface="+mn-cs"/>
              </a:rPr>
              <a:t>b) le cessioni </a:t>
            </a:r>
            <a:r>
              <a:rPr lang="it-IT" sz="1200" b="1" i="0" u="none" strike="noStrike" kern="1200" dirty="0" smtClean="0">
                <a:solidFill>
                  <a:schemeClr val="tx1"/>
                </a:solidFill>
                <a:effectLst/>
                <a:latin typeface="+mn-lt"/>
                <a:ea typeface="+mn-ea"/>
                <a:cs typeface="+mn-cs"/>
              </a:rPr>
              <a:t>[...]</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7"/>
              </a:rPr>
              <a:t>(4)</a:t>
            </a:r>
            <a:r>
              <a:rPr lang="it-IT" sz="1200" b="0" i="0" u="none" strike="noStrike" kern="1200" dirty="0" smtClean="0">
                <a:solidFill>
                  <a:schemeClr val="tx1"/>
                </a:solidFill>
                <a:effectLst/>
                <a:latin typeface="+mn-lt"/>
                <a:ea typeface="+mn-ea"/>
                <a:cs typeface="+mn-cs"/>
              </a:rPr>
              <a:t> di aeromobili, compresi i satelliti, ad organi dello Stato ancorché dotati di personalità giuridica; </a:t>
            </a:r>
            <a:r>
              <a:rPr lang="it-IT" dirty="0" smtClean="0"/>
              <a:t/>
            </a:r>
            <a:br>
              <a:rPr lang="it-IT" dirty="0" smtClean="0"/>
            </a:br>
            <a:r>
              <a:rPr lang="it-IT" sz="1200" b="0" i="0" u="none" strike="noStrike" kern="1200" dirty="0" smtClean="0">
                <a:solidFill>
                  <a:schemeClr val="tx1"/>
                </a:solidFill>
                <a:effectLst/>
                <a:latin typeface="+mn-lt"/>
                <a:ea typeface="+mn-ea"/>
                <a:cs typeface="+mn-cs"/>
              </a:rPr>
              <a:t>c) le cessioni di aeromobili destinati a imprese di navigazione aerea che effettuano prevalentemente trasporti internazionali; </a:t>
            </a:r>
            <a:r>
              <a:rPr lang="it-IT" dirty="0" smtClean="0"/>
              <a:t/>
            </a:r>
            <a:br>
              <a:rPr lang="it-IT" dirty="0" smtClean="0"/>
            </a:br>
            <a:r>
              <a:rPr lang="it-IT" sz="1200" b="0" i="0" u="none" strike="noStrike" kern="1200" dirty="0" smtClean="0">
                <a:solidFill>
                  <a:schemeClr val="tx1"/>
                </a:solidFill>
                <a:effectLst/>
                <a:latin typeface="+mn-lt"/>
                <a:ea typeface="+mn-ea"/>
                <a:cs typeface="+mn-cs"/>
              </a:rPr>
              <a:t>d) le cessioni di apparati motori e loro componenti e di parti di ricambio degli stessi e delle navi e degli aeromobili di cui alle lettere precedenti, le cessioni di beni destinati a loro dotazione di bordo e le forniture destinate al loro rifornimento e vettovagliamento, comprese le somministrazioni di alimenti e di bevande a bordo ed </a:t>
            </a:r>
            <a:r>
              <a:rPr lang="it-IT" sz="1200" b="1" i="0" u="none" strike="noStrike" kern="1200" dirty="0" smtClean="0">
                <a:solidFill>
                  <a:schemeClr val="tx1"/>
                </a:solidFill>
                <a:effectLst/>
                <a:latin typeface="+mn-lt"/>
                <a:ea typeface="+mn-ea"/>
                <a:cs typeface="+mn-cs"/>
              </a:rPr>
              <a:t>escluse, per le navi adibite alla pesca costiera, le provviste di bordo</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8"/>
              </a:rPr>
              <a:t>(5)</a:t>
            </a:r>
            <a:r>
              <a:rPr lang="it-IT" sz="1200" b="0" i="0" u="none" strike="noStrike" kern="1200" dirty="0" smtClean="0">
                <a:solidFill>
                  <a:schemeClr val="tx1"/>
                </a:solidFill>
                <a:effectLst/>
                <a:latin typeface="+mn-lt"/>
                <a:ea typeface="+mn-ea"/>
                <a:cs typeface="+mn-cs"/>
              </a:rPr>
              <a:t>; </a:t>
            </a:r>
            <a:r>
              <a:rPr lang="it-IT" dirty="0" smtClean="0"/>
              <a:t/>
            </a:r>
            <a:br>
              <a:rPr lang="it-IT" dirty="0" smtClean="0"/>
            </a:br>
            <a:r>
              <a:rPr lang="it-IT" sz="1200" b="0" i="0" u="none" strike="noStrike" kern="1200" dirty="0" smtClean="0">
                <a:solidFill>
                  <a:schemeClr val="tx1"/>
                </a:solidFill>
                <a:effectLst/>
                <a:latin typeface="+mn-lt"/>
                <a:ea typeface="+mn-ea"/>
                <a:cs typeface="+mn-cs"/>
              </a:rPr>
              <a:t>e) le prestazioni di servizi, compreso l'uso di bacini di carenaggio, relativi alla costruzione, manutenzione, riparazione, modificazione, trasformazione, assiemaggio, allestimento, arredamento, locazione e noleggio delle navi e degli aeromobili </a:t>
            </a:r>
            <a:r>
              <a:rPr lang="it-IT" sz="1200" b="1" i="0" u="none" strike="noStrike" kern="1200" dirty="0" smtClean="0">
                <a:solidFill>
                  <a:schemeClr val="tx1"/>
                </a:solidFill>
                <a:effectLst/>
                <a:latin typeface="+mn-lt"/>
                <a:ea typeface="+mn-ea"/>
                <a:cs typeface="+mn-cs"/>
              </a:rPr>
              <a:t>di cui alle lettere a), a-bis), b) e c)</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9"/>
              </a:rPr>
              <a:t>(6)</a:t>
            </a:r>
            <a:r>
              <a:rPr lang="it-IT" sz="1200" b="0" i="0" u="none" strike="noStrike" kern="1200" dirty="0" smtClean="0">
                <a:solidFill>
                  <a:schemeClr val="tx1"/>
                </a:solidFill>
                <a:effectLst/>
                <a:latin typeface="+mn-lt"/>
                <a:ea typeface="+mn-ea"/>
                <a:cs typeface="+mn-cs"/>
              </a:rPr>
              <a:t>, degli apparati motori e loro componenti e ricambi e delle dotazioni di bordo, </a:t>
            </a:r>
            <a:r>
              <a:rPr lang="it-IT" sz="1200" b="0" i="0" u="none" strike="noStrike" kern="1200" dirty="0" err="1" smtClean="0">
                <a:solidFill>
                  <a:schemeClr val="tx1"/>
                </a:solidFill>
                <a:effectLst/>
                <a:latin typeface="+mn-lt"/>
                <a:ea typeface="+mn-ea"/>
                <a:cs typeface="+mn-cs"/>
              </a:rPr>
              <a:t>nonchè</a:t>
            </a:r>
            <a:r>
              <a:rPr lang="it-IT" sz="1200" b="0" i="0" u="none" strike="noStrike" kern="1200" dirty="0" smtClean="0">
                <a:solidFill>
                  <a:schemeClr val="tx1"/>
                </a:solidFill>
                <a:effectLst/>
                <a:latin typeface="+mn-lt"/>
                <a:ea typeface="+mn-ea"/>
                <a:cs typeface="+mn-cs"/>
              </a:rPr>
              <a:t> le prestazioni di servizi relativi alla demolizione delle navi </a:t>
            </a:r>
            <a:r>
              <a:rPr lang="it-IT" sz="1200" b="1" i="0" u="none" strike="noStrike" kern="1200" dirty="0" smtClean="0">
                <a:solidFill>
                  <a:schemeClr val="tx1"/>
                </a:solidFill>
                <a:effectLst/>
                <a:latin typeface="+mn-lt"/>
                <a:ea typeface="+mn-ea"/>
                <a:cs typeface="+mn-cs"/>
              </a:rPr>
              <a:t>di cui alle lettere a), a-bis) e b)</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10"/>
              </a:rPr>
              <a:t>(7)</a:t>
            </a:r>
            <a:r>
              <a:rPr lang="it-IT" sz="1200" b="0" i="0" u="none" strike="noStrike" kern="1200" dirty="0" smtClean="0">
                <a:solidFill>
                  <a:schemeClr val="tx1"/>
                </a:solidFill>
                <a:effectLst/>
                <a:latin typeface="+mn-lt"/>
                <a:ea typeface="+mn-ea"/>
                <a:cs typeface="+mn-cs"/>
              </a:rPr>
              <a:t>;</a:t>
            </a:r>
            <a:r>
              <a:rPr lang="it-IT" dirty="0" smtClean="0"/>
              <a:t/>
            </a:r>
            <a:br>
              <a:rPr lang="it-IT" dirty="0" smtClean="0"/>
            </a:br>
            <a:r>
              <a:rPr lang="it-IT" sz="1200" b="1" i="0" u="none" strike="noStrike" kern="1200" dirty="0" smtClean="0">
                <a:solidFill>
                  <a:schemeClr val="tx1"/>
                </a:solidFill>
                <a:effectLst/>
                <a:latin typeface="+mn-lt"/>
                <a:ea typeface="+mn-ea"/>
                <a:cs typeface="+mn-cs"/>
              </a:rPr>
              <a:t>e-bis) le prestazioni di servizi diverse da quelle di cui alla lettera e) direttamente destinate a sopperire ai bisogni delle navi e degli aeromobili di cui alle lettere a), a-bis) e c) e del loro carico</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11"/>
              </a:rPr>
              <a:t>(8)</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12"/>
              </a:rPr>
              <a:t>(9)</a:t>
            </a:r>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a:t>5</a:t>
            </a:fld>
            <a:endParaRPr lang="it-IT"/>
          </a:p>
        </p:txBody>
      </p:sp>
    </p:spTree>
    <p:extLst>
      <p:ext uri="{BB962C8B-B14F-4D97-AF65-F5344CB8AC3E}">
        <p14:creationId xmlns:p14="http://schemas.microsoft.com/office/powerpoint/2010/main" val="168987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dirty="0" smtClean="0">
                <a:solidFill>
                  <a:schemeClr val="tx1"/>
                </a:solidFill>
                <a:effectLst/>
                <a:latin typeface="+mn-lt"/>
                <a:ea typeface="+mn-ea"/>
                <a:cs typeface="+mn-cs"/>
              </a:rPr>
              <a:t>Sono assimilate alle cessioni all'esportazione, se non comprese nell'</a:t>
            </a:r>
            <a:r>
              <a:rPr lang="it-IT" sz="1200" b="0" i="0" u="sng" strike="noStrike" kern="1200" dirty="0" smtClean="0">
                <a:solidFill>
                  <a:schemeClr val="tx1"/>
                </a:solidFill>
                <a:effectLst/>
                <a:latin typeface="+mn-lt"/>
                <a:ea typeface="+mn-ea"/>
                <a:cs typeface="+mn-cs"/>
                <a:hlinkClick r:id="rId3"/>
              </a:rPr>
              <a:t>articolo 8</a:t>
            </a:r>
            <a:r>
              <a:rPr lang="it-IT" sz="1200" b="0" i="0" u="none" strike="noStrike" kern="1200" dirty="0" smtClean="0">
                <a:solidFill>
                  <a:schemeClr val="tx1"/>
                </a:solidFill>
                <a:effectLst/>
                <a:latin typeface="+mn-lt"/>
                <a:ea typeface="+mn-ea"/>
                <a:cs typeface="+mn-cs"/>
              </a:rPr>
              <a:t>: </a:t>
            </a:r>
            <a:r>
              <a:rPr lang="it-IT" dirty="0" smtClean="0"/>
              <a:t/>
            </a:r>
            <a:br>
              <a:rPr lang="it-IT" dirty="0" smtClean="0"/>
            </a:br>
            <a:r>
              <a:rPr lang="it-IT" sz="1200" b="0" i="0" u="none" strike="noStrike" kern="1200" dirty="0" smtClean="0">
                <a:solidFill>
                  <a:schemeClr val="tx1"/>
                </a:solidFill>
                <a:effectLst/>
                <a:latin typeface="+mn-lt"/>
                <a:ea typeface="+mn-ea"/>
                <a:cs typeface="+mn-cs"/>
              </a:rPr>
              <a:t>a) le cessioni di navi </a:t>
            </a:r>
            <a:r>
              <a:rPr lang="it-IT" sz="1200" b="1" i="0" u="none" strike="noStrike" kern="1200" dirty="0" smtClean="0">
                <a:solidFill>
                  <a:schemeClr val="tx1"/>
                </a:solidFill>
                <a:effectLst/>
                <a:latin typeface="+mn-lt"/>
                <a:ea typeface="+mn-ea"/>
                <a:cs typeface="+mn-cs"/>
              </a:rPr>
              <a:t>adibite alla navigazione in alto mare e</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4"/>
              </a:rPr>
              <a:t>(1)</a:t>
            </a:r>
            <a:r>
              <a:rPr lang="it-IT" sz="1200" b="0" i="0" u="none" strike="noStrike" kern="1200" dirty="0" smtClean="0">
                <a:solidFill>
                  <a:schemeClr val="tx1"/>
                </a:solidFill>
                <a:effectLst/>
                <a:latin typeface="+mn-lt"/>
                <a:ea typeface="+mn-ea"/>
                <a:cs typeface="+mn-cs"/>
              </a:rPr>
              <a:t> destinate all'esercizio di attività commerciali o della pesca </a:t>
            </a:r>
            <a:r>
              <a:rPr lang="it-IT" sz="1200" b="1" i="0" u="none" strike="noStrike" kern="1200" dirty="0" err="1" smtClean="0">
                <a:solidFill>
                  <a:schemeClr val="tx1"/>
                </a:solidFill>
                <a:effectLst/>
                <a:latin typeface="+mn-lt"/>
                <a:ea typeface="+mn-ea"/>
                <a:cs typeface="+mn-cs"/>
              </a:rPr>
              <a:t>nonche</a:t>
            </a:r>
            <a:r>
              <a:rPr lang="it-IT" sz="1200" b="1" i="0" u="none" strike="noStrike" kern="1200" dirty="0" smtClean="0">
                <a:solidFill>
                  <a:schemeClr val="tx1"/>
                </a:solidFill>
                <a:effectLst/>
                <a:latin typeface="+mn-lt"/>
                <a:ea typeface="+mn-ea"/>
                <a:cs typeface="+mn-cs"/>
              </a:rPr>
              <a:t>' le cessioni di navi adibite alla pesca costiera</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5"/>
              </a:rPr>
              <a:t>(2)</a:t>
            </a:r>
            <a:r>
              <a:rPr lang="it-IT" sz="1200" b="0" i="0" u="none" strike="noStrike" kern="1200" dirty="0" smtClean="0">
                <a:solidFill>
                  <a:schemeClr val="tx1"/>
                </a:solidFill>
                <a:effectLst/>
                <a:latin typeface="+mn-lt"/>
                <a:ea typeface="+mn-ea"/>
                <a:cs typeface="+mn-cs"/>
              </a:rPr>
              <a:t> </a:t>
            </a:r>
            <a:r>
              <a:rPr lang="it-IT" sz="1200" b="1" i="0" u="sng" strike="noStrike" kern="1200" dirty="0" smtClean="0">
                <a:solidFill>
                  <a:schemeClr val="tx1"/>
                </a:solidFill>
                <a:effectLst/>
                <a:latin typeface="+mn-lt"/>
                <a:ea typeface="+mn-ea"/>
                <a:cs typeface="+mn-cs"/>
              </a:rPr>
              <a:t>o ad operazioni di salvataggio </a:t>
            </a:r>
            <a:r>
              <a:rPr lang="it-IT" sz="1200" b="0" i="0" u="none" strike="noStrike" kern="1200" dirty="0" smtClean="0">
                <a:solidFill>
                  <a:schemeClr val="tx1"/>
                </a:solidFill>
                <a:effectLst/>
                <a:latin typeface="+mn-lt"/>
                <a:ea typeface="+mn-ea"/>
                <a:cs typeface="+mn-cs"/>
              </a:rPr>
              <a:t>o di assistenza in mare, ovvero alla demolizione, escluse le unità da diporto di cui alla L. 11 febbraio 1971, n. 50; </a:t>
            </a:r>
            <a:r>
              <a:rPr lang="it-IT" dirty="0" smtClean="0"/>
              <a:t/>
            </a:r>
            <a:br>
              <a:rPr lang="it-IT" dirty="0" smtClean="0"/>
            </a:br>
            <a:r>
              <a:rPr lang="it-IT" sz="1200" b="1" i="0" u="none" strike="noStrike" kern="1200" dirty="0" smtClean="0">
                <a:solidFill>
                  <a:schemeClr val="tx1"/>
                </a:solidFill>
                <a:effectLst/>
                <a:latin typeface="+mn-lt"/>
                <a:ea typeface="+mn-ea"/>
                <a:cs typeface="+mn-cs"/>
              </a:rPr>
              <a:t>a-bis) le cessioni di navi di cui agli articoli 239 e 243 del codice dell'ordinamento militare, di cui al decreto legislativo 15 marzo 2010, n. 66;</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6"/>
              </a:rPr>
              <a:t>(3)</a:t>
            </a:r>
            <a:r>
              <a:rPr lang="it-IT" dirty="0" smtClean="0"/>
              <a:t/>
            </a:r>
            <a:br>
              <a:rPr lang="it-IT" dirty="0" smtClean="0"/>
            </a:br>
            <a:r>
              <a:rPr lang="it-IT" dirty="0" smtClean="0"/>
              <a:t>…..</a:t>
            </a:r>
          </a:p>
          <a:p>
            <a:r>
              <a:rPr lang="it-IT" sz="1200" b="0" i="0" u="none" strike="noStrike" kern="1200" dirty="0" smtClean="0">
                <a:solidFill>
                  <a:schemeClr val="tx1"/>
                </a:solidFill>
                <a:effectLst/>
                <a:latin typeface="+mn-lt"/>
                <a:ea typeface="+mn-ea"/>
                <a:cs typeface="+mn-cs"/>
              </a:rPr>
              <a:t>e) le prestazioni di servizi, compreso l'uso di bacini di carenaggio, relativi alla costruzione, manutenzione, riparazione, modificazione, trasformazione, assiemaggio, allestimento, arredamento, locazione e noleggio delle navi e degli aeromobili </a:t>
            </a:r>
            <a:r>
              <a:rPr lang="it-IT" sz="1200" b="1" i="0" u="none" strike="noStrike" kern="1200" dirty="0" smtClean="0">
                <a:solidFill>
                  <a:schemeClr val="tx1"/>
                </a:solidFill>
                <a:effectLst/>
                <a:latin typeface="+mn-lt"/>
                <a:ea typeface="+mn-ea"/>
                <a:cs typeface="+mn-cs"/>
              </a:rPr>
              <a:t>di cui alle lettere a), a-bis), b) e c)</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7"/>
              </a:rPr>
              <a:t>(6)</a:t>
            </a:r>
            <a:r>
              <a:rPr lang="it-IT" sz="1200" b="0" i="0" u="none" strike="noStrike" kern="1200" dirty="0" smtClean="0">
                <a:solidFill>
                  <a:schemeClr val="tx1"/>
                </a:solidFill>
                <a:effectLst/>
                <a:latin typeface="+mn-lt"/>
                <a:ea typeface="+mn-ea"/>
                <a:cs typeface="+mn-cs"/>
              </a:rPr>
              <a:t>, degli apparati motori e loro componenti e ricambi e delle dotazioni di bordo, </a:t>
            </a:r>
            <a:r>
              <a:rPr lang="it-IT" sz="1200" b="0" i="0" u="none" strike="noStrike" kern="1200" dirty="0" err="1" smtClean="0">
                <a:solidFill>
                  <a:schemeClr val="tx1"/>
                </a:solidFill>
                <a:effectLst/>
                <a:latin typeface="+mn-lt"/>
                <a:ea typeface="+mn-ea"/>
                <a:cs typeface="+mn-cs"/>
              </a:rPr>
              <a:t>nonchè</a:t>
            </a:r>
            <a:r>
              <a:rPr lang="it-IT" sz="1200" b="0" i="0" u="none" strike="noStrike" kern="1200" dirty="0" smtClean="0">
                <a:solidFill>
                  <a:schemeClr val="tx1"/>
                </a:solidFill>
                <a:effectLst/>
                <a:latin typeface="+mn-lt"/>
                <a:ea typeface="+mn-ea"/>
                <a:cs typeface="+mn-cs"/>
              </a:rPr>
              <a:t> le prestazioni di servizi relativi alla demolizione delle navi </a:t>
            </a:r>
            <a:r>
              <a:rPr lang="it-IT" sz="1200" b="1" i="0" u="none" strike="noStrike" kern="1200" dirty="0" smtClean="0">
                <a:solidFill>
                  <a:schemeClr val="tx1"/>
                </a:solidFill>
                <a:effectLst/>
                <a:latin typeface="+mn-lt"/>
                <a:ea typeface="+mn-ea"/>
                <a:cs typeface="+mn-cs"/>
              </a:rPr>
              <a:t>di cui alle lettere a), a-bis) e b)</a:t>
            </a:r>
            <a:r>
              <a:rPr lang="it-IT" sz="1200" b="0" i="0" u="none" strike="noStrike" kern="1200" dirty="0" smtClean="0">
                <a:solidFill>
                  <a:schemeClr val="tx1"/>
                </a:solidFill>
                <a:effectLst/>
                <a:latin typeface="+mn-lt"/>
                <a:ea typeface="+mn-ea"/>
                <a:cs typeface="+mn-cs"/>
              </a:rPr>
              <a:t> </a:t>
            </a:r>
            <a:r>
              <a:rPr lang="it-IT" sz="1200" b="1" i="0" u="none" strike="noStrike" kern="1200" baseline="30000" dirty="0" smtClean="0">
                <a:solidFill>
                  <a:schemeClr val="tx1"/>
                </a:solidFill>
                <a:effectLst/>
                <a:latin typeface="+mn-lt"/>
                <a:ea typeface="+mn-ea"/>
                <a:cs typeface="+mn-cs"/>
                <a:hlinkClick r:id="rId8"/>
              </a:rPr>
              <a:t>(7)</a:t>
            </a:r>
            <a:r>
              <a:rPr lang="it-IT" sz="1200" b="0" i="0" u="none" strike="noStrike" kern="1200" dirty="0" smtClean="0">
                <a:solidFill>
                  <a:schemeClr val="tx1"/>
                </a:solidFill>
                <a:effectLst/>
                <a:latin typeface="+mn-lt"/>
                <a:ea typeface="+mn-ea"/>
                <a:cs typeface="+mn-cs"/>
              </a:rPr>
              <a:t>;</a:t>
            </a:r>
            <a:r>
              <a:rPr lang="it-IT" dirty="0" smtClean="0"/>
              <a:t/>
            </a:r>
            <a:br>
              <a:rPr lang="it-IT" dirty="0" smtClean="0"/>
            </a:br>
            <a:r>
              <a:rPr lang="it-IT" sz="1200" b="1" i="0" u="none" strike="noStrike" kern="1200" dirty="0" smtClean="0">
                <a:solidFill>
                  <a:schemeClr val="tx1"/>
                </a:solidFill>
                <a:effectLst/>
                <a:latin typeface="+mn-lt"/>
                <a:ea typeface="+mn-ea"/>
                <a:cs typeface="+mn-cs"/>
              </a:rPr>
              <a:t>e-bis) le prestazioni di servizi diverse da quelle di cui alla lettera e) direttamente destinate a sopperire ai bisogni delle navi e degli aeromobili di cui alle lettere a), a-bis) e c) e del loro carico</a:t>
            </a:r>
            <a:r>
              <a:rPr lang="it-IT" sz="1200" b="0" i="0" u="none" strike="noStrike" kern="1200" dirty="0" smtClean="0">
                <a:solidFill>
                  <a:schemeClr val="tx1"/>
                </a:solidFill>
                <a:effectLst/>
                <a:latin typeface="+mn-lt"/>
                <a:ea typeface="+mn-ea"/>
                <a:cs typeface="+mn-cs"/>
              </a:rPr>
              <a:t> </a:t>
            </a:r>
            <a:endParaRPr lang="it-IT" sz="1200" b="1" i="0" u="none" strike="noStrike" kern="1200" baseline="30000" dirty="0" smtClean="0">
              <a:solidFill>
                <a:schemeClr val="tx1"/>
              </a:solidFill>
              <a:effectLst/>
              <a:latin typeface="+mn-lt"/>
              <a:ea typeface="+mn-ea"/>
              <a:cs typeface="+mn-cs"/>
            </a:endParaRPr>
          </a:p>
          <a:p>
            <a:endParaRPr lang="it-IT" sz="1200" b="1" i="0" u="none" strike="noStrike" kern="1200" baseline="30000" dirty="0" smtClean="0">
              <a:solidFill>
                <a:schemeClr val="tx1"/>
              </a:solidFill>
              <a:effectLst/>
              <a:latin typeface="+mn-lt"/>
              <a:ea typeface="+mn-ea"/>
              <a:cs typeface="+mn-cs"/>
            </a:endParaRPr>
          </a:p>
          <a:p>
            <a:r>
              <a:rPr lang="it-IT" sz="1200" b="1" i="0" u="none" strike="noStrike" kern="1200" baseline="30000" dirty="0" smtClean="0">
                <a:solidFill>
                  <a:schemeClr val="tx1"/>
                </a:solidFill>
                <a:effectLst/>
                <a:latin typeface="+mn-lt"/>
                <a:ea typeface="+mn-ea"/>
                <a:cs typeface="+mn-cs"/>
              </a:rPr>
              <a:t>….</a:t>
            </a:r>
          </a:p>
          <a:p>
            <a:r>
              <a:rPr lang="it-IT" sz="1200" b="1" i="0" u="none" strike="noStrike" kern="1200" baseline="30000" dirty="0" smtClean="0">
                <a:solidFill>
                  <a:schemeClr val="tx1"/>
                </a:solidFill>
                <a:effectLst/>
                <a:latin typeface="+mn-lt"/>
                <a:ea typeface="+mn-ea"/>
                <a:cs typeface="+mn-cs"/>
              </a:rPr>
              <a:t>LETTERE</a:t>
            </a:r>
            <a:r>
              <a:rPr lang="it-IT" sz="1200" b="1" i="0" u="none" strike="noStrike" kern="1200" baseline="0" dirty="0" smtClean="0">
                <a:solidFill>
                  <a:schemeClr val="tx1"/>
                </a:solidFill>
                <a:effectLst/>
                <a:latin typeface="+mn-lt"/>
                <a:ea typeface="+mn-ea"/>
                <a:cs typeface="+mn-cs"/>
              </a:rPr>
              <a:t> DI INTENTO: necessità del prestatore di ricevere le lettere di intento dal committente per l’applicazione del regime di non imponibilità applicato alla fatturazione attiva.</a:t>
            </a:r>
            <a:endParaRPr lang="it-IT" dirty="0"/>
          </a:p>
        </p:txBody>
      </p:sp>
      <p:sp>
        <p:nvSpPr>
          <p:cNvPr id="4" name="Segnaposto numero diapositiva 3"/>
          <p:cNvSpPr>
            <a:spLocks noGrp="1"/>
          </p:cNvSpPr>
          <p:nvPr>
            <p:ph type="sldNum" sz="quarter" idx="10"/>
          </p:nvPr>
        </p:nvSpPr>
        <p:spPr/>
        <p:txBody>
          <a:bodyPr/>
          <a:lstStyle/>
          <a:p>
            <a:fld id="{F64AEFEC-79EA-4E5B-9292-106D6ED9ABA7}" type="slidenum">
              <a:rPr lang="it-IT"/>
              <a:t>6</a:t>
            </a:fld>
            <a:endParaRPr lang="it-IT"/>
          </a:p>
        </p:txBody>
      </p:sp>
    </p:spTree>
    <p:extLst>
      <p:ext uri="{BB962C8B-B14F-4D97-AF65-F5344CB8AC3E}">
        <p14:creationId xmlns:p14="http://schemas.microsoft.com/office/powerpoint/2010/main" val="233533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b="1" dirty="0"/>
          </a:p>
        </p:txBody>
      </p:sp>
      <p:sp>
        <p:nvSpPr>
          <p:cNvPr id="4" name="Segnaposto numero diapositiva 3"/>
          <p:cNvSpPr>
            <a:spLocks noGrp="1"/>
          </p:cNvSpPr>
          <p:nvPr>
            <p:ph type="sldNum" sz="quarter" idx="10"/>
          </p:nvPr>
        </p:nvSpPr>
        <p:spPr/>
        <p:txBody>
          <a:bodyPr/>
          <a:lstStyle/>
          <a:p>
            <a:fld id="{F64AEFEC-79EA-4E5B-9292-106D6ED9ABA7}" type="slidenum">
              <a:rPr lang="it-IT"/>
              <a:t>7</a:t>
            </a:fld>
            <a:endParaRPr lang="it-IT"/>
          </a:p>
        </p:txBody>
      </p:sp>
    </p:spTree>
    <p:extLst>
      <p:ext uri="{BB962C8B-B14F-4D97-AF65-F5344CB8AC3E}">
        <p14:creationId xmlns:p14="http://schemas.microsoft.com/office/powerpoint/2010/main" val="3836122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smtClean="0">
                <a:solidFill>
                  <a:schemeClr val="tx1"/>
                </a:solidFill>
                <a:latin typeface="+mn-lt"/>
                <a:ea typeface="+mn-ea"/>
                <a:cs typeface="+mn-cs"/>
              </a:rPr>
              <a:t>il concetto di “</a:t>
            </a:r>
            <a:r>
              <a:rPr lang="it-IT" sz="1200" b="1" i="0" u="none" strike="noStrike" kern="1200" baseline="0" dirty="0" smtClean="0">
                <a:solidFill>
                  <a:schemeClr val="tx1"/>
                </a:solidFill>
                <a:latin typeface="+mn-lt"/>
                <a:ea typeface="+mn-ea"/>
                <a:cs typeface="+mn-cs"/>
              </a:rPr>
              <a:t>altro mare</a:t>
            </a:r>
            <a:r>
              <a:rPr lang="it-IT" sz="1200" b="0" i="0" u="none" strike="noStrike" kern="1200" baseline="0" dirty="0" smtClean="0">
                <a:solidFill>
                  <a:schemeClr val="tx1"/>
                </a:solidFill>
                <a:latin typeface="+mn-lt"/>
                <a:ea typeface="+mn-ea"/>
                <a:cs typeface="+mn-cs"/>
              </a:rPr>
              <a:t>” è universalmente riconosciuto così come disciplinato dalla</a:t>
            </a:r>
          </a:p>
          <a:p>
            <a:r>
              <a:rPr lang="it-IT" sz="1200" b="0" i="0" u="none" strike="noStrike" kern="1200" baseline="0" dirty="0" smtClean="0">
                <a:solidFill>
                  <a:schemeClr val="tx1"/>
                </a:solidFill>
                <a:latin typeface="+mn-lt"/>
                <a:ea typeface="+mn-ea"/>
                <a:cs typeface="+mn-cs"/>
              </a:rPr>
              <a:t>Convenzione delle Nazioni Unite sul diritto del mare, più nota come </a:t>
            </a:r>
            <a:r>
              <a:rPr lang="it-IT" sz="1200" b="1" i="0" u="none" strike="noStrike" kern="1200" baseline="0" dirty="0" smtClean="0">
                <a:solidFill>
                  <a:schemeClr val="tx1"/>
                </a:solidFill>
                <a:latin typeface="+mn-lt"/>
                <a:ea typeface="+mn-ea"/>
                <a:cs typeface="+mn-cs"/>
              </a:rPr>
              <a:t>Convenzione di</a:t>
            </a:r>
          </a:p>
          <a:p>
            <a:r>
              <a:rPr lang="it-IT" sz="1200" b="1" i="0" u="none" strike="noStrike" kern="1200" baseline="0" dirty="0" smtClean="0">
                <a:solidFill>
                  <a:schemeClr val="tx1"/>
                </a:solidFill>
                <a:latin typeface="+mn-lt"/>
                <a:ea typeface="+mn-ea"/>
                <a:cs typeface="+mn-cs"/>
              </a:rPr>
              <a:t>Montego </a:t>
            </a:r>
            <a:r>
              <a:rPr lang="it-IT" sz="1200" b="1" i="0" u="none" strike="noStrike" kern="1200" baseline="0" dirty="0" err="1" smtClean="0">
                <a:solidFill>
                  <a:schemeClr val="tx1"/>
                </a:solidFill>
                <a:latin typeface="+mn-lt"/>
                <a:ea typeface="+mn-ea"/>
                <a:cs typeface="+mn-cs"/>
              </a:rPr>
              <a:t>Bay</a:t>
            </a:r>
            <a:r>
              <a:rPr lang="it-IT" sz="1200" b="0" i="0" u="none" strike="noStrike" kern="1200" baseline="0" dirty="0" smtClean="0">
                <a:solidFill>
                  <a:schemeClr val="tx1"/>
                </a:solidFill>
                <a:latin typeface="+mn-lt"/>
                <a:ea typeface="+mn-ea"/>
                <a:cs typeface="+mn-cs"/>
              </a:rPr>
              <a:t>, ratificata dall’Italia con la legge 2 dicembre 1994, n. 689;</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l’articolo 3 della Convenzione stabilisce che il mare territoriale di ogni Stato può</a:t>
            </a:r>
          </a:p>
          <a:p>
            <a:r>
              <a:rPr lang="it-IT" sz="1200" b="0" i="0" u="none" strike="noStrike" kern="1200" baseline="0" dirty="0" smtClean="0">
                <a:solidFill>
                  <a:schemeClr val="tx1"/>
                </a:solidFill>
                <a:latin typeface="+mn-lt"/>
                <a:ea typeface="+mn-ea"/>
                <a:cs typeface="+mn-cs"/>
              </a:rPr>
              <a:t>arrivare “</a:t>
            </a:r>
            <a:r>
              <a:rPr lang="it-IT" sz="1200" b="0" i="1" u="none" strike="noStrike" kern="1200" baseline="0" dirty="0" smtClean="0">
                <a:solidFill>
                  <a:schemeClr val="tx1"/>
                </a:solidFill>
                <a:latin typeface="+mn-lt"/>
                <a:ea typeface="+mn-ea"/>
                <a:cs typeface="+mn-cs"/>
              </a:rPr>
              <a:t>fino a un limite massimo di 12 miglia marine, misurate a partire dalle linee di</a:t>
            </a:r>
          </a:p>
          <a:p>
            <a:r>
              <a:rPr lang="it-IT" sz="1200" b="0" i="1" u="none" strike="noStrike" kern="1200" baseline="0" dirty="0" smtClean="0">
                <a:solidFill>
                  <a:schemeClr val="tx1"/>
                </a:solidFill>
                <a:latin typeface="+mn-lt"/>
                <a:ea typeface="+mn-ea"/>
                <a:cs typeface="+mn-cs"/>
              </a:rPr>
              <a:t>base determinate conformemente alla presente Convenzione</a:t>
            </a:r>
            <a:r>
              <a:rPr lang="it-IT" sz="1200" b="0" i="0" u="none" strike="noStrike" kern="1200" baseline="0" dirty="0" smtClean="0">
                <a:solidFill>
                  <a:schemeClr val="tx1"/>
                </a:solidFill>
                <a:latin typeface="+mn-lt"/>
                <a:ea typeface="+mn-ea"/>
                <a:cs typeface="+mn-cs"/>
              </a:rPr>
              <a:t>”;</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per “alto mare” si intendono “</a:t>
            </a:r>
            <a:r>
              <a:rPr lang="it-IT" sz="1200" b="1" i="1" u="none" strike="noStrike" kern="1200" baseline="0" dirty="0" smtClean="0">
                <a:solidFill>
                  <a:schemeClr val="tx1"/>
                </a:solidFill>
                <a:latin typeface="+mn-lt"/>
                <a:ea typeface="+mn-ea"/>
                <a:cs typeface="+mn-cs"/>
              </a:rPr>
              <a:t>tutte le aree marine non incluse nella zona economica</a:t>
            </a:r>
          </a:p>
          <a:p>
            <a:r>
              <a:rPr lang="it-IT" sz="1200" b="1" i="1" u="none" strike="noStrike" kern="1200" baseline="0" dirty="0" smtClean="0">
                <a:solidFill>
                  <a:schemeClr val="tx1"/>
                </a:solidFill>
                <a:latin typeface="+mn-lt"/>
                <a:ea typeface="+mn-ea"/>
                <a:cs typeface="+mn-cs"/>
              </a:rPr>
              <a:t>esclusiva</a:t>
            </a:r>
            <a:r>
              <a:rPr lang="it-IT" sz="1200" b="0" i="1" u="none" strike="noStrike" kern="1200" baseline="0" dirty="0" smtClean="0">
                <a:solidFill>
                  <a:schemeClr val="tx1"/>
                </a:solidFill>
                <a:latin typeface="+mn-lt"/>
                <a:ea typeface="+mn-ea"/>
                <a:cs typeface="+mn-cs"/>
              </a:rPr>
              <a:t>, </a:t>
            </a:r>
            <a:r>
              <a:rPr lang="it-IT" sz="1200" b="1" i="1" u="none" strike="noStrike" kern="1200" baseline="0" dirty="0" smtClean="0">
                <a:solidFill>
                  <a:schemeClr val="tx1"/>
                </a:solidFill>
                <a:latin typeface="+mn-lt"/>
                <a:ea typeface="+mn-ea"/>
                <a:cs typeface="+mn-cs"/>
              </a:rPr>
              <a:t>nel mare territoriale </a:t>
            </a:r>
            <a:r>
              <a:rPr lang="it-IT" sz="1200" b="0" i="1" u="none" strike="noStrike" kern="1200" baseline="0" dirty="0" smtClean="0">
                <a:solidFill>
                  <a:schemeClr val="tx1"/>
                </a:solidFill>
                <a:latin typeface="+mn-lt"/>
                <a:ea typeface="+mn-ea"/>
                <a:cs typeface="+mn-cs"/>
              </a:rPr>
              <a:t>o nelle acque interne di uno Stato, o nelle acque</a:t>
            </a:r>
          </a:p>
          <a:p>
            <a:r>
              <a:rPr lang="it-IT" sz="1200" b="0" i="1" u="none" strike="noStrike" kern="1200" baseline="0" dirty="0" err="1" smtClean="0">
                <a:solidFill>
                  <a:schemeClr val="tx1"/>
                </a:solidFill>
                <a:latin typeface="+mn-lt"/>
                <a:ea typeface="+mn-ea"/>
                <a:cs typeface="+mn-cs"/>
              </a:rPr>
              <a:t>arcipelagiche</a:t>
            </a:r>
            <a:r>
              <a:rPr lang="it-IT" sz="1200" b="0" i="1" u="none" strike="noStrike" kern="1200" baseline="0" dirty="0" smtClean="0">
                <a:solidFill>
                  <a:schemeClr val="tx1"/>
                </a:solidFill>
                <a:latin typeface="+mn-lt"/>
                <a:ea typeface="+mn-ea"/>
                <a:cs typeface="+mn-cs"/>
              </a:rPr>
              <a:t> di uno Stato-arcipelago</a:t>
            </a:r>
            <a:r>
              <a:rPr lang="it-IT" sz="1200" b="0" i="0" u="none" strike="noStrike" kern="1200" baseline="0" dirty="0" smtClean="0">
                <a:solidFill>
                  <a:schemeClr val="tx1"/>
                </a:solidFill>
                <a:latin typeface="+mn-lt"/>
                <a:ea typeface="+mn-ea"/>
                <a:cs typeface="+mn-cs"/>
              </a:rPr>
              <a:t>” (</a:t>
            </a:r>
            <a:r>
              <a:rPr lang="it-IT" sz="1200" b="0" i="1" u="none" strike="noStrike" kern="1200" baseline="0" dirty="0" smtClean="0">
                <a:solidFill>
                  <a:schemeClr val="tx1"/>
                </a:solidFill>
                <a:latin typeface="+mn-lt"/>
                <a:ea typeface="+mn-ea"/>
                <a:cs typeface="+mn-cs"/>
              </a:rPr>
              <a:t>ex </a:t>
            </a:r>
            <a:r>
              <a:rPr lang="it-IT" sz="1200" b="0" i="0" u="none" strike="noStrike" kern="1200" baseline="0" dirty="0" smtClean="0">
                <a:solidFill>
                  <a:schemeClr val="tx1"/>
                </a:solidFill>
                <a:latin typeface="+mn-lt"/>
                <a:ea typeface="+mn-ea"/>
                <a:cs typeface="+mn-cs"/>
              </a:rPr>
              <a:t>articolo 86 della Convenzione);</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per “</a:t>
            </a:r>
            <a:r>
              <a:rPr lang="it-IT" sz="1200" b="1" i="0" u="none" strike="noStrike" kern="1200" baseline="0" dirty="0" smtClean="0">
                <a:solidFill>
                  <a:schemeClr val="tx1"/>
                </a:solidFill>
                <a:latin typeface="+mn-lt"/>
                <a:ea typeface="+mn-ea"/>
                <a:cs typeface="+mn-cs"/>
              </a:rPr>
              <a:t>mare territoriale</a:t>
            </a:r>
            <a:r>
              <a:rPr lang="it-IT" sz="1200" b="0" i="0" u="none" strike="noStrike" kern="1200" baseline="0" dirty="0" smtClean="0">
                <a:solidFill>
                  <a:schemeClr val="tx1"/>
                </a:solidFill>
                <a:latin typeface="+mn-lt"/>
                <a:ea typeface="+mn-ea"/>
                <a:cs typeface="+mn-cs"/>
              </a:rPr>
              <a:t>” s’intende, quindi, l’area marina compresa tra le linee di base e le</a:t>
            </a:r>
          </a:p>
          <a:p>
            <a:r>
              <a:rPr lang="it-IT" sz="1200" b="0" i="0" u="none" strike="noStrike" kern="1200" baseline="0" dirty="0" smtClean="0">
                <a:solidFill>
                  <a:schemeClr val="tx1"/>
                </a:solidFill>
                <a:latin typeface="+mn-lt"/>
                <a:ea typeface="+mn-ea"/>
                <a:cs typeface="+mn-cs"/>
              </a:rPr>
              <a:t>12 miglia nautiche misurate dalle stesse;</a:t>
            </a:r>
          </a:p>
          <a:p>
            <a:endParaRPr lang="it-IT" sz="1200" b="0" i="0" u="none" strike="noStrike" kern="1200" baseline="0" dirty="0" smtClean="0">
              <a:solidFill>
                <a:schemeClr val="tx1"/>
              </a:solidFill>
              <a:latin typeface="+mn-lt"/>
              <a:ea typeface="+mn-ea"/>
              <a:cs typeface="+mn-cs"/>
            </a:endParaRPr>
          </a:p>
          <a:p>
            <a:r>
              <a:rPr lang="it-IT" sz="1200" b="0" i="0" u="none" strike="noStrike" kern="1200" baseline="0" dirty="0" smtClean="0">
                <a:solidFill>
                  <a:schemeClr val="tx1"/>
                </a:solidFill>
                <a:latin typeface="+mn-lt"/>
                <a:ea typeface="+mn-ea"/>
                <a:cs typeface="+mn-cs"/>
              </a:rPr>
              <a:t>per esclusione, per “</a:t>
            </a:r>
            <a:r>
              <a:rPr lang="it-IT" sz="1200" b="1" i="0" u="none" strike="noStrike" kern="1200" baseline="0" dirty="0" smtClean="0">
                <a:solidFill>
                  <a:schemeClr val="tx1"/>
                </a:solidFill>
                <a:latin typeface="+mn-lt"/>
                <a:ea typeface="+mn-ea"/>
                <a:cs typeface="+mn-cs"/>
              </a:rPr>
              <a:t>alto mare</a:t>
            </a:r>
            <a:r>
              <a:rPr lang="it-IT" sz="1200" b="0" i="0" u="none" strike="noStrike" kern="1200" baseline="0" dirty="0" smtClean="0">
                <a:solidFill>
                  <a:schemeClr val="tx1"/>
                </a:solidFill>
                <a:latin typeface="+mn-lt"/>
                <a:ea typeface="+mn-ea"/>
                <a:cs typeface="+mn-cs"/>
              </a:rPr>
              <a:t>” s’intende la </a:t>
            </a:r>
            <a:r>
              <a:rPr lang="it-IT" sz="1200" b="1" i="0" u="none" strike="noStrike" kern="1200" baseline="0" dirty="0" smtClean="0">
                <a:solidFill>
                  <a:schemeClr val="tx1"/>
                </a:solidFill>
                <a:latin typeface="+mn-lt"/>
                <a:ea typeface="+mn-ea"/>
                <a:cs typeface="+mn-cs"/>
              </a:rPr>
              <a:t>zona marina oltre le 12 miglia nautiche</a:t>
            </a:r>
          </a:p>
          <a:p>
            <a:r>
              <a:rPr lang="it-IT" sz="1200" b="1" i="0" u="none" strike="noStrike" kern="1200" baseline="0" dirty="0" smtClean="0">
                <a:solidFill>
                  <a:schemeClr val="tx1"/>
                </a:solidFill>
                <a:latin typeface="+mn-lt"/>
                <a:ea typeface="+mn-ea"/>
                <a:cs typeface="+mn-cs"/>
              </a:rPr>
              <a:t>dalle linee di base</a:t>
            </a:r>
            <a:r>
              <a:rPr lang="it-IT" sz="1200" b="0" i="0" u="none" strike="noStrike" kern="1200" baseline="0" dirty="0" smtClean="0">
                <a:solidFill>
                  <a:schemeClr val="tx1"/>
                </a:solidFill>
                <a:latin typeface="+mn-lt"/>
                <a:ea typeface="+mn-ea"/>
                <a:cs typeface="+mn-cs"/>
              </a:rPr>
              <a:t>.</a:t>
            </a:r>
            <a:endParaRPr lang="it-IT" b="1" dirty="0" smtClean="0"/>
          </a:p>
          <a:p>
            <a:endParaRPr lang="it-IT" sz="1200" b="0" i="0" u="none" strike="noStrike" kern="1200" baseline="0" dirty="0" smtClean="0">
              <a:solidFill>
                <a:schemeClr val="tx1"/>
              </a:solidFill>
              <a:latin typeface="+mn-lt"/>
              <a:ea typeface="+mn-ea"/>
              <a:cs typeface="+mn-cs"/>
            </a:endParaRPr>
          </a:p>
          <a:p>
            <a:r>
              <a:rPr lang="it-IT" sz="1200" b="1" i="0" u="sng" strike="noStrike" kern="1200" baseline="0" dirty="0" smtClean="0">
                <a:solidFill>
                  <a:schemeClr val="tx1"/>
                </a:solidFill>
                <a:latin typeface="+mn-lt"/>
                <a:ea typeface="+mn-ea"/>
                <a:cs typeface="+mn-cs"/>
              </a:rPr>
              <a:t>Tale condizione deve essere verificata per ciascun periodo d’imposta sulla base di documentazione ufficiale.</a:t>
            </a:r>
          </a:p>
          <a:p>
            <a:endParaRPr lang="it-IT" sz="1200" b="0" i="0" u="none" strike="noStrike" kern="1200" baseline="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F64AEFEC-79EA-4E5B-9292-106D6ED9ABA7}" type="slidenum">
              <a:rPr lang="it-IT"/>
              <a:t>8</a:t>
            </a:fld>
            <a:endParaRPr lang="it-IT"/>
          </a:p>
        </p:txBody>
      </p:sp>
    </p:spTree>
    <p:extLst>
      <p:ext uri="{BB962C8B-B14F-4D97-AF65-F5344CB8AC3E}">
        <p14:creationId xmlns:p14="http://schemas.microsoft.com/office/powerpoint/2010/main" val="71231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1" i="1" u="none" strike="noStrike" kern="1200" baseline="0" dirty="0" smtClean="0">
                <a:solidFill>
                  <a:schemeClr val="tx1"/>
                </a:solidFill>
                <a:latin typeface="+mn-lt"/>
                <a:ea typeface="+mn-ea"/>
                <a:cs typeface="+mn-cs"/>
              </a:rPr>
              <a:t>Casi particolari – previsione ex ante - </a:t>
            </a:r>
            <a:r>
              <a:rPr lang="it-IT" sz="1200" b="0" i="0" u="none" strike="noStrike" kern="1200" baseline="0" dirty="0" smtClean="0">
                <a:solidFill>
                  <a:schemeClr val="tx1"/>
                </a:solidFill>
                <a:latin typeface="+mn-lt"/>
                <a:ea typeface="+mn-ea"/>
                <a:cs typeface="+mn-cs"/>
              </a:rPr>
              <a:t>Con riferimento agli acquisti relativi a una </a:t>
            </a:r>
            <a:r>
              <a:rPr lang="it-IT" sz="1200" b="1" i="0" u="none" strike="noStrike" kern="1200" baseline="0" dirty="0" smtClean="0">
                <a:solidFill>
                  <a:schemeClr val="tx1"/>
                </a:solidFill>
                <a:latin typeface="+mn-lt"/>
                <a:ea typeface="+mn-ea"/>
                <a:cs typeface="+mn-cs"/>
              </a:rPr>
              <a:t>nave in fase di costruzione </a:t>
            </a:r>
            <a:r>
              <a:rPr lang="it-IT" sz="1200" b="0" i="0" u="none" strike="noStrike" kern="1200" baseline="0" dirty="0" smtClean="0">
                <a:solidFill>
                  <a:schemeClr val="tx1"/>
                </a:solidFill>
                <a:latin typeface="+mn-lt"/>
                <a:ea typeface="+mn-ea"/>
                <a:cs typeface="+mn-cs"/>
              </a:rPr>
              <a:t>– </a:t>
            </a:r>
            <a:r>
              <a:rPr lang="it-IT" sz="1200" b="1" i="0" u="none" strike="noStrike" kern="1200" baseline="0" dirty="0" smtClean="0">
                <a:solidFill>
                  <a:schemeClr val="tx1"/>
                </a:solidFill>
                <a:latin typeface="+mn-lt"/>
                <a:ea typeface="+mn-ea"/>
                <a:cs typeface="+mn-cs"/>
              </a:rPr>
              <a:t>ovvero, di una nave che non ha effettuato alcun viaggio in mare </a:t>
            </a:r>
            <a:r>
              <a:rPr lang="it-IT" sz="1200" b="0" i="0" u="none" strike="noStrike" kern="1200" baseline="0" dirty="0" smtClean="0">
                <a:solidFill>
                  <a:schemeClr val="tx1"/>
                </a:solidFill>
                <a:latin typeface="+mn-lt"/>
                <a:ea typeface="+mn-ea"/>
                <a:cs typeface="+mn-cs"/>
              </a:rPr>
              <a:t>– </a:t>
            </a:r>
            <a:r>
              <a:rPr lang="it-IT" sz="1200" b="1" i="0" u="sng" strike="noStrike" kern="1200" baseline="0" dirty="0" smtClean="0">
                <a:solidFill>
                  <a:schemeClr val="tx1"/>
                </a:solidFill>
                <a:latin typeface="+mn-lt"/>
                <a:ea typeface="+mn-ea"/>
                <a:cs typeface="+mn-cs"/>
              </a:rPr>
              <a:t>il regime di non imponibilità può applicarsi in via anticipata sulla base di una dichiarazione dell’armatore dalla quale risulti che, una volta ultimata, la nave sarà adibita alla navigazione in alto mare. </a:t>
            </a:r>
            <a:r>
              <a:rPr lang="it-IT" sz="1200" b="0" i="0" u="none" strike="noStrike" kern="1200" baseline="0" dirty="0" smtClean="0">
                <a:solidFill>
                  <a:schemeClr val="tx1"/>
                </a:solidFill>
                <a:latin typeface="+mn-lt"/>
                <a:ea typeface="+mn-ea"/>
                <a:cs typeface="+mn-cs"/>
              </a:rPr>
              <a:t>Tuttavia, relativamente a tali acquisti, </a:t>
            </a:r>
            <a:r>
              <a:rPr lang="it-IT" sz="1200" b="1" i="0" u="sng" strike="noStrike" kern="1200" baseline="0" dirty="0" smtClean="0">
                <a:solidFill>
                  <a:schemeClr val="tx1"/>
                </a:solidFill>
                <a:latin typeface="+mn-lt"/>
                <a:ea typeface="+mn-ea"/>
                <a:cs typeface="+mn-cs"/>
              </a:rPr>
              <a:t>la condizione dell’effettiva navigazione della nave in alto mare oltre il 70 per cento dei viaggi deve essere verificata entro l’anno successivo al varo della nave in mare, salvo variazioni dell’imposta ai sensi dell’art. 26 del DPR 633/72.</a:t>
            </a:r>
          </a:p>
          <a:p>
            <a:endParaRPr lang="it-IT" sz="1200" b="0" i="0" u="none" strike="noStrike" kern="1200" baseline="0" dirty="0" smtClean="0">
              <a:solidFill>
                <a:schemeClr val="tx1"/>
              </a:solidFill>
              <a:latin typeface="+mn-lt"/>
              <a:ea typeface="+mn-ea"/>
              <a:cs typeface="+mn-cs"/>
            </a:endParaRPr>
          </a:p>
          <a:p>
            <a:endParaRPr lang="it-IT" i="0" dirty="0"/>
          </a:p>
        </p:txBody>
      </p:sp>
      <p:sp>
        <p:nvSpPr>
          <p:cNvPr id="4" name="Segnaposto numero diapositiva 3"/>
          <p:cNvSpPr>
            <a:spLocks noGrp="1"/>
          </p:cNvSpPr>
          <p:nvPr>
            <p:ph type="sldNum" sz="quarter" idx="10"/>
          </p:nvPr>
        </p:nvSpPr>
        <p:spPr/>
        <p:txBody>
          <a:bodyPr/>
          <a:lstStyle/>
          <a:p>
            <a:fld id="{F64AEFEC-79EA-4E5B-9292-106D6ED9ABA7}" type="slidenum">
              <a:rPr lang="it-IT"/>
              <a:t>9</a:t>
            </a:fld>
            <a:endParaRPr lang="it-IT"/>
          </a:p>
        </p:txBody>
      </p:sp>
    </p:spTree>
    <p:extLst>
      <p:ext uri="{BB962C8B-B14F-4D97-AF65-F5344CB8AC3E}">
        <p14:creationId xmlns:p14="http://schemas.microsoft.com/office/powerpoint/2010/main" val="4181710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BCC5D68-F27C-4D00-840E-F5AC3E46DBE8}" type="datetime1">
              <a:rPr lang="it-IT" smtClean="0"/>
              <a:t>06/11/2018</a:t>
            </a:fld>
            <a:endParaRPr lang="it-IT"/>
          </a:p>
        </p:txBody>
      </p:sp>
      <p:sp>
        <p:nvSpPr>
          <p:cNvPr id="5" name="Footer Placeholder 4"/>
          <p:cNvSpPr>
            <a:spLocks noGrp="1"/>
          </p:cNvSpPr>
          <p:nvPr>
            <p:ph type="ftr" sz="quarter" idx="11"/>
          </p:nvPr>
        </p:nvSpPr>
        <p:spPr>
          <a:xfrm>
            <a:off x="5332412" y="5883275"/>
            <a:ext cx="4324044" cy="365125"/>
          </a:xfrm>
        </p:spPr>
        <p:txBody>
          <a:bodyPr/>
          <a:lstStyle/>
          <a:p>
            <a:endParaRPr lang="it-IT" dirty="0"/>
          </a:p>
        </p:txBody>
      </p:sp>
      <p:sp>
        <p:nvSpPr>
          <p:cNvPr id="6" name="Slide Number Placeholder 5"/>
          <p:cNvSpPr>
            <a:spLocks noGrp="1"/>
          </p:cNvSpPr>
          <p:nvPr>
            <p:ph type="sldNum" sz="quarter" idx="12"/>
          </p:nvPr>
        </p:nvSpPr>
        <p:spPr/>
        <p:txBody>
          <a:bodyPr/>
          <a:lstStyle/>
          <a:p>
            <a:fld id="{75B8F739-A8F4-4734-8FF1-82FEEB88CCA0}" type="slidenum">
              <a:rPr lang="it-IT" smtClean="0"/>
              <a:pPr/>
              <a:t>‹N›</a:t>
            </a:fld>
            <a:endParaRPr lang="it-IT" dirty="0"/>
          </a:p>
        </p:txBody>
      </p:sp>
    </p:spTree>
    <p:extLst>
      <p:ext uri="{BB962C8B-B14F-4D97-AF65-F5344CB8AC3E}">
        <p14:creationId xmlns:p14="http://schemas.microsoft.com/office/powerpoint/2010/main" val="8983993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3EB91B4-D64E-4CAA-9C26-9F9C8C079A12}" type="datetime1">
              <a:rPr lang="it-IT" smtClean="0"/>
              <a:t>06/11/2018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392026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D79DE9B-FAEF-4F9C-9C87-8B97C6D47998}"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70061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C225C9C-CED9-45D5-A320-ACD3760D17C6}"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210162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C76188E-59E4-4C82-B420-7D6B942DFBB1}"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789317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609453-8A00-4DE7-82E0-54122D530587}"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229473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A946AA22-E09B-4EBA-9935-468B4332C056}"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2771735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FD18B75-0E0C-4AC2-A4E2-F71FC0D8E8E9}"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2704987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FD7EF8-5420-48B4-B4B4-C86791A4FB8F}"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77005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83EFADE-ADB4-454F-9346-9C6658457F70}"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951856" y="5867131"/>
            <a:ext cx="551167" cy="365125"/>
          </a:xfrm>
        </p:spPr>
        <p:txBody>
          <a:bodyPr/>
          <a:lstStyle>
            <a:lvl1pPr>
              <a:defRPr sz="1800"/>
            </a:lvl1pPr>
          </a:lstStyle>
          <a:p>
            <a:fld id="{75B8F739-A8F4-4734-8FF1-82FEEB88CCA0}" type="slidenum">
              <a:rPr lang="it-IT" smtClean="0"/>
              <a:pPr/>
              <a:t>‹N›</a:t>
            </a:fld>
            <a:endParaRPr lang="it-IT" dirty="0"/>
          </a:p>
        </p:txBody>
      </p:sp>
    </p:spTree>
    <p:extLst>
      <p:ext uri="{BB962C8B-B14F-4D97-AF65-F5344CB8AC3E}">
        <p14:creationId xmlns:p14="http://schemas.microsoft.com/office/powerpoint/2010/main" val="9310874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0628F0-44E1-4D47-AF15-E7762BDE5EEC}" type="datetime1">
              <a:rPr lang="it-IT" smtClean="0"/>
              <a:t>06/11/2018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lvl1pPr>
              <a:defRPr sz="1800"/>
            </a:lvl1pPr>
          </a:lstStyle>
          <a:p>
            <a:fld id="{75B8F739-A8F4-4734-8FF1-82FEEB88CCA0}" type="slidenum">
              <a:rPr lang="it-IT" smtClean="0"/>
              <a:pPr/>
              <a:t>‹N›</a:t>
            </a:fld>
            <a:endParaRPr lang="it-IT" dirty="0"/>
          </a:p>
        </p:txBody>
      </p:sp>
    </p:spTree>
    <p:extLst>
      <p:ext uri="{BB962C8B-B14F-4D97-AF65-F5344CB8AC3E}">
        <p14:creationId xmlns:p14="http://schemas.microsoft.com/office/powerpoint/2010/main" val="10598069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A8FD45D-DBF2-47D3-87FD-B97B70F62361}" type="datetime1">
              <a:rPr lang="it-IT" smtClean="0"/>
              <a:t>06/11/2018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8992115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B3E4773-D336-4190-AA3C-182C3AC2EB3D}" type="datetime1">
              <a:rPr lang="it-IT" smtClean="0"/>
              <a:t>06/11/2018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9745985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473688C-6459-49E2-8485-64BC704EC985}" type="datetime1">
              <a:rPr lang="it-IT" smtClean="0"/>
              <a:t>06/11/2018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37810559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3D950-79E0-443B-A742-5A181E1805BA}" type="datetime1">
              <a:rPr lang="it-IT" smtClean="0"/>
              <a:t>06/11/2018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237227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0C92814-1B7C-48A7-AEAF-E13EC388DAAA}" type="datetime1">
              <a:rPr lang="it-IT" smtClean="0"/>
              <a:t>06/11/2018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68573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AB92D5A9-5452-4E6E-BBB2-8CFEB6A674A4}" type="datetime1">
              <a:rPr lang="it-IT" smtClean="0"/>
              <a:t>06/11/2018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5B8F739-A8F4-4734-8FF1-82FEEB88CCA0}" type="slidenum">
              <a:rPr lang="it-IT" smtClean="0"/>
              <a:t>‹N›</a:t>
            </a:fld>
            <a:endParaRPr lang="it-IT"/>
          </a:p>
        </p:txBody>
      </p:sp>
    </p:spTree>
    <p:extLst>
      <p:ext uri="{BB962C8B-B14F-4D97-AF65-F5344CB8AC3E}">
        <p14:creationId xmlns:p14="http://schemas.microsoft.com/office/powerpoint/2010/main" val="118780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92A9C1-D893-48CF-BE6C-F7A606148219}" type="datetime1">
              <a:rPr lang="it-IT" smtClean="0"/>
              <a:t>06/11/2018</a:t>
            </a:fld>
            <a:endParaRPr lang="it-IT"/>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B8F739-A8F4-4734-8FF1-82FEEB88CCA0}" type="slidenum">
              <a:rPr lang="it-IT" smtClean="0"/>
              <a:t>‹N›</a:t>
            </a:fld>
            <a:endParaRPr lang="it-IT"/>
          </a:p>
        </p:txBody>
      </p:sp>
    </p:spTree>
    <p:extLst>
      <p:ext uri="{BB962C8B-B14F-4D97-AF65-F5344CB8AC3E}">
        <p14:creationId xmlns:p14="http://schemas.microsoft.com/office/powerpoint/2010/main" val="79729944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iming>
    <p:tnLst>
      <p:par>
        <p:cTn id="1" dur="indefinite" restart="never" nodeType="tmRoot"/>
      </p:par>
    </p:tnLst>
  </p:timing>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dcecge.i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tudiogbpoggi.it/"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gb@studiogbpoggi.i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588827"/>
          </a:xfrm>
        </p:spPr>
        <p:txBody>
          <a:bodyPr>
            <a:normAutofit/>
          </a:bodyPr>
          <a:lstStyle/>
          <a:p>
            <a:r>
              <a:rPr lang="it-IT" b="1" dirty="0"/>
              <a:t>Il regime IVA nelle attività di </a:t>
            </a:r>
            <a:r>
              <a:rPr lang="it-IT" b="1" dirty="0" err="1" smtClean="0"/>
              <a:t>Restore-Refit-Rebuild</a:t>
            </a:r>
            <a:endParaRPr lang="it-IT" b="1" dirty="0">
              <a:latin typeface="+mn-lt"/>
            </a:endParaRPr>
          </a:p>
        </p:txBody>
      </p:sp>
      <p:pic>
        <p:nvPicPr>
          <p:cNvPr id="1026" name="Picture 2" descr="Logo ODCEC Genov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6272" y="268589"/>
            <a:ext cx="5238750" cy="857251"/>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7350037" y="4126845"/>
            <a:ext cx="3569985" cy="1938992"/>
          </a:xfrm>
          <a:prstGeom prst="rect">
            <a:avLst/>
          </a:prstGeom>
          <a:noFill/>
        </p:spPr>
        <p:txBody>
          <a:bodyPr wrap="square" rtlCol="0">
            <a:spAutoFit/>
          </a:bodyPr>
          <a:lstStyle/>
          <a:p>
            <a:r>
              <a:rPr lang="it-IT" sz="2400" b="1" dirty="0" smtClean="0"/>
              <a:t>POGGI </a:t>
            </a:r>
            <a:r>
              <a:rPr lang="it-IT" sz="2400" b="1" dirty="0"/>
              <a:t>&amp; ASSOCIATI</a:t>
            </a:r>
          </a:p>
          <a:p>
            <a:r>
              <a:rPr lang="it-IT" sz="2400" b="1" dirty="0" smtClean="0">
                <a:hlinkClick r:id="rId5"/>
              </a:rPr>
              <a:t>www.studiogbpoggi.it</a:t>
            </a:r>
            <a:endParaRPr lang="it-IT" sz="2400" b="1" dirty="0" smtClean="0"/>
          </a:p>
          <a:p>
            <a:endParaRPr lang="it-IT" sz="2400" b="1" dirty="0" smtClean="0"/>
          </a:p>
          <a:p>
            <a:r>
              <a:rPr lang="it-IT" sz="2400" b="1" dirty="0" smtClean="0"/>
              <a:t>Genova</a:t>
            </a:r>
            <a:r>
              <a:rPr lang="it-IT" sz="2400" b="1" dirty="0"/>
              <a:t>, li 08/11/2018</a:t>
            </a:r>
          </a:p>
          <a:p>
            <a:endParaRPr lang="it-IT" sz="2400" b="1" dirty="0"/>
          </a:p>
        </p:txBody>
      </p:sp>
      <p:sp>
        <p:nvSpPr>
          <p:cNvPr id="8" name="Segnaposto numero diapositiva 7"/>
          <p:cNvSpPr>
            <a:spLocks noGrp="1"/>
          </p:cNvSpPr>
          <p:nvPr>
            <p:ph type="sldNum" sz="quarter" idx="12"/>
          </p:nvPr>
        </p:nvSpPr>
        <p:spPr/>
        <p:txBody>
          <a:bodyPr/>
          <a:lstStyle/>
          <a:p>
            <a:fld id="{75B8F739-A8F4-4734-8FF1-82FEEB88CCA0}" type="slidenum">
              <a:rPr lang="it-IT" sz="1800" smtClean="0"/>
              <a:pPr/>
              <a:t>1</a:t>
            </a:fld>
            <a:endParaRPr lang="it-IT" sz="1800" dirty="0"/>
          </a:p>
        </p:txBody>
      </p:sp>
    </p:spTree>
    <p:extLst>
      <p:ext uri="{BB962C8B-B14F-4D97-AF65-F5344CB8AC3E}">
        <p14:creationId xmlns:p14="http://schemas.microsoft.com/office/powerpoint/2010/main" val="1218618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5425" y="-9525"/>
            <a:ext cx="10018713" cy="1320248"/>
          </a:xfrm>
        </p:spPr>
        <p:txBody>
          <a:bodyPr/>
          <a:lstStyle/>
          <a:p>
            <a:r>
              <a:rPr lang="it-IT" b="1" dirty="0" smtClean="0"/>
              <a:t>NAVI </a:t>
            </a:r>
            <a:r>
              <a:rPr lang="it-IT" b="1" dirty="0"/>
              <a:t>DESTINATE ALLA NAVIGAZIONE IN ALTO MARE (segue</a:t>
            </a:r>
            <a:r>
              <a:rPr lang="it-IT" b="1" dirty="0" smtClean="0"/>
              <a:t>)</a:t>
            </a:r>
            <a:endParaRPr lang="it-IT" b="1" dirty="0"/>
          </a:p>
        </p:txBody>
      </p:sp>
      <p:sp>
        <p:nvSpPr>
          <p:cNvPr id="3" name="Segnaposto contenuto 2"/>
          <p:cNvSpPr>
            <a:spLocks noGrp="1"/>
          </p:cNvSpPr>
          <p:nvPr>
            <p:ph idx="1"/>
          </p:nvPr>
        </p:nvSpPr>
        <p:spPr>
          <a:xfrm>
            <a:off x="1366221" y="1516828"/>
            <a:ext cx="10136804" cy="6303981"/>
          </a:xfrm>
        </p:spPr>
        <p:txBody>
          <a:bodyPr>
            <a:normAutofit/>
          </a:bodyPr>
          <a:lstStyle/>
          <a:p>
            <a:pPr algn="just"/>
            <a:r>
              <a:rPr lang="it-IT" dirty="0" smtClean="0"/>
              <a:t>Con successiva </a:t>
            </a:r>
            <a:r>
              <a:rPr lang="it-IT" b="1" dirty="0" smtClean="0"/>
              <a:t>Ris</a:t>
            </a:r>
            <a:r>
              <a:rPr lang="it-IT" b="1" dirty="0"/>
              <a:t>. n. 6/E del 16 gennaio </a:t>
            </a:r>
            <a:r>
              <a:rPr lang="it-IT" b="1" dirty="0" smtClean="0"/>
              <a:t>2018 l’Agenzia </a:t>
            </a:r>
            <a:r>
              <a:rPr lang="it-IT" b="1" dirty="0"/>
              <a:t>delle </a:t>
            </a:r>
            <a:r>
              <a:rPr lang="it-IT" b="1" dirty="0" smtClean="0"/>
              <a:t>Entrate integra i chiarimenti forniti con la Ris. 2/E del 12.01.2017</a:t>
            </a:r>
            <a:r>
              <a:rPr lang="it-IT" dirty="0" smtClean="0"/>
              <a:t>, circa </a:t>
            </a:r>
            <a:r>
              <a:rPr lang="it-IT" dirty="0"/>
              <a:t>il regime di non imponibilità </a:t>
            </a:r>
            <a:r>
              <a:rPr lang="it-IT" dirty="0" smtClean="0"/>
              <a:t>delle le </a:t>
            </a:r>
            <a:r>
              <a:rPr lang="it-IT" dirty="0"/>
              <a:t>navi adibite alla navigazione in alto </a:t>
            </a:r>
            <a:r>
              <a:rPr lang="it-IT" dirty="0" smtClean="0"/>
              <a:t>mare.</a:t>
            </a:r>
            <a:endParaRPr lang="it-IT" dirty="0"/>
          </a:p>
          <a:p>
            <a:pPr algn="just"/>
            <a:r>
              <a:rPr lang="it-IT" b="1" dirty="0">
                <a:effectLst>
                  <a:outerShdw blurRad="38100" dist="38100" dir="2700000" algn="tl">
                    <a:srgbClr val="000000">
                      <a:alpha val="43137"/>
                    </a:srgbClr>
                  </a:outerShdw>
                </a:effectLst>
              </a:rPr>
              <a:t>Definizione del termine di “viaggio</a:t>
            </a:r>
            <a:r>
              <a:rPr lang="it-IT" b="1" dirty="0" smtClean="0">
                <a:effectLst>
                  <a:outerShdw blurRad="38100" dist="38100" dir="2700000" algn="tl">
                    <a:srgbClr val="000000">
                      <a:alpha val="43137"/>
                    </a:srgbClr>
                  </a:outerShdw>
                </a:effectLst>
              </a:rPr>
              <a:t>”</a:t>
            </a:r>
            <a:r>
              <a:rPr lang="it-IT" b="1" dirty="0" smtClean="0"/>
              <a:t>:</a:t>
            </a:r>
            <a:r>
              <a:rPr lang="it-IT" dirty="0" smtClean="0"/>
              <a:t> </a:t>
            </a:r>
            <a:r>
              <a:rPr lang="it-IT" b="1" dirty="0" smtClean="0"/>
              <a:t>il </a:t>
            </a:r>
            <a:r>
              <a:rPr lang="it-IT" b="1" dirty="0"/>
              <a:t>tragitto compreso tra due punti di approdo </a:t>
            </a:r>
            <a:r>
              <a:rPr lang="it-IT" b="1" dirty="0" smtClean="0"/>
              <a:t>(ovvero </a:t>
            </a:r>
            <a:r>
              <a:rPr lang="it-IT" b="1" dirty="0"/>
              <a:t>da e per il medesimo punto di approdo</a:t>
            </a:r>
            <a:r>
              <a:rPr lang="it-IT" b="1" dirty="0" smtClean="0"/>
              <a:t>), </a:t>
            </a:r>
            <a:r>
              <a:rPr lang="it-IT" b="1" dirty="0"/>
              <a:t>con la precisazione che gli spostamenti fra cantieri o porti per motivi tecnici non sono considerati </a:t>
            </a:r>
            <a:r>
              <a:rPr lang="it-IT" b="1" dirty="0" smtClean="0"/>
              <a:t>viaggi </a:t>
            </a:r>
            <a:r>
              <a:rPr lang="it-IT" dirty="0" smtClean="0"/>
              <a:t>e non </a:t>
            </a:r>
            <a:r>
              <a:rPr lang="it-IT" dirty="0"/>
              <a:t>vanno computati nel calcolo </a:t>
            </a:r>
            <a:r>
              <a:rPr lang="it-IT" dirty="0" smtClean="0"/>
              <a:t>della percentuale </a:t>
            </a:r>
            <a:r>
              <a:rPr lang="it-IT" dirty="0"/>
              <a:t>di viaggi avvenuti in alto mare (70 per cento), rispetto alla totalità dei viaggi effettuati</a:t>
            </a:r>
            <a:r>
              <a:rPr lang="it-IT" dirty="0" smtClean="0"/>
              <a:t>.</a:t>
            </a:r>
          </a:p>
          <a:p>
            <a:pPr algn="just"/>
            <a:r>
              <a:rPr lang="it-IT" b="1" dirty="0" smtClean="0"/>
              <a:t>La prova della prevalenza </a:t>
            </a:r>
            <a:r>
              <a:rPr lang="it-IT" b="1" dirty="0"/>
              <a:t>dei viaggi effettuati in alto </a:t>
            </a:r>
            <a:r>
              <a:rPr lang="it-IT" b="1" dirty="0" smtClean="0"/>
              <a:t>mare deve avvenire “</a:t>
            </a:r>
            <a:r>
              <a:rPr lang="it-IT" b="1" i="1" dirty="0" smtClean="0"/>
              <a:t>sulla </a:t>
            </a:r>
            <a:r>
              <a:rPr lang="it-IT" b="1" i="1" dirty="0"/>
              <a:t>base di documentazione ufficiale</a:t>
            </a:r>
            <a:r>
              <a:rPr lang="it-IT" b="1" dirty="0"/>
              <a:t>”.</a:t>
            </a:r>
          </a:p>
          <a:p>
            <a:endParaRPr lang="it-IT" dirty="0" smtClean="0"/>
          </a:p>
          <a:p>
            <a:endParaRPr lang="it-IT" dirty="0"/>
          </a:p>
          <a:p>
            <a:endParaRPr lang="it-IT" dirty="0" smtClean="0"/>
          </a:p>
          <a:p>
            <a:endParaRPr lang="it-IT" b="1" dirty="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10</a:t>
            </a:fld>
            <a:endParaRPr lang="it-IT" dirty="0"/>
          </a:p>
        </p:txBody>
      </p:sp>
    </p:spTree>
    <p:extLst>
      <p:ext uri="{BB962C8B-B14F-4D97-AF65-F5344CB8AC3E}">
        <p14:creationId xmlns:p14="http://schemas.microsoft.com/office/powerpoint/2010/main" val="3227024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0975" y="-9525"/>
            <a:ext cx="10018713" cy="1186070"/>
          </a:xfrm>
        </p:spPr>
        <p:txBody>
          <a:bodyPr>
            <a:normAutofit fontScale="90000"/>
          </a:bodyPr>
          <a:lstStyle/>
          <a:p>
            <a:r>
              <a:rPr lang="it-IT" sz="4400" dirty="0" smtClean="0"/>
              <a:t/>
            </a:r>
            <a:br>
              <a:rPr lang="it-IT" sz="4400" dirty="0" smtClean="0"/>
            </a:br>
            <a:r>
              <a:rPr lang="it-IT" sz="4400" b="1" dirty="0"/>
              <a:t>La prova della prevalenza dei viaggi effettuati in alto </a:t>
            </a:r>
            <a:r>
              <a:rPr lang="it-IT" sz="4400" b="1" dirty="0" smtClean="0"/>
              <a:t>mare</a:t>
            </a:r>
            <a:endParaRPr lang="it-IT" sz="4400" b="1" dirty="0"/>
          </a:p>
        </p:txBody>
      </p:sp>
      <p:sp>
        <p:nvSpPr>
          <p:cNvPr id="3" name="Segnaposto contenuto 2"/>
          <p:cNvSpPr>
            <a:spLocks noGrp="1"/>
          </p:cNvSpPr>
          <p:nvPr>
            <p:ph idx="1"/>
          </p:nvPr>
        </p:nvSpPr>
        <p:spPr>
          <a:xfrm>
            <a:off x="1484313" y="1176545"/>
            <a:ext cx="10018712" cy="7042297"/>
          </a:xfrm>
        </p:spPr>
        <p:txBody>
          <a:bodyPr>
            <a:normAutofit/>
          </a:bodyPr>
          <a:lstStyle/>
          <a:p>
            <a:pPr algn="just"/>
            <a:r>
              <a:rPr lang="it-IT" dirty="0"/>
              <a:t>Per documentazione ufficiale s’intende </a:t>
            </a:r>
            <a:r>
              <a:rPr lang="it-IT" b="1" dirty="0"/>
              <a:t>ogni documentazione che </a:t>
            </a:r>
            <a:r>
              <a:rPr lang="it-IT" b="1" dirty="0" smtClean="0"/>
              <a:t>provenga dall’armatore </a:t>
            </a:r>
            <a:r>
              <a:rPr lang="it-IT" b="1" dirty="0"/>
              <a:t>o dal soggetto che ha la responsabilità della nave </a:t>
            </a:r>
            <a:r>
              <a:rPr lang="it-IT" b="1" dirty="0" smtClean="0"/>
              <a:t>in </a:t>
            </a:r>
            <a:r>
              <a:rPr lang="it-IT" b="1" dirty="0"/>
              <a:t>grado di indicare, </a:t>
            </a:r>
            <a:r>
              <a:rPr lang="it-IT" b="1" u="sng" dirty="0"/>
              <a:t>con precisione e coerenza</a:t>
            </a:r>
            <a:r>
              <a:rPr lang="it-IT" b="1" dirty="0"/>
              <a:t>, </a:t>
            </a:r>
            <a:r>
              <a:rPr lang="it-IT" b="1" dirty="0" smtClean="0"/>
              <a:t>le tratte </a:t>
            </a:r>
            <a:r>
              <a:rPr lang="it-IT" b="1" dirty="0"/>
              <a:t>marittime </a:t>
            </a:r>
            <a:r>
              <a:rPr lang="it-IT" b="1" dirty="0" smtClean="0"/>
              <a:t>effettuate</a:t>
            </a:r>
            <a:r>
              <a:rPr lang="it-IT" dirty="0" smtClean="0"/>
              <a:t>.</a:t>
            </a:r>
          </a:p>
          <a:p>
            <a:pPr algn="just"/>
            <a:r>
              <a:rPr lang="it-IT" b="1" dirty="0" smtClean="0"/>
              <a:t>Esempi di prova documentali</a:t>
            </a:r>
            <a:r>
              <a:rPr lang="it-IT" dirty="0" smtClean="0"/>
              <a:t>: </a:t>
            </a:r>
            <a:r>
              <a:rPr lang="it-IT" b="1" dirty="0"/>
              <a:t>giornale di </a:t>
            </a:r>
            <a:r>
              <a:rPr lang="it-IT" b="1" dirty="0" smtClean="0"/>
              <a:t>navigazione, il </a:t>
            </a:r>
            <a:r>
              <a:rPr lang="it-IT" b="1" dirty="0"/>
              <a:t>giornale di bordo tenuto </a:t>
            </a:r>
            <a:r>
              <a:rPr lang="it-IT" b="1" dirty="0" smtClean="0"/>
              <a:t>dal comandante</a:t>
            </a:r>
            <a:r>
              <a:rPr lang="it-IT" dirty="0" smtClean="0"/>
              <a:t>, </a:t>
            </a:r>
            <a:r>
              <a:rPr lang="it-IT" dirty="0"/>
              <a:t>la cartografia dei viaggi, i dati e le informazioni estratte </a:t>
            </a:r>
            <a:r>
              <a:rPr lang="it-IT" dirty="0" smtClean="0"/>
              <a:t>dai sistemi </a:t>
            </a:r>
            <a:r>
              <a:rPr lang="it-IT" dirty="0"/>
              <a:t>di navigazione </a:t>
            </a:r>
            <a:r>
              <a:rPr lang="it-IT" dirty="0" smtClean="0"/>
              <a:t>satellitare, </a:t>
            </a:r>
            <a:r>
              <a:rPr lang="it-IT" dirty="0"/>
              <a:t>i contratti commerciali, le </a:t>
            </a:r>
            <a:r>
              <a:rPr lang="it-IT" dirty="0" smtClean="0"/>
              <a:t>fatture e  i </a:t>
            </a:r>
            <a:r>
              <a:rPr lang="it-IT" dirty="0"/>
              <a:t>relativi mezzi di pagamento</a:t>
            </a:r>
            <a:r>
              <a:rPr lang="it-IT" dirty="0" smtClean="0"/>
              <a:t>.</a:t>
            </a:r>
          </a:p>
          <a:p>
            <a:pPr algn="just"/>
            <a:r>
              <a:rPr lang="it-IT" dirty="0" smtClean="0"/>
              <a:t>In assenza della predetta documentazione </a:t>
            </a:r>
            <a:r>
              <a:rPr lang="it-IT" b="1" dirty="0" smtClean="0"/>
              <a:t>necessita la dichiarazione dell’armatore o del comandante o di chi abbia la responsabilità «gestionale effettiva» </a:t>
            </a:r>
            <a:r>
              <a:rPr lang="it-IT" b="1" u="sng" dirty="0"/>
              <a:t>diretta ad attestare al fornitore che la nave </a:t>
            </a:r>
            <a:r>
              <a:rPr lang="it-IT" b="1" u="sng" dirty="0" smtClean="0"/>
              <a:t>è </a:t>
            </a:r>
            <a:r>
              <a:rPr lang="it-IT" b="1" u="sng" dirty="0"/>
              <a:t>adibita effettivamente </a:t>
            </a:r>
            <a:r>
              <a:rPr lang="it-IT" b="1" u="sng" dirty="0" smtClean="0"/>
              <a:t>e prevalentemente </a:t>
            </a:r>
            <a:r>
              <a:rPr lang="it-IT" b="1" u="sng" dirty="0"/>
              <a:t>alla navigazione in alto mare. </a:t>
            </a:r>
          </a:p>
          <a:p>
            <a:endParaRPr lang="it-IT" dirty="0"/>
          </a:p>
          <a:p>
            <a:endParaRPr lang="it-IT" dirty="0" smtClean="0"/>
          </a:p>
          <a:p>
            <a:endParaRPr lang="it-IT" dirty="0">
              <a:latin typeface="Corbel" charset="0"/>
              <a:cs typeface="Times New Roman" charset="0"/>
            </a:endParaRPr>
          </a:p>
        </p:txBody>
      </p:sp>
    </p:spTree>
    <p:extLst>
      <p:ext uri="{BB962C8B-B14F-4D97-AF65-F5344CB8AC3E}">
        <p14:creationId xmlns:p14="http://schemas.microsoft.com/office/powerpoint/2010/main" val="860028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1138" y="-69851"/>
            <a:ext cx="10018712" cy="1656603"/>
          </a:xfrm>
        </p:spPr>
        <p:txBody>
          <a:bodyPr>
            <a:normAutofit/>
          </a:bodyPr>
          <a:lstStyle/>
          <a:p>
            <a:r>
              <a:rPr lang="it-IT" b="1" dirty="0"/>
              <a:t>La prova della prevalenza dei viaggi effettuati in alto </a:t>
            </a:r>
            <a:r>
              <a:rPr lang="it-IT" b="1" dirty="0" smtClean="0"/>
              <a:t>mare (segue) </a:t>
            </a:r>
            <a:endParaRPr lang="it-IT" b="1" dirty="0"/>
          </a:p>
        </p:txBody>
      </p:sp>
      <p:sp>
        <p:nvSpPr>
          <p:cNvPr id="3" name="Segnaposto contenuto 2"/>
          <p:cNvSpPr>
            <a:spLocks noGrp="1"/>
          </p:cNvSpPr>
          <p:nvPr>
            <p:ph idx="1"/>
          </p:nvPr>
        </p:nvSpPr>
        <p:spPr>
          <a:xfrm>
            <a:off x="1484313" y="-387275"/>
            <a:ext cx="10018712" cy="8576534"/>
          </a:xfrm>
        </p:spPr>
        <p:txBody>
          <a:bodyPr>
            <a:normAutofit/>
          </a:bodyPr>
          <a:lstStyle/>
          <a:p>
            <a:pPr>
              <a:buFont typeface="Wingdings" panose="05000000000000000000" pitchFamily="2" charset="2"/>
              <a:buChar char="Ø"/>
            </a:pPr>
            <a:r>
              <a:rPr lang="it-IT" dirty="0" smtClean="0"/>
              <a:t> </a:t>
            </a:r>
            <a:r>
              <a:rPr lang="it-IT" b="1" dirty="0" smtClean="0"/>
              <a:t>La dichiarazione può </a:t>
            </a:r>
            <a:r>
              <a:rPr lang="it-IT" b="1" dirty="0"/>
              <a:t>essere utilizzata, ad </a:t>
            </a:r>
            <a:r>
              <a:rPr lang="it-IT" b="1" dirty="0" smtClean="0"/>
              <a:t>esempio:</a:t>
            </a:r>
          </a:p>
          <a:p>
            <a:pPr marL="457200" indent="-457200" algn="just">
              <a:buFont typeface="+mj-lt"/>
              <a:buAutoNum type="arabicPeriod"/>
            </a:pPr>
            <a:r>
              <a:rPr lang="it-IT" b="1" dirty="0" smtClean="0"/>
              <a:t>in relazione alle </a:t>
            </a:r>
            <a:r>
              <a:rPr lang="it-IT" b="1" dirty="0"/>
              <a:t>navi che mutano armatore o proprietario </a:t>
            </a:r>
            <a:r>
              <a:rPr lang="it-IT" dirty="0"/>
              <a:t>(cfr. anche </a:t>
            </a:r>
            <a:r>
              <a:rPr lang="it-IT" dirty="0" err="1" smtClean="0"/>
              <a:t>Ris.n</a:t>
            </a:r>
            <a:r>
              <a:rPr lang="it-IT" dirty="0"/>
              <a:t>. </a:t>
            </a:r>
            <a:r>
              <a:rPr lang="it-IT" dirty="0" smtClean="0"/>
              <a:t>69/E del </a:t>
            </a:r>
            <a:r>
              <a:rPr lang="it-IT" dirty="0"/>
              <a:t>14 giugno 2017). </a:t>
            </a:r>
            <a:endParaRPr lang="it-IT" dirty="0" smtClean="0"/>
          </a:p>
          <a:p>
            <a:pPr marL="457200" indent="-457200" algn="just">
              <a:buFont typeface="+mj-lt"/>
              <a:buAutoNum type="arabicPeriod"/>
            </a:pPr>
            <a:r>
              <a:rPr lang="it-IT" dirty="0" smtClean="0"/>
              <a:t>in altri casi di discontinuità (</a:t>
            </a:r>
            <a:r>
              <a:rPr lang="it-IT" i="1" dirty="0" err="1" smtClean="0"/>
              <a:t>refit</a:t>
            </a:r>
            <a:r>
              <a:rPr lang="it-IT" i="1" dirty="0" smtClean="0"/>
              <a:t> </a:t>
            </a:r>
            <a:r>
              <a:rPr lang="it-IT" dirty="0" smtClean="0"/>
              <a:t>della nave ecc.).</a:t>
            </a:r>
            <a:endParaRPr lang="it-IT" dirty="0"/>
          </a:p>
          <a:p>
            <a:pPr marL="457200" indent="-457200" algn="just">
              <a:buFont typeface="+mj-lt"/>
              <a:buAutoNum type="arabicPeriod"/>
            </a:pPr>
            <a:r>
              <a:rPr lang="it-IT" dirty="0" smtClean="0"/>
              <a:t>In generale </a:t>
            </a:r>
            <a:r>
              <a:rPr lang="it-IT" b="1" dirty="0" smtClean="0"/>
              <a:t>allorché il </a:t>
            </a:r>
            <a:r>
              <a:rPr lang="it-IT" b="1" dirty="0"/>
              <a:t>contribuente preveda che l’utilizzo effettivo </a:t>
            </a:r>
            <a:r>
              <a:rPr lang="it-IT" b="1" dirty="0" smtClean="0"/>
              <a:t>della nave in </a:t>
            </a:r>
            <a:r>
              <a:rPr lang="it-IT" b="1" dirty="0"/>
              <a:t>un dato anno sarà diverso da quello risultante dai dati relativi all’anno </a:t>
            </a:r>
            <a:r>
              <a:rPr lang="it-IT" b="1" dirty="0" smtClean="0"/>
              <a:t>precedente</a:t>
            </a:r>
            <a:r>
              <a:rPr lang="it-IT" dirty="0" smtClean="0"/>
              <a:t>,  (</a:t>
            </a:r>
            <a:r>
              <a:rPr lang="it-IT" dirty="0"/>
              <a:t>cfr. sentenza 21 marzo 2013, C197/12, </a:t>
            </a:r>
            <a:r>
              <a:rPr lang="it-IT" i="1" dirty="0"/>
              <a:t>Commissione c. Francia</a:t>
            </a:r>
            <a:r>
              <a:rPr lang="it-IT" dirty="0"/>
              <a:t>). </a:t>
            </a:r>
            <a:endParaRPr lang="it-IT" dirty="0" smtClean="0"/>
          </a:p>
          <a:p>
            <a:pPr algn="just">
              <a:buFont typeface="Wingdings" panose="05000000000000000000" pitchFamily="2" charset="2"/>
              <a:buChar char="Ø"/>
            </a:pPr>
            <a:r>
              <a:rPr lang="it-IT" dirty="0"/>
              <a:t> </a:t>
            </a:r>
            <a:r>
              <a:rPr lang="it-IT" b="1" dirty="0" smtClean="0">
                <a:effectLst>
                  <a:outerShdw blurRad="38100" dist="38100" dir="2700000" algn="tl">
                    <a:srgbClr val="000000">
                      <a:alpha val="43137"/>
                    </a:srgbClr>
                  </a:outerShdw>
                </a:effectLst>
              </a:rPr>
              <a:t>necessità di verifica dell’effettività di utilizzo a consuntivo</a:t>
            </a:r>
            <a:endParaRPr lang="it-IT" b="1" dirty="0" smtClean="0"/>
          </a:p>
          <a:p>
            <a:pPr marL="0" indent="0">
              <a:buNone/>
            </a:pPr>
            <a:endParaRPr lang="it-IT" i="1" dirty="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12</a:t>
            </a:fld>
            <a:endParaRPr lang="it-IT" dirty="0"/>
          </a:p>
        </p:txBody>
      </p:sp>
    </p:spTree>
    <p:extLst>
      <p:ext uri="{BB962C8B-B14F-4D97-AF65-F5344CB8AC3E}">
        <p14:creationId xmlns:p14="http://schemas.microsoft.com/office/powerpoint/2010/main" val="1286435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0"/>
            <a:ext cx="10018713" cy="2111187"/>
          </a:xfrm>
        </p:spPr>
        <p:txBody>
          <a:bodyPr>
            <a:normAutofit/>
          </a:bodyPr>
          <a:lstStyle/>
          <a:p>
            <a:r>
              <a:rPr lang="it-IT" sz="4400" b="1" dirty="0" smtClean="0"/>
              <a:t>ESCLUSIONE DA RESPONSABILITA’</a:t>
            </a:r>
            <a:r>
              <a:rPr lang="it-IT" sz="4400" b="1" dirty="0"/>
              <a:t/>
            </a:r>
            <a:br>
              <a:rPr lang="it-IT" sz="4400" b="1" dirty="0"/>
            </a:br>
            <a:r>
              <a:rPr lang="it-IT" sz="4400" b="1" dirty="0" smtClean="0"/>
              <a:t>DEL PRESTATORE</a:t>
            </a:r>
            <a:endParaRPr lang="it-IT" sz="4400" b="1" dirty="0"/>
          </a:p>
        </p:txBody>
      </p:sp>
      <p:sp>
        <p:nvSpPr>
          <p:cNvPr id="3" name="Segnaposto contenuto 2"/>
          <p:cNvSpPr>
            <a:spLocks noGrp="1"/>
          </p:cNvSpPr>
          <p:nvPr>
            <p:ph idx="1"/>
          </p:nvPr>
        </p:nvSpPr>
        <p:spPr>
          <a:xfrm>
            <a:off x="1484310" y="1869141"/>
            <a:ext cx="10018713" cy="4639235"/>
          </a:xfrm>
        </p:spPr>
        <p:txBody>
          <a:bodyPr>
            <a:normAutofit fontScale="92500"/>
          </a:bodyPr>
          <a:lstStyle/>
          <a:p>
            <a:endParaRPr lang="it-IT" b="1" dirty="0" smtClean="0"/>
          </a:p>
          <a:p>
            <a:pPr algn="just"/>
            <a:r>
              <a:rPr lang="it-IT" b="1" dirty="0"/>
              <a:t>L</a:t>
            </a:r>
            <a:r>
              <a:rPr lang="it-IT" b="1" dirty="0" smtClean="0"/>
              <a:t>a </a:t>
            </a:r>
            <a:r>
              <a:rPr lang="it-IT" b="1" dirty="0"/>
              <a:t>dichiarazione dell’armatore o del comandante o di chi abbia la responsabilità «gestionale effettiva» diretta ad attestare al fornitore che la nave è adibita effettivamente e prevalentemente alla navigazione in alto </a:t>
            </a:r>
            <a:r>
              <a:rPr lang="it-IT" b="1" dirty="0" smtClean="0"/>
              <a:t>mare permette l’esclusione da responsabilità del prestatore fornitore, </a:t>
            </a:r>
            <a:r>
              <a:rPr lang="it-IT" dirty="0" smtClean="0"/>
              <a:t>sempreché </a:t>
            </a:r>
            <a:r>
              <a:rPr lang="it-IT" dirty="0"/>
              <a:t>abbia </a:t>
            </a:r>
            <a:r>
              <a:rPr lang="it-IT" dirty="0" smtClean="0"/>
              <a:t>assolto agli obblighi </a:t>
            </a:r>
            <a:r>
              <a:rPr lang="it-IT" dirty="0"/>
              <a:t>di comunicazione, gravante sui soggetti passivi che effettuano </a:t>
            </a:r>
            <a:r>
              <a:rPr lang="it-IT" dirty="0" smtClean="0"/>
              <a:t>e ricevono </a:t>
            </a:r>
            <a:r>
              <a:rPr lang="it-IT" dirty="0"/>
              <a:t>operazioni, dei dati delle </a:t>
            </a:r>
            <a:r>
              <a:rPr lang="it-IT" dirty="0" smtClean="0"/>
              <a:t>fatture (ex art</a:t>
            </a:r>
            <a:r>
              <a:rPr lang="it-IT" dirty="0"/>
              <a:t>. 21 </a:t>
            </a:r>
            <a:r>
              <a:rPr lang="it-IT" dirty="0" smtClean="0"/>
              <a:t>del </a:t>
            </a:r>
            <a:r>
              <a:rPr lang="it-IT" dirty="0" err="1" smtClean="0"/>
              <a:t>d.l.</a:t>
            </a:r>
            <a:r>
              <a:rPr lang="it-IT" dirty="0" smtClean="0"/>
              <a:t> 31.05.2010 </a:t>
            </a:r>
            <a:r>
              <a:rPr lang="it-IT" dirty="0"/>
              <a:t>n. </a:t>
            </a:r>
            <a:r>
              <a:rPr lang="it-IT" dirty="0" smtClean="0"/>
              <a:t>78).</a:t>
            </a:r>
          </a:p>
          <a:p>
            <a:pPr algn="just"/>
            <a:r>
              <a:rPr lang="it-IT" dirty="0"/>
              <a:t>Qualora, in sede di controllo, venga accertato che la dichiarazione non trova riscontro nella documentazione in possesso del soggetto acquirente,</a:t>
            </a:r>
            <a:r>
              <a:rPr lang="it-IT" b="1" dirty="0"/>
              <a:t> il fornitore </a:t>
            </a:r>
            <a:r>
              <a:rPr lang="it-IT" b="1" dirty="0" smtClean="0"/>
              <a:t>sarà </a:t>
            </a:r>
            <a:r>
              <a:rPr lang="it-IT" b="1" dirty="0"/>
              <a:t>tenuto al </a:t>
            </a:r>
            <a:r>
              <a:rPr lang="it-IT" b="1" dirty="0" smtClean="0"/>
              <a:t>versamento della </a:t>
            </a:r>
            <a:r>
              <a:rPr lang="it-IT" b="1" dirty="0"/>
              <a:t>maggiore imposta dovuta e degli interessi di mora ma non </a:t>
            </a:r>
            <a:r>
              <a:rPr lang="it-IT" b="1" dirty="0" smtClean="0"/>
              <a:t>sarà </a:t>
            </a:r>
            <a:r>
              <a:rPr lang="it-IT" b="1" dirty="0"/>
              <a:t>tenuto al pagamento delle sanzioni </a:t>
            </a:r>
            <a:r>
              <a:rPr lang="it-IT" b="1" dirty="0" smtClean="0"/>
              <a:t>(ex art. 5 d.lgs.18.12.1997 </a:t>
            </a:r>
            <a:r>
              <a:rPr lang="it-IT" b="1" dirty="0"/>
              <a:t>n. </a:t>
            </a:r>
            <a:r>
              <a:rPr lang="it-IT" b="1" dirty="0" smtClean="0"/>
              <a:t>472), </a:t>
            </a:r>
            <a:r>
              <a:rPr lang="it-IT" b="1" dirty="0"/>
              <a:t>per la propria condotta diligente.</a:t>
            </a:r>
          </a:p>
          <a:p>
            <a:pPr algn="just"/>
            <a:endParaRPr lang="it-IT" dirty="0" smtClean="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13</a:t>
            </a:fld>
            <a:endParaRPr lang="it-IT" dirty="0"/>
          </a:p>
        </p:txBody>
      </p:sp>
    </p:spTree>
    <p:extLst>
      <p:ext uri="{BB962C8B-B14F-4D97-AF65-F5344CB8AC3E}">
        <p14:creationId xmlns:p14="http://schemas.microsoft.com/office/powerpoint/2010/main" val="3756874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84311" y="1667435"/>
            <a:ext cx="10018713" cy="5339122"/>
          </a:xfrm>
        </p:spPr>
        <p:txBody>
          <a:bodyPr/>
          <a:lstStyle/>
          <a:p>
            <a:pPr algn="just"/>
            <a:r>
              <a:rPr lang="it-IT" b="1" dirty="0" smtClean="0"/>
              <a:t>Anche per le </a:t>
            </a:r>
            <a:r>
              <a:rPr lang="it-IT" b="1" dirty="0"/>
              <a:t>prestazioni di manutenzione (c.d. </a:t>
            </a:r>
            <a:r>
              <a:rPr lang="it-IT" b="1" dirty="0" err="1"/>
              <a:t>refitting</a:t>
            </a:r>
            <a:r>
              <a:rPr lang="it-IT" b="1" dirty="0"/>
              <a:t>) delle navi da crociera, </a:t>
            </a:r>
            <a:r>
              <a:rPr lang="it-IT" b="1" dirty="0" smtClean="0"/>
              <a:t>se trattasi di servizi </a:t>
            </a:r>
            <a:r>
              <a:rPr lang="it-IT" b="1" dirty="0"/>
              <a:t>c.d. generici resi </a:t>
            </a:r>
            <a:r>
              <a:rPr lang="it-IT" b="1" dirty="0" smtClean="0"/>
              <a:t>a soggetti passivi stabiliti sul territorio (B2B), si applica quindi l’ art.7-ter</a:t>
            </a:r>
            <a:r>
              <a:rPr lang="it-IT" b="1" dirty="0"/>
              <a:t>, </a:t>
            </a:r>
            <a:r>
              <a:rPr lang="it-IT" b="1" dirty="0" smtClean="0"/>
              <a:t>c.1</a:t>
            </a:r>
            <a:r>
              <a:rPr lang="it-IT" b="1" dirty="0"/>
              <a:t>, </a:t>
            </a:r>
            <a:r>
              <a:rPr lang="it-IT" b="1" dirty="0" smtClean="0"/>
              <a:t>lett. a</a:t>
            </a:r>
            <a:r>
              <a:rPr lang="it-IT" b="1" dirty="0"/>
              <a:t>) </a:t>
            </a:r>
            <a:r>
              <a:rPr lang="it-IT" b="1" dirty="0" smtClean="0"/>
              <a:t>D.P.R. </a:t>
            </a:r>
            <a:r>
              <a:rPr lang="it-IT" b="1" dirty="0"/>
              <a:t>n. </a:t>
            </a:r>
            <a:r>
              <a:rPr lang="it-IT" b="1" dirty="0" smtClean="0"/>
              <a:t>633/1972 (requisito della territorialità)</a:t>
            </a:r>
            <a:r>
              <a:rPr lang="it-IT" dirty="0" smtClean="0"/>
              <a:t>, non </a:t>
            </a:r>
            <a:r>
              <a:rPr lang="it-IT" dirty="0"/>
              <a:t>operando le </a:t>
            </a:r>
            <a:r>
              <a:rPr lang="it-IT" dirty="0" smtClean="0"/>
              <a:t>deroghe </a:t>
            </a:r>
            <a:r>
              <a:rPr lang="it-IT" dirty="0"/>
              <a:t>di cui agli </a:t>
            </a:r>
            <a:r>
              <a:rPr lang="it-IT" dirty="0" smtClean="0"/>
              <a:t>artt. </a:t>
            </a:r>
            <a:r>
              <a:rPr lang="it-IT" dirty="0"/>
              <a:t>7-quater e </a:t>
            </a:r>
            <a:r>
              <a:rPr lang="it-IT" dirty="0" smtClean="0"/>
              <a:t>7-quinquies </a:t>
            </a:r>
            <a:r>
              <a:rPr lang="it-IT" b="1" dirty="0"/>
              <a:t>(cfr. ris. 37/E del </a:t>
            </a:r>
            <a:r>
              <a:rPr lang="it-IT" b="1" dirty="0" smtClean="0"/>
              <a:t>17/05/2010, in risposta a interpello).</a:t>
            </a:r>
            <a:endParaRPr lang="it-IT" b="1" dirty="0"/>
          </a:p>
          <a:p>
            <a:pPr algn="just"/>
            <a:r>
              <a:rPr lang="it-IT" b="1" dirty="0" smtClean="0"/>
              <a:t>Le </a:t>
            </a:r>
            <a:r>
              <a:rPr lang="it-IT" b="1" dirty="0"/>
              <a:t>operazioni sono, pertanto, rilevanti nel territorio dello Stato </a:t>
            </a:r>
            <a:r>
              <a:rPr lang="it-IT" b="1" dirty="0" smtClean="0"/>
              <a:t>italiano.</a:t>
            </a:r>
          </a:p>
          <a:p>
            <a:pPr algn="just"/>
            <a:r>
              <a:rPr lang="it-IT" dirty="0" smtClean="0"/>
              <a:t>In </a:t>
            </a:r>
            <a:r>
              <a:rPr lang="it-IT" dirty="0"/>
              <a:t>ordine al regime IVA applicabile, le suddette prestazioni di manutenzione, oggetto del quesito </a:t>
            </a:r>
            <a:r>
              <a:rPr lang="it-IT" dirty="0" smtClean="0"/>
              <a:t>posto all’AE, rientrando </a:t>
            </a:r>
            <a:r>
              <a:rPr lang="it-IT" dirty="0"/>
              <a:t>nel campo applicativo dell'articolo 8 - bis primo comma, lett. e) del DPR 633 del 1972, </a:t>
            </a:r>
            <a:r>
              <a:rPr lang="it-IT" b="1" dirty="0"/>
              <a:t>sono soggette a regime di non </a:t>
            </a:r>
            <a:r>
              <a:rPr lang="it-IT" b="1" dirty="0" smtClean="0"/>
              <a:t>imponibilità, in quanto destinate a navi adibite ad attività commerciali per viaggi in alto mare.</a:t>
            </a:r>
            <a:endParaRPr lang="it-IT" b="1" dirty="0"/>
          </a:p>
          <a:p>
            <a:endParaRPr lang="it-IT" dirty="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14</a:t>
            </a:fld>
            <a:endParaRPr lang="it-IT" dirty="0"/>
          </a:p>
        </p:txBody>
      </p:sp>
      <p:sp>
        <p:nvSpPr>
          <p:cNvPr id="4" name="Titolo 3"/>
          <p:cNvSpPr>
            <a:spLocks noGrp="1"/>
          </p:cNvSpPr>
          <p:nvPr>
            <p:ph type="title"/>
          </p:nvPr>
        </p:nvSpPr>
        <p:spPr>
          <a:xfrm>
            <a:off x="1484311" y="147918"/>
            <a:ext cx="10018713" cy="1519517"/>
          </a:xfrm>
        </p:spPr>
        <p:txBody>
          <a:bodyPr>
            <a:normAutofit/>
          </a:bodyPr>
          <a:lstStyle/>
          <a:p>
            <a:r>
              <a:rPr lang="it-IT" b="1" dirty="0"/>
              <a:t>Regime IVA applicabile per la</a:t>
            </a:r>
            <a:br>
              <a:rPr lang="it-IT" b="1" dirty="0"/>
            </a:br>
            <a:r>
              <a:rPr lang="it-IT" b="1" dirty="0"/>
              <a:t>manutenzione delle navi da crociera</a:t>
            </a:r>
            <a:endParaRPr lang="it-IT" dirty="0"/>
          </a:p>
        </p:txBody>
      </p:sp>
    </p:spTree>
    <p:extLst>
      <p:ext uri="{BB962C8B-B14F-4D97-AF65-F5344CB8AC3E}">
        <p14:creationId xmlns:p14="http://schemas.microsoft.com/office/powerpoint/2010/main" val="318737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88490"/>
            <a:ext cx="10018713" cy="1779639"/>
          </a:xfrm>
        </p:spPr>
        <p:txBody>
          <a:bodyPr>
            <a:normAutofit/>
          </a:bodyPr>
          <a:lstStyle/>
          <a:p>
            <a:r>
              <a:rPr lang="it-IT" b="1" dirty="0"/>
              <a:t>Regime IVA applicabile per la</a:t>
            </a:r>
            <a:br>
              <a:rPr lang="it-IT" b="1" dirty="0"/>
            </a:br>
            <a:r>
              <a:rPr lang="it-IT" b="1" dirty="0"/>
              <a:t>manutenzione delle navi da </a:t>
            </a:r>
            <a:r>
              <a:rPr lang="it-IT" b="1" dirty="0" smtClean="0"/>
              <a:t>crociera (segue)</a:t>
            </a:r>
            <a:endParaRPr lang="it-IT" dirty="0"/>
          </a:p>
        </p:txBody>
      </p:sp>
      <p:sp>
        <p:nvSpPr>
          <p:cNvPr id="3" name="Segnaposto contenuto 2"/>
          <p:cNvSpPr>
            <a:spLocks noGrp="1"/>
          </p:cNvSpPr>
          <p:nvPr>
            <p:ph idx="1"/>
          </p:nvPr>
        </p:nvSpPr>
        <p:spPr>
          <a:xfrm>
            <a:off x="1484310" y="1602658"/>
            <a:ext cx="10018713" cy="5102943"/>
          </a:xfrm>
        </p:spPr>
        <p:txBody>
          <a:bodyPr>
            <a:normAutofit lnSpcReduction="10000"/>
          </a:bodyPr>
          <a:lstStyle/>
          <a:p>
            <a:pPr algn="just"/>
            <a:endParaRPr lang="it-IT" dirty="0" smtClean="0"/>
          </a:p>
          <a:p>
            <a:pPr algn="just"/>
            <a:r>
              <a:rPr lang="it-IT" dirty="0" smtClean="0"/>
              <a:t>Con la</a:t>
            </a:r>
            <a:r>
              <a:rPr lang="it-IT" b="1" dirty="0" smtClean="0"/>
              <a:t> Ris. </a:t>
            </a:r>
            <a:r>
              <a:rPr lang="it-IT" b="1" dirty="0"/>
              <a:t>n. 356560 </a:t>
            </a:r>
            <a:r>
              <a:rPr lang="it-IT" b="1" dirty="0" smtClean="0"/>
              <a:t>del 18.04.1986, l’Agenzia delle Entrate aveva già </a:t>
            </a:r>
            <a:r>
              <a:rPr lang="it-IT" dirty="0" smtClean="0"/>
              <a:t>precisato che </a:t>
            </a:r>
            <a:r>
              <a:rPr lang="it-IT" b="1" dirty="0" smtClean="0"/>
              <a:t>«</a:t>
            </a:r>
            <a:r>
              <a:rPr lang="it-IT" b="1" i="1" dirty="0" smtClean="0"/>
              <a:t>la </a:t>
            </a:r>
            <a:r>
              <a:rPr lang="it-IT" b="1" i="1" dirty="0"/>
              <a:t>citata disposizione </a:t>
            </a:r>
            <a:r>
              <a:rPr lang="it-IT" b="1" dirty="0" smtClean="0"/>
              <a:t>(8-bis, prevede la) </a:t>
            </a:r>
            <a:r>
              <a:rPr lang="it-IT" b="1" i="1" dirty="0" smtClean="0"/>
              <a:t>non imponibilità </a:t>
            </a:r>
            <a:r>
              <a:rPr lang="it-IT" b="1" i="1" dirty="0"/>
              <a:t>sia nei confronti del contratto principale </a:t>
            </a:r>
            <a:r>
              <a:rPr lang="it-IT" b="1" i="1" dirty="0" smtClean="0"/>
              <a:t>- </a:t>
            </a:r>
            <a:r>
              <a:rPr lang="it-IT" b="1" i="1" u="sng" dirty="0" smtClean="0"/>
              <a:t>quello </a:t>
            </a:r>
            <a:r>
              <a:rPr lang="it-IT" b="1" i="1" u="sng" dirty="0"/>
              <a:t>stipulato </a:t>
            </a:r>
            <a:r>
              <a:rPr lang="it-IT" b="1" i="1" u="sng" dirty="0" smtClean="0"/>
              <a:t>dal committente </a:t>
            </a:r>
            <a:r>
              <a:rPr lang="it-IT" b="1" i="1" u="sng" dirty="0"/>
              <a:t>con il cantiere o altro </a:t>
            </a:r>
            <a:r>
              <a:rPr lang="it-IT" b="1" i="1" u="sng" dirty="0" smtClean="0"/>
              <a:t>assuntore - </a:t>
            </a:r>
            <a:r>
              <a:rPr lang="it-IT" b="1" i="1" u="sng" dirty="0"/>
              <a:t>che di quelli immediatamente </a:t>
            </a:r>
            <a:r>
              <a:rPr lang="it-IT" b="1" i="1" u="sng" dirty="0" smtClean="0"/>
              <a:t>derivati</a:t>
            </a:r>
            <a:r>
              <a:rPr lang="it-IT" b="1" i="1" dirty="0" smtClean="0"/>
              <a:t>». </a:t>
            </a:r>
          </a:p>
          <a:p>
            <a:pPr algn="just"/>
            <a:r>
              <a:rPr lang="it-IT" dirty="0" smtClean="0"/>
              <a:t>L </a:t>
            </a:r>
            <a:r>
              <a:rPr lang="it-IT" dirty="0"/>
              <a:t>'agevolazione in parola ha </a:t>
            </a:r>
            <a:r>
              <a:rPr lang="it-IT" b="1" u="sng" dirty="0" smtClean="0"/>
              <a:t>carattere meramente oggettivo</a:t>
            </a:r>
            <a:r>
              <a:rPr lang="it-IT" b="1" dirty="0"/>
              <a:t>, </a:t>
            </a:r>
            <a:r>
              <a:rPr lang="it-IT" b="1" dirty="0" err="1"/>
              <a:t>giacchè</a:t>
            </a:r>
            <a:r>
              <a:rPr lang="it-IT" b="1" dirty="0"/>
              <a:t> il primo comma, lettera e), dell'art. 8 </a:t>
            </a:r>
            <a:r>
              <a:rPr lang="it-IT" b="1" dirty="0" smtClean="0"/>
              <a:t>bis </a:t>
            </a:r>
            <a:r>
              <a:rPr lang="it-IT" b="1" dirty="0"/>
              <a:t>non fa più alcuna menzione dei soggetti </a:t>
            </a:r>
            <a:r>
              <a:rPr lang="it-IT" b="1" dirty="0" smtClean="0"/>
              <a:t>che effettuano </a:t>
            </a:r>
            <a:r>
              <a:rPr lang="it-IT" b="1" dirty="0"/>
              <a:t>i lavori</a:t>
            </a:r>
            <a:r>
              <a:rPr lang="it-IT" dirty="0" smtClean="0"/>
              <a:t>.</a:t>
            </a:r>
          </a:p>
          <a:p>
            <a:pPr algn="just"/>
            <a:r>
              <a:rPr lang="it-IT" b="1" dirty="0" smtClean="0"/>
              <a:t>Le prestazioni di posa in opera e mano d’opera (nel caso specifico fornite da una P.E.), rese </a:t>
            </a:r>
            <a:r>
              <a:rPr lang="it-IT" b="1" dirty="0"/>
              <a:t>a soggetto passivo stabilito in Italia </a:t>
            </a:r>
            <a:r>
              <a:rPr lang="it-IT" i="1" dirty="0" smtClean="0"/>
              <a:t>(società istante) </a:t>
            </a:r>
            <a:r>
              <a:rPr lang="it-IT" dirty="0" smtClean="0"/>
              <a:t>non </a:t>
            </a:r>
            <a:r>
              <a:rPr lang="it-IT" dirty="0"/>
              <a:t>operando alcuna </a:t>
            </a:r>
            <a:r>
              <a:rPr lang="it-IT" dirty="0" smtClean="0"/>
              <a:t>specifica deroga</a:t>
            </a:r>
            <a:r>
              <a:rPr lang="it-IT" i="1" dirty="0" smtClean="0"/>
              <a:t>, </a:t>
            </a:r>
            <a:r>
              <a:rPr lang="it-IT" dirty="0" smtClean="0"/>
              <a:t>riconducibili ai </a:t>
            </a:r>
            <a:r>
              <a:rPr lang="it-IT" dirty="0"/>
              <a:t>servizi </a:t>
            </a:r>
            <a:r>
              <a:rPr lang="it-IT" dirty="0" smtClean="0"/>
              <a:t>di allestimento e manutenzione della nave, </a:t>
            </a:r>
            <a:r>
              <a:rPr lang="it-IT" b="1" dirty="0"/>
              <a:t>rientrano fra le operazioni </a:t>
            </a:r>
            <a:r>
              <a:rPr lang="it-IT" b="1" dirty="0" smtClean="0"/>
              <a:t>non imponibili</a:t>
            </a:r>
            <a:r>
              <a:rPr lang="it-IT" b="1" dirty="0"/>
              <a:t>, ai sensi dell'articolo 8-</a:t>
            </a:r>
            <a:r>
              <a:rPr lang="it-IT" b="1" i="1" dirty="0"/>
              <a:t>bis</a:t>
            </a:r>
            <a:r>
              <a:rPr lang="it-IT" b="1" dirty="0"/>
              <a:t>, </a:t>
            </a:r>
            <a:r>
              <a:rPr lang="it-IT" b="1" dirty="0" smtClean="0"/>
              <a:t>c.1</a:t>
            </a:r>
            <a:r>
              <a:rPr lang="it-IT" b="1" dirty="0"/>
              <a:t>, lettera e), </a:t>
            </a:r>
            <a:r>
              <a:rPr lang="it-IT" b="1" dirty="0" smtClean="0"/>
              <a:t>DPR </a:t>
            </a:r>
            <a:r>
              <a:rPr lang="it-IT" b="1" dirty="0"/>
              <a:t>n. 633/1972</a:t>
            </a:r>
            <a:r>
              <a:rPr lang="it-IT" dirty="0"/>
              <a:t>.</a:t>
            </a:r>
          </a:p>
          <a:p>
            <a:pPr algn="just"/>
            <a:endParaRPr lang="it-IT" dirty="0"/>
          </a:p>
        </p:txBody>
      </p:sp>
      <p:sp>
        <p:nvSpPr>
          <p:cNvPr id="4" name="Segnaposto numero diapositiva 3"/>
          <p:cNvSpPr>
            <a:spLocks noGrp="1"/>
          </p:cNvSpPr>
          <p:nvPr>
            <p:ph type="sldNum" sz="quarter" idx="12"/>
          </p:nvPr>
        </p:nvSpPr>
        <p:spPr/>
        <p:txBody>
          <a:bodyPr/>
          <a:lstStyle/>
          <a:p>
            <a:fld id="{75B8F739-A8F4-4734-8FF1-82FEEB88CCA0}" type="slidenum">
              <a:rPr lang="it-IT" smtClean="0"/>
              <a:pPr/>
              <a:t>15</a:t>
            </a:fld>
            <a:endParaRPr lang="it-IT" dirty="0"/>
          </a:p>
        </p:txBody>
      </p:sp>
    </p:spTree>
    <p:extLst>
      <p:ext uri="{BB962C8B-B14F-4D97-AF65-F5344CB8AC3E}">
        <p14:creationId xmlns:p14="http://schemas.microsoft.com/office/powerpoint/2010/main" val="889345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1"/>
            <a:ext cx="10018713" cy="1955260"/>
          </a:xfrm>
        </p:spPr>
        <p:txBody>
          <a:bodyPr/>
          <a:lstStyle/>
          <a:p>
            <a:r>
              <a:rPr lang="it-IT" b="1" i="1" dirty="0" smtClean="0"/>
              <a:t>Quando il </a:t>
            </a:r>
            <a:r>
              <a:rPr lang="it-IT" b="1" i="1" dirty="0"/>
              <a:t>cantiere </a:t>
            </a:r>
            <a:r>
              <a:rPr lang="it-IT" b="1" i="1" dirty="0" smtClean="0"/>
              <a:t>si configura come  </a:t>
            </a:r>
            <a:r>
              <a:rPr lang="it-IT" b="1" i="1" dirty="0" err="1" smtClean="0"/>
              <a:t>Permanent</a:t>
            </a:r>
            <a:r>
              <a:rPr lang="it-IT" b="1" i="1" dirty="0" smtClean="0"/>
              <a:t> Establishment</a:t>
            </a:r>
            <a:endParaRPr lang="it-IT" dirty="0"/>
          </a:p>
        </p:txBody>
      </p:sp>
      <p:sp>
        <p:nvSpPr>
          <p:cNvPr id="3" name="Segnaposto contenuto 2"/>
          <p:cNvSpPr>
            <a:spLocks noGrp="1"/>
          </p:cNvSpPr>
          <p:nvPr>
            <p:ph idx="1"/>
          </p:nvPr>
        </p:nvSpPr>
        <p:spPr>
          <a:xfrm>
            <a:off x="1484310" y="1632857"/>
            <a:ext cx="10018713" cy="4823927"/>
          </a:xfrm>
        </p:spPr>
        <p:txBody>
          <a:bodyPr>
            <a:normAutofit/>
          </a:bodyPr>
          <a:lstStyle/>
          <a:p>
            <a:pPr algn="just"/>
            <a:r>
              <a:rPr lang="it-IT" dirty="0" smtClean="0"/>
              <a:t>In </a:t>
            </a:r>
            <a:r>
              <a:rPr lang="it-IT" dirty="0"/>
              <a:t>base alle disposizioni interne, il </a:t>
            </a:r>
            <a:r>
              <a:rPr lang="it-IT" b="1" dirty="0"/>
              <a:t>cantiere di </a:t>
            </a:r>
            <a:r>
              <a:rPr lang="it-IT" b="1" dirty="0" smtClean="0"/>
              <a:t>costruzione, di </a:t>
            </a:r>
            <a:r>
              <a:rPr lang="it-IT" b="1" dirty="0"/>
              <a:t>montaggio o di </a:t>
            </a:r>
            <a:r>
              <a:rPr lang="it-IT" b="1" dirty="0" smtClean="0"/>
              <a:t>installazione</a:t>
            </a:r>
            <a:r>
              <a:rPr lang="it-IT" dirty="0" smtClean="0"/>
              <a:t>, ovvero per </a:t>
            </a:r>
            <a:r>
              <a:rPr lang="it-IT" b="1" dirty="0" smtClean="0"/>
              <a:t>attività </a:t>
            </a:r>
            <a:r>
              <a:rPr lang="it-IT" b="1" dirty="0"/>
              <a:t>di supervisione </a:t>
            </a:r>
            <a:r>
              <a:rPr lang="it-IT" b="1" dirty="0" smtClean="0"/>
              <a:t>connesse</a:t>
            </a:r>
            <a:r>
              <a:rPr lang="it-IT" dirty="0"/>
              <a:t>, </a:t>
            </a:r>
            <a:r>
              <a:rPr lang="it-IT" b="1" dirty="0"/>
              <a:t>è </a:t>
            </a:r>
            <a:r>
              <a:rPr lang="it-IT" b="1" dirty="0" smtClean="0"/>
              <a:t>equiparato a P.E. </a:t>
            </a:r>
            <a:r>
              <a:rPr lang="it-IT" dirty="0" smtClean="0"/>
              <a:t>solo </a:t>
            </a:r>
            <a:r>
              <a:rPr lang="it-IT" dirty="0"/>
              <a:t>se </a:t>
            </a:r>
            <a:r>
              <a:rPr lang="it-IT" dirty="0" smtClean="0"/>
              <a:t>il cantiere ha </a:t>
            </a:r>
            <a:r>
              <a:rPr lang="it-IT" dirty="0"/>
              <a:t>una durata </a:t>
            </a:r>
            <a:r>
              <a:rPr lang="it-IT" b="1" dirty="0"/>
              <a:t>superiore a </a:t>
            </a:r>
            <a:r>
              <a:rPr lang="it-IT" b="1" dirty="0" smtClean="0"/>
              <a:t>tre mesi; secondo </a:t>
            </a:r>
            <a:r>
              <a:rPr lang="it-IT" dirty="0" smtClean="0"/>
              <a:t>il </a:t>
            </a:r>
            <a:r>
              <a:rPr lang="it-IT" b="1" dirty="0" smtClean="0"/>
              <a:t>modello </a:t>
            </a:r>
            <a:r>
              <a:rPr lang="it-IT" b="1" dirty="0"/>
              <a:t>Ocse di convenzione, </a:t>
            </a:r>
            <a:r>
              <a:rPr lang="it-IT" dirty="0"/>
              <a:t>la regola di </a:t>
            </a:r>
            <a:r>
              <a:rPr lang="it-IT" b="1" dirty="0"/>
              <a:t>permanenza del cantiere </a:t>
            </a:r>
            <a:r>
              <a:rPr lang="it-IT" b="1" dirty="0" smtClean="0"/>
              <a:t>di costruzione </a:t>
            </a:r>
            <a:r>
              <a:rPr lang="it-IT" dirty="0" smtClean="0"/>
              <a:t>è </a:t>
            </a:r>
            <a:r>
              <a:rPr lang="it-IT" dirty="0"/>
              <a:t>pari a </a:t>
            </a:r>
            <a:r>
              <a:rPr lang="it-IT" b="1" dirty="0"/>
              <a:t>12 mesi</a:t>
            </a:r>
            <a:r>
              <a:rPr lang="it-IT" dirty="0"/>
              <a:t>.</a:t>
            </a:r>
          </a:p>
          <a:p>
            <a:pPr algn="just"/>
            <a:r>
              <a:rPr lang="it-IT" b="1" dirty="0"/>
              <a:t>Ai fini Iva, </a:t>
            </a:r>
            <a:r>
              <a:rPr lang="it-IT" dirty="0"/>
              <a:t>l’articolo 11 </a:t>
            </a:r>
            <a:r>
              <a:rPr lang="it-IT" b="1" dirty="0">
                <a:effectLst>
                  <a:outerShdw blurRad="38100" dist="38100" dir="2700000" algn="tl">
                    <a:srgbClr val="000000">
                      <a:alpha val="43137"/>
                    </a:srgbClr>
                  </a:outerShdw>
                </a:effectLst>
              </a:rPr>
              <a:t>Reg. UE </a:t>
            </a:r>
            <a:r>
              <a:rPr lang="it-IT" b="1" dirty="0" smtClean="0">
                <a:effectLst>
                  <a:outerShdw blurRad="38100" dist="38100" dir="2700000" algn="tl">
                    <a:srgbClr val="000000">
                      <a:alpha val="43137"/>
                    </a:srgbClr>
                  </a:outerShdw>
                </a:effectLst>
              </a:rPr>
              <a:t>282/2011 </a:t>
            </a:r>
            <a:r>
              <a:rPr lang="it-IT" dirty="0"/>
              <a:t>ha fornito la </a:t>
            </a:r>
            <a:r>
              <a:rPr lang="it-IT" b="1" dirty="0"/>
              <a:t>definizione </a:t>
            </a:r>
            <a:r>
              <a:rPr lang="it-IT" b="1" dirty="0" smtClean="0"/>
              <a:t>di P.E.</a:t>
            </a:r>
            <a:r>
              <a:rPr lang="it-IT" dirty="0" smtClean="0"/>
              <a:t>, </a:t>
            </a:r>
            <a:r>
              <a:rPr lang="it-IT" dirty="0"/>
              <a:t>prevedendo che la stessa designa </a:t>
            </a:r>
            <a:r>
              <a:rPr lang="it-IT" b="1" dirty="0"/>
              <a:t>qualsiasi organizzazione</a:t>
            </a:r>
            <a:r>
              <a:rPr lang="it-IT" dirty="0"/>
              <a:t>, </a:t>
            </a:r>
            <a:r>
              <a:rPr lang="it-IT" b="1" dirty="0" smtClean="0">
                <a:effectLst>
                  <a:outerShdw blurRad="38100" dist="38100" dir="2700000" algn="tl">
                    <a:srgbClr val="000000">
                      <a:alpha val="43137"/>
                    </a:srgbClr>
                  </a:outerShdw>
                </a:effectLst>
              </a:rPr>
              <a:t>diversa dalla </a:t>
            </a:r>
            <a:r>
              <a:rPr lang="it-IT" b="1" dirty="0">
                <a:effectLst>
                  <a:outerShdw blurRad="38100" dist="38100" dir="2700000" algn="tl">
                    <a:srgbClr val="000000">
                      <a:alpha val="43137"/>
                    </a:srgbClr>
                  </a:outerShdw>
                </a:effectLst>
              </a:rPr>
              <a:t>sede dell’attività </a:t>
            </a:r>
            <a:r>
              <a:rPr lang="it-IT" b="1" dirty="0" smtClean="0">
                <a:effectLst>
                  <a:outerShdw blurRad="38100" dist="38100" dir="2700000" algn="tl">
                    <a:srgbClr val="000000">
                      <a:alpha val="43137"/>
                    </a:srgbClr>
                  </a:outerShdw>
                </a:effectLst>
              </a:rPr>
              <a:t>economica</a:t>
            </a:r>
            <a:r>
              <a:rPr lang="it-IT" b="1" dirty="0" smtClean="0"/>
              <a:t>, </a:t>
            </a:r>
            <a:r>
              <a:rPr lang="it-IT" dirty="0" smtClean="0"/>
              <a:t>caratterizzata </a:t>
            </a:r>
            <a:r>
              <a:rPr lang="it-IT" dirty="0"/>
              <a:t>da un </a:t>
            </a:r>
            <a:r>
              <a:rPr lang="it-IT" b="1" dirty="0">
                <a:effectLst>
                  <a:outerShdw blurRad="38100" dist="38100" dir="2700000" algn="tl">
                    <a:srgbClr val="000000">
                      <a:alpha val="43137"/>
                    </a:srgbClr>
                  </a:outerShdw>
                </a:effectLst>
              </a:rPr>
              <a:t>grado sufficiente di permanenza </a:t>
            </a:r>
            <a:r>
              <a:rPr lang="it-IT" dirty="0">
                <a:effectLst>
                  <a:outerShdw blurRad="38100" dist="38100" dir="2700000" algn="tl">
                    <a:srgbClr val="000000">
                      <a:alpha val="43137"/>
                    </a:srgbClr>
                  </a:outerShdw>
                </a:effectLst>
              </a:rPr>
              <a:t>e di </a:t>
            </a:r>
            <a:r>
              <a:rPr lang="it-IT" b="1" dirty="0" smtClean="0">
                <a:effectLst>
                  <a:outerShdw blurRad="38100" dist="38100" dir="2700000" algn="tl">
                    <a:srgbClr val="000000">
                      <a:alpha val="43137"/>
                    </a:srgbClr>
                  </a:outerShdw>
                </a:effectLst>
              </a:rPr>
              <a:t>struttura </a:t>
            </a:r>
            <a:r>
              <a:rPr lang="it-IT" b="1" dirty="0">
                <a:effectLst>
                  <a:outerShdw blurRad="38100" dist="38100" dir="2700000" algn="tl">
                    <a:srgbClr val="000000">
                      <a:alpha val="43137"/>
                    </a:srgbClr>
                  </a:outerShdw>
                </a:effectLst>
              </a:rPr>
              <a:t>idonea in termini </a:t>
            </a:r>
            <a:r>
              <a:rPr lang="it-IT" b="1" dirty="0" smtClean="0">
                <a:effectLst>
                  <a:outerShdw blurRad="38100" dist="38100" dir="2700000" algn="tl">
                    <a:srgbClr val="000000">
                      <a:alpha val="43137"/>
                    </a:srgbClr>
                  </a:outerShdw>
                </a:effectLst>
              </a:rPr>
              <a:t>di mezzi </a:t>
            </a:r>
            <a:r>
              <a:rPr lang="it-IT" b="1" dirty="0">
                <a:effectLst>
                  <a:outerShdw blurRad="38100" dist="38100" dir="2700000" algn="tl">
                    <a:srgbClr val="000000">
                      <a:alpha val="43137"/>
                    </a:srgbClr>
                  </a:outerShdw>
                </a:effectLst>
              </a:rPr>
              <a:t>umani e tecnici </a:t>
            </a:r>
            <a:r>
              <a:rPr lang="it-IT" dirty="0">
                <a:effectLst>
                  <a:outerShdw blurRad="38100" dist="38100" dir="2700000" algn="tl">
                    <a:srgbClr val="000000">
                      <a:alpha val="43137"/>
                    </a:srgbClr>
                  </a:outerShdw>
                </a:effectLst>
              </a:rPr>
              <a:t>necessari a consentirle di </a:t>
            </a:r>
            <a:r>
              <a:rPr lang="it-IT" b="1" dirty="0">
                <a:effectLst>
                  <a:outerShdw blurRad="38100" dist="38100" dir="2700000" algn="tl">
                    <a:srgbClr val="000000">
                      <a:alpha val="43137"/>
                    </a:srgbClr>
                  </a:outerShdw>
                </a:effectLst>
              </a:rPr>
              <a:t>ricevere e di utilizzare i servizi </a:t>
            </a:r>
            <a:r>
              <a:rPr lang="it-IT" dirty="0">
                <a:effectLst>
                  <a:outerShdw blurRad="38100" dist="38100" dir="2700000" algn="tl">
                    <a:srgbClr val="000000">
                      <a:alpha val="43137"/>
                    </a:srgbClr>
                  </a:outerShdw>
                </a:effectLst>
              </a:rPr>
              <a:t>che le </a:t>
            </a:r>
            <a:r>
              <a:rPr lang="it-IT" dirty="0" smtClean="0">
                <a:effectLst>
                  <a:outerShdw blurRad="38100" dist="38100" dir="2700000" algn="tl">
                    <a:srgbClr val="000000">
                      <a:alpha val="43137"/>
                    </a:srgbClr>
                  </a:outerShdw>
                </a:effectLst>
              </a:rPr>
              <a:t>sono forniti </a:t>
            </a:r>
            <a:r>
              <a:rPr lang="it-IT" dirty="0">
                <a:effectLst>
                  <a:outerShdw blurRad="38100" dist="38100" dir="2700000" algn="tl">
                    <a:srgbClr val="000000">
                      <a:alpha val="43137"/>
                    </a:srgbClr>
                  </a:outerShdw>
                </a:effectLst>
              </a:rPr>
              <a:t>per le esigenze proprie di detta </a:t>
            </a:r>
            <a:r>
              <a:rPr lang="it-IT" dirty="0" smtClean="0">
                <a:effectLst>
                  <a:outerShdw blurRad="38100" dist="38100" dir="2700000" algn="tl">
                    <a:srgbClr val="000000">
                      <a:alpha val="43137"/>
                    </a:srgbClr>
                  </a:outerShdw>
                </a:effectLst>
              </a:rPr>
              <a:t>organizzazione</a:t>
            </a:r>
            <a:r>
              <a:rPr lang="it-IT" dirty="0" smtClean="0"/>
              <a:t> (cfr. art.5</a:t>
            </a:r>
            <a:r>
              <a:rPr lang="it-IT" dirty="0"/>
              <a:t>, par. 1, </a:t>
            </a:r>
            <a:r>
              <a:rPr lang="it-IT" dirty="0" smtClean="0"/>
              <a:t>modello Ocse)</a:t>
            </a:r>
            <a:endParaRPr lang="it-IT" dirty="0"/>
          </a:p>
        </p:txBody>
      </p:sp>
      <p:sp>
        <p:nvSpPr>
          <p:cNvPr id="4" name="Segnaposto numero diapositiva 3"/>
          <p:cNvSpPr>
            <a:spLocks noGrp="1"/>
          </p:cNvSpPr>
          <p:nvPr>
            <p:ph type="sldNum" sz="quarter" idx="12"/>
          </p:nvPr>
        </p:nvSpPr>
        <p:spPr/>
        <p:txBody>
          <a:bodyPr/>
          <a:lstStyle/>
          <a:p>
            <a:fld id="{75B8F739-A8F4-4734-8FF1-82FEEB88CCA0}" type="slidenum">
              <a:rPr lang="it-IT" smtClean="0"/>
              <a:pPr/>
              <a:t>16</a:t>
            </a:fld>
            <a:endParaRPr lang="it-IT" dirty="0"/>
          </a:p>
        </p:txBody>
      </p:sp>
    </p:spTree>
    <p:extLst>
      <p:ext uri="{BB962C8B-B14F-4D97-AF65-F5344CB8AC3E}">
        <p14:creationId xmlns:p14="http://schemas.microsoft.com/office/powerpoint/2010/main" val="3705168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0"/>
            <a:ext cx="10018713" cy="1679511"/>
          </a:xfrm>
        </p:spPr>
        <p:txBody>
          <a:bodyPr>
            <a:normAutofit/>
          </a:bodyPr>
          <a:lstStyle/>
          <a:p>
            <a:r>
              <a:rPr lang="it-IT" b="1" i="1" dirty="0"/>
              <a:t>Quando il cantiere si configura come  </a:t>
            </a:r>
            <a:r>
              <a:rPr lang="it-IT" b="1" i="1" dirty="0" err="1"/>
              <a:t>Permanent</a:t>
            </a:r>
            <a:r>
              <a:rPr lang="it-IT" b="1" i="1" dirty="0"/>
              <a:t> </a:t>
            </a:r>
            <a:r>
              <a:rPr lang="it-IT" b="1" i="1" dirty="0" smtClean="0"/>
              <a:t>Establishment (segue)</a:t>
            </a:r>
            <a:endParaRPr lang="it-IT" dirty="0"/>
          </a:p>
        </p:txBody>
      </p:sp>
      <p:sp>
        <p:nvSpPr>
          <p:cNvPr id="3" name="Segnaposto contenuto 2"/>
          <p:cNvSpPr>
            <a:spLocks noGrp="1"/>
          </p:cNvSpPr>
          <p:nvPr>
            <p:ph idx="1"/>
          </p:nvPr>
        </p:nvSpPr>
        <p:spPr>
          <a:xfrm>
            <a:off x="1484310" y="1502229"/>
            <a:ext cx="10018713" cy="6242179"/>
          </a:xfrm>
        </p:spPr>
        <p:txBody>
          <a:bodyPr>
            <a:normAutofit/>
          </a:bodyPr>
          <a:lstStyle/>
          <a:p>
            <a:pPr algn="just"/>
            <a:r>
              <a:rPr lang="it-IT" dirty="0" smtClean="0"/>
              <a:t>Con sentenza della </a:t>
            </a:r>
            <a:r>
              <a:rPr lang="it-IT" b="1" dirty="0" smtClean="0"/>
              <a:t>Corte </a:t>
            </a:r>
            <a:r>
              <a:rPr lang="it-IT" b="1" dirty="0"/>
              <a:t>di </a:t>
            </a:r>
            <a:r>
              <a:rPr lang="it-IT" b="1" dirty="0" smtClean="0"/>
              <a:t>Cassazione n. </a:t>
            </a:r>
            <a:r>
              <a:rPr lang="it-IT" dirty="0" smtClean="0"/>
              <a:t>28059 del </a:t>
            </a:r>
            <a:r>
              <a:rPr lang="it-IT" b="1" dirty="0" smtClean="0"/>
              <a:t>24.11.2017</a:t>
            </a:r>
            <a:r>
              <a:rPr lang="it-IT" dirty="0"/>
              <a:t>, ha </a:t>
            </a:r>
            <a:r>
              <a:rPr lang="it-IT" b="1" dirty="0"/>
              <a:t>accolto il ricorso del contribuente </a:t>
            </a:r>
            <a:r>
              <a:rPr lang="it-IT" b="1" dirty="0" smtClean="0"/>
              <a:t>contro l</a:t>
            </a:r>
            <a:r>
              <a:rPr lang="it-IT" dirty="0" smtClean="0"/>
              <a:t>’A.E., delineando al contempo i </a:t>
            </a:r>
            <a:r>
              <a:rPr lang="it-IT" b="1" dirty="0"/>
              <a:t>profili giuridici </a:t>
            </a:r>
            <a:r>
              <a:rPr lang="it-IT" b="1" dirty="0" smtClean="0"/>
              <a:t>e fattuali </a:t>
            </a:r>
            <a:r>
              <a:rPr lang="it-IT" dirty="0"/>
              <a:t>della </a:t>
            </a:r>
            <a:r>
              <a:rPr lang="it-IT" dirty="0" smtClean="0"/>
              <a:t>P.E. </a:t>
            </a:r>
            <a:r>
              <a:rPr lang="it-IT" b="1" dirty="0" smtClean="0"/>
              <a:t>in </a:t>
            </a:r>
            <a:r>
              <a:rPr lang="it-IT" b="1" dirty="0"/>
              <a:t>Italia </a:t>
            </a:r>
            <a:r>
              <a:rPr lang="it-IT" dirty="0"/>
              <a:t>di un </a:t>
            </a:r>
            <a:r>
              <a:rPr lang="it-IT" dirty="0" smtClean="0"/>
              <a:t>soggetto estero.</a:t>
            </a:r>
          </a:p>
          <a:p>
            <a:pPr algn="just"/>
            <a:r>
              <a:rPr lang="it-IT" b="1" dirty="0" smtClean="0"/>
              <a:t>(trattasi di) Imprenditore - ditta </a:t>
            </a:r>
            <a:r>
              <a:rPr lang="it-IT" b="1" dirty="0"/>
              <a:t>individuale </a:t>
            </a:r>
            <a:r>
              <a:rPr lang="it-IT" b="1" dirty="0" smtClean="0"/>
              <a:t>con attività </a:t>
            </a:r>
            <a:r>
              <a:rPr lang="it-IT" dirty="0" smtClean="0"/>
              <a:t>di </a:t>
            </a:r>
            <a:r>
              <a:rPr lang="it-IT" b="1" dirty="0" err="1"/>
              <a:t>tubisteria</a:t>
            </a:r>
            <a:r>
              <a:rPr lang="it-IT" b="1" dirty="0"/>
              <a:t> </a:t>
            </a:r>
            <a:r>
              <a:rPr lang="it-IT" b="1" dirty="0" smtClean="0"/>
              <a:t>e piccola </a:t>
            </a:r>
            <a:r>
              <a:rPr lang="it-IT" b="1" dirty="0"/>
              <a:t>carpenteria </a:t>
            </a:r>
            <a:r>
              <a:rPr lang="it-IT" b="1" dirty="0" smtClean="0"/>
              <a:t>navale </a:t>
            </a:r>
            <a:r>
              <a:rPr lang="it-IT" dirty="0" smtClean="0"/>
              <a:t>svolta con altri operai in </a:t>
            </a:r>
            <a:r>
              <a:rPr lang="it-IT" b="1" dirty="0"/>
              <a:t>regime di sub-appalto </a:t>
            </a:r>
            <a:r>
              <a:rPr lang="it-IT" dirty="0"/>
              <a:t>presso i </a:t>
            </a:r>
            <a:r>
              <a:rPr lang="it-IT" b="1" dirty="0"/>
              <a:t>cantieri </a:t>
            </a:r>
            <a:r>
              <a:rPr lang="it-IT" dirty="0"/>
              <a:t>di </a:t>
            </a:r>
            <a:r>
              <a:rPr lang="it-IT" dirty="0" smtClean="0"/>
              <a:t>società italiana in assenza di </a:t>
            </a:r>
            <a:r>
              <a:rPr lang="it-IT" b="1" dirty="0" smtClean="0"/>
              <a:t>scritture </a:t>
            </a:r>
            <a:r>
              <a:rPr lang="it-IT" b="1" dirty="0"/>
              <a:t>contabili </a:t>
            </a:r>
            <a:r>
              <a:rPr lang="it-IT" b="1" dirty="0" smtClean="0"/>
              <a:t>e con </a:t>
            </a:r>
            <a:r>
              <a:rPr lang="it-IT" dirty="0" smtClean="0"/>
              <a:t>omissione delle </a:t>
            </a:r>
            <a:r>
              <a:rPr lang="it-IT" sz="2800" b="1" dirty="0" smtClean="0"/>
              <a:t>dichiarazioni</a:t>
            </a:r>
            <a:r>
              <a:rPr lang="it-IT" b="1" dirty="0" smtClean="0"/>
              <a:t> </a:t>
            </a:r>
            <a:r>
              <a:rPr lang="it-IT" b="1" dirty="0"/>
              <a:t>fiscali </a:t>
            </a:r>
            <a:r>
              <a:rPr lang="it-IT" b="1" dirty="0" smtClean="0"/>
              <a:t>(imposte </a:t>
            </a:r>
            <a:r>
              <a:rPr lang="it-IT" b="1" dirty="0"/>
              <a:t>dirette e </a:t>
            </a:r>
            <a:r>
              <a:rPr lang="it-IT" b="1" dirty="0" smtClean="0"/>
              <a:t>IVA)</a:t>
            </a:r>
            <a:r>
              <a:rPr lang="it-IT" dirty="0" smtClean="0"/>
              <a:t>.</a:t>
            </a:r>
          </a:p>
          <a:p>
            <a:pPr algn="just"/>
            <a:r>
              <a:rPr lang="it-IT" dirty="0" smtClean="0"/>
              <a:t>L’A.E. ritenne che </a:t>
            </a:r>
            <a:r>
              <a:rPr lang="it-IT" b="1" dirty="0"/>
              <a:t>tale attività </a:t>
            </a:r>
            <a:r>
              <a:rPr lang="it-IT" dirty="0"/>
              <a:t>fosse riconducibile al concetto </a:t>
            </a:r>
            <a:r>
              <a:rPr lang="it-IT" dirty="0" smtClean="0"/>
              <a:t>di P.E. </a:t>
            </a:r>
            <a:r>
              <a:rPr lang="it-IT" b="1" dirty="0" smtClean="0"/>
              <a:t>in </a:t>
            </a:r>
            <a:r>
              <a:rPr lang="it-IT" b="1" dirty="0"/>
              <a:t>Italia di un soggetto </a:t>
            </a:r>
            <a:r>
              <a:rPr lang="it-IT" b="1" dirty="0" smtClean="0"/>
              <a:t>residente all'estero, </a:t>
            </a:r>
            <a:r>
              <a:rPr lang="it-IT" dirty="0"/>
              <a:t>proponendo il </a:t>
            </a:r>
            <a:r>
              <a:rPr lang="it-IT" b="1" dirty="0"/>
              <a:t>recupero </a:t>
            </a:r>
            <a:r>
              <a:rPr lang="it-IT" b="1" dirty="0" smtClean="0"/>
              <a:t>a tassazione </a:t>
            </a:r>
            <a:r>
              <a:rPr lang="it-IT" dirty="0"/>
              <a:t>del reddito prodotto </a:t>
            </a:r>
            <a:r>
              <a:rPr lang="it-IT" dirty="0" smtClean="0"/>
              <a:t>dalla P.E. in Italia derivante dall’attività svolta per il </a:t>
            </a:r>
            <a:r>
              <a:rPr lang="it-IT" b="1" dirty="0" smtClean="0"/>
              <a:t> cantiere</a:t>
            </a:r>
            <a:r>
              <a:rPr lang="it-IT" dirty="0"/>
              <a:t>.</a:t>
            </a:r>
          </a:p>
          <a:p>
            <a:pPr algn="just"/>
            <a:endParaRPr lang="it-IT" dirty="0"/>
          </a:p>
          <a:p>
            <a:endParaRPr lang="it-IT" dirty="0"/>
          </a:p>
        </p:txBody>
      </p:sp>
      <p:sp>
        <p:nvSpPr>
          <p:cNvPr id="4" name="Segnaposto numero diapositiva 3"/>
          <p:cNvSpPr>
            <a:spLocks noGrp="1"/>
          </p:cNvSpPr>
          <p:nvPr>
            <p:ph type="sldNum" sz="quarter" idx="12"/>
          </p:nvPr>
        </p:nvSpPr>
        <p:spPr/>
        <p:txBody>
          <a:bodyPr/>
          <a:lstStyle/>
          <a:p>
            <a:fld id="{75B8F739-A8F4-4734-8FF1-82FEEB88CCA0}" type="slidenum">
              <a:rPr lang="it-IT" smtClean="0"/>
              <a:pPr/>
              <a:t>17</a:t>
            </a:fld>
            <a:endParaRPr lang="it-IT" dirty="0"/>
          </a:p>
        </p:txBody>
      </p:sp>
    </p:spTree>
    <p:extLst>
      <p:ext uri="{BB962C8B-B14F-4D97-AF65-F5344CB8AC3E}">
        <p14:creationId xmlns:p14="http://schemas.microsoft.com/office/powerpoint/2010/main" val="261535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84311" y="1819468"/>
            <a:ext cx="9789278" cy="4777275"/>
          </a:xfrm>
        </p:spPr>
        <p:txBody>
          <a:bodyPr>
            <a:normAutofit fontScale="92500" lnSpcReduction="10000"/>
          </a:bodyPr>
          <a:lstStyle/>
          <a:p>
            <a:pPr algn="just"/>
            <a:r>
              <a:rPr lang="it-IT" dirty="0" smtClean="0"/>
              <a:t>Secondo i </a:t>
            </a:r>
            <a:r>
              <a:rPr lang="it-IT" b="1" dirty="0" smtClean="0"/>
              <a:t>giudici </a:t>
            </a:r>
            <a:r>
              <a:rPr lang="it-IT" b="1" dirty="0"/>
              <a:t>di </a:t>
            </a:r>
            <a:r>
              <a:rPr lang="it-IT" b="1" dirty="0" smtClean="0"/>
              <a:t>merito </a:t>
            </a:r>
            <a:r>
              <a:rPr lang="it-IT" dirty="0" smtClean="0"/>
              <a:t>le </a:t>
            </a:r>
            <a:r>
              <a:rPr lang="it-IT" b="1" dirty="0"/>
              <a:t>attività svolte presso i cantieri della </a:t>
            </a:r>
            <a:r>
              <a:rPr lang="it-IT" b="1" dirty="0" smtClean="0"/>
              <a:t>committente </a:t>
            </a:r>
            <a:r>
              <a:rPr lang="it-IT" dirty="0"/>
              <a:t>non </a:t>
            </a:r>
            <a:r>
              <a:rPr lang="it-IT" dirty="0" smtClean="0"/>
              <a:t>realizzavano i </a:t>
            </a:r>
            <a:r>
              <a:rPr lang="it-IT" dirty="0"/>
              <a:t>presupposti </a:t>
            </a:r>
            <a:r>
              <a:rPr lang="it-IT" dirty="0" smtClean="0"/>
              <a:t>della P.E. dato che: i) le </a:t>
            </a:r>
            <a:r>
              <a:rPr lang="it-IT" dirty="0"/>
              <a:t>prestazioni </a:t>
            </a:r>
            <a:r>
              <a:rPr lang="it-IT" dirty="0" smtClean="0"/>
              <a:t>venivano rese da </a:t>
            </a:r>
            <a:r>
              <a:rPr lang="it-IT" dirty="0"/>
              <a:t>operai che </a:t>
            </a:r>
            <a:r>
              <a:rPr lang="it-IT" b="1" dirty="0"/>
              <a:t>quotidianamente oltrepassavano </a:t>
            </a:r>
            <a:r>
              <a:rPr lang="it-IT" b="1" dirty="0" smtClean="0"/>
              <a:t>la frontiera e </a:t>
            </a:r>
            <a:r>
              <a:rPr lang="it-IT" dirty="0" smtClean="0"/>
              <a:t>si </a:t>
            </a:r>
            <a:r>
              <a:rPr lang="it-IT" dirty="0"/>
              <a:t>avvalevano di </a:t>
            </a:r>
            <a:r>
              <a:rPr lang="it-IT" b="1" dirty="0"/>
              <a:t>modesti attrezzi custoditi presso i luoghi di lavoro</a:t>
            </a:r>
            <a:r>
              <a:rPr lang="it-IT" b="1" dirty="0" smtClean="0"/>
              <a:t>; ii)  l'Ufficio </a:t>
            </a:r>
            <a:r>
              <a:rPr lang="it-IT" b="1" dirty="0"/>
              <a:t>non aveva chiarito </a:t>
            </a:r>
            <a:r>
              <a:rPr lang="it-IT" dirty="0"/>
              <a:t>le ragioni per cui detti </a:t>
            </a:r>
            <a:r>
              <a:rPr lang="it-IT" dirty="0" smtClean="0"/>
              <a:t>cantieri assumevano </a:t>
            </a:r>
            <a:r>
              <a:rPr lang="it-IT" dirty="0"/>
              <a:t>una </a:t>
            </a:r>
            <a:r>
              <a:rPr lang="it-IT" b="1" dirty="0"/>
              <a:t>rilevanza strumentale </a:t>
            </a:r>
            <a:r>
              <a:rPr lang="it-IT" dirty="0"/>
              <a:t>rispetto alla </a:t>
            </a:r>
            <a:r>
              <a:rPr lang="it-IT" b="1" dirty="0"/>
              <a:t>natura </a:t>
            </a:r>
            <a:r>
              <a:rPr lang="it-IT" b="1" dirty="0" smtClean="0"/>
              <a:t>delle prestazioni </a:t>
            </a:r>
            <a:r>
              <a:rPr lang="it-IT" b="1" dirty="0"/>
              <a:t>ed all'attività svolta dalla ditta individuale</a:t>
            </a:r>
            <a:r>
              <a:rPr lang="it-IT" dirty="0"/>
              <a:t>, funzionale alla produzione </a:t>
            </a:r>
            <a:r>
              <a:rPr lang="it-IT" dirty="0" smtClean="0"/>
              <a:t>del reddito</a:t>
            </a:r>
            <a:r>
              <a:rPr lang="it-IT" dirty="0"/>
              <a:t>.</a:t>
            </a:r>
          </a:p>
          <a:p>
            <a:pPr algn="just"/>
            <a:r>
              <a:rPr lang="it-IT" dirty="0" smtClean="0"/>
              <a:t>La Corte </a:t>
            </a:r>
            <a:r>
              <a:rPr lang="it-IT" dirty="0"/>
              <a:t>di </a:t>
            </a:r>
            <a:r>
              <a:rPr lang="it-IT" dirty="0" smtClean="0"/>
              <a:t>Cassazione </a:t>
            </a:r>
            <a:r>
              <a:rPr lang="it-IT" dirty="0"/>
              <a:t>ha </a:t>
            </a:r>
            <a:r>
              <a:rPr lang="it-IT" b="1" dirty="0"/>
              <a:t>confermato l’interpretazione </a:t>
            </a:r>
            <a:r>
              <a:rPr lang="it-IT" b="1" dirty="0" smtClean="0"/>
              <a:t>del giudice di </a:t>
            </a:r>
            <a:r>
              <a:rPr lang="it-IT" b="1" dirty="0"/>
              <a:t>merito</a:t>
            </a:r>
            <a:r>
              <a:rPr lang="it-IT" dirty="0"/>
              <a:t>, facendo richiamo alla </a:t>
            </a:r>
            <a:r>
              <a:rPr lang="it-IT" b="1" dirty="0"/>
              <a:t>convenzione internazionale contro le doppie imposizioni </a:t>
            </a:r>
            <a:r>
              <a:rPr lang="it-IT" b="1" dirty="0" smtClean="0"/>
              <a:t>sui redditi (</a:t>
            </a:r>
            <a:r>
              <a:rPr lang="it-IT" dirty="0" smtClean="0"/>
              <a:t>l'Italia- Repubblica Jugoslava) secondo cui per </a:t>
            </a:r>
            <a:r>
              <a:rPr lang="it-IT" b="1" dirty="0"/>
              <a:t>l'imponibilità del reddito d'impresa del </a:t>
            </a:r>
            <a:r>
              <a:rPr lang="it-IT" b="1" dirty="0" smtClean="0"/>
              <a:t>soggetto non </a:t>
            </a:r>
            <a:r>
              <a:rPr lang="it-IT" b="1" dirty="0"/>
              <a:t>residente</a:t>
            </a:r>
            <a:r>
              <a:rPr lang="it-IT" dirty="0"/>
              <a:t>, sono </a:t>
            </a:r>
            <a:r>
              <a:rPr lang="it-IT" dirty="0" smtClean="0"/>
              <a:t>necessari: a) una </a:t>
            </a:r>
            <a:r>
              <a:rPr lang="it-IT" b="1" dirty="0"/>
              <a:t>presenza </a:t>
            </a:r>
            <a:r>
              <a:rPr lang="it-IT" b="1" dirty="0" smtClean="0"/>
              <a:t>«incardinata» </a:t>
            </a:r>
            <a:r>
              <a:rPr lang="it-IT" b="1" dirty="0"/>
              <a:t>nel territorio dell'altro Stato contraente </a:t>
            </a:r>
            <a:r>
              <a:rPr lang="it-IT" dirty="0"/>
              <a:t>e dotata </a:t>
            </a:r>
            <a:r>
              <a:rPr lang="it-IT" dirty="0" smtClean="0"/>
              <a:t>di una </a:t>
            </a:r>
            <a:r>
              <a:rPr lang="it-IT" b="1" dirty="0"/>
              <a:t>certa stabilità</a:t>
            </a:r>
            <a:r>
              <a:rPr lang="it-IT" dirty="0" smtClean="0"/>
              <a:t>; b) </a:t>
            </a:r>
            <a:r>
              <a:rPr lang="it-IT" b="1" dirty="0" smtClean="0"/>
              <a:t>una </a:t>
            </a:r>
            <a:r>
              <a:rPr lang="it-IT" b="1" dirty="0"/>
              <a:t>sede di affari </a:t>
            </a:r>
            <a:r>
              <a:rPr lang="it-IT" dirty="0"/>
              <a:t>capace, anche solo in </a:t>
            </a:r>
            <a:r>
              <a:rPr lang="it-IT" b="1" dirty="0"/>
              <a:t>via potenziale</a:t>
            </a:r>
            <a:r>
              <a:rPr lang="it-IT" dirty="0"/>
              <a:t>, di </a:t>
            </a:r>
            <a:r>
              <a:rPr lang="it-IT" b="1" dirty="0"/>
              <a:t>produrre reddito</a:t>
            </a:r>
            <a:r>
              <a:rPr lang="it-IT" dirty="0" smtClean="0"/>
              <a:t>; c)  </a:t>
            </a:r>
            <a:r>
              <a:rPr lang="it-IT" b="1" dirty="0" smtClean="0"/>
              <a:t>un'attività </a:t>
            </a:r>
            <a:r>
              <a:rPr lang="it-IT" b="1" dirty="0"/>
              <a:t>autonoma </a:t>
            </a:r>
            <a:r>
              <a:rPr lang="it-IT" dirty="0"/>
              <a:t>rispetto a quella </a:t>
            </a:r>
            <a:r>
              <a:rPr lang="it-IT" b="1" dirty="0"/>
              <a:t>svolta dalla casa </a:t>
            </a:r>
            <a:r>
              <a:rPr lang="it-IT" b="1" dirty="0" smtClean="0"/>
              <a:t>madre.</a:t>
            </a:r>
            <a:endParaRPr lang="it-IT" dirty="0"/>
          </a:p>
          <a:p>
            <a:pPr marL="0" indent="0" algn="just">
              <a:buNone/>
            </a:pPr>
            <a:endParaRPr lang="it-IT" b="1" dirty="0" smtClean="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18</a:t>
            </a:fld>
            <a:endParaRPr lang="it-IT" dirty="0"/>
          </a:p>
        </p:txBody>
      </p:sp>
      <p:sp>
        <p:nvSpPr>
          <p:cNvPr id="4" name="Titolo 3"/>
          <p:cNvSpPr>
            <a:spLocks noGrp="1"/>
          </p:cNvSpPr>
          <p:nvPr>
            <p:ph type="title"/>
          </p:nvPr>
        </p:nvSpPr>
        <p:spPr>
          <a:xfrm>
            <a:off x="1484311" y="0"/>
            <a:ext cx="10018713" cy="1511559"/>
          </a:xfrm>
        </p:spPr>
        <p:txBody>
          <a:bodyPr>
            <a:normAutofit/>
          </a:bodyPr>
          <a:lstStyle/>
          <a:p>
            <a:r>
              <a:rPr lang="it-IT" b="1" i="1" dirty="0"/>
              <a:t>Quando il cantiere si configura come  </a:t>
            </a:r>
            <a:r>
              <a:rPr lang="it-IT" b="1" i="1" dirty="0" err="1"/>
              <a:t>Permanent</a:t>
            </a:r>
            <a:r>
              <a:rPr lang="it-IT" b="1" i="1" dirty="0"/>
              <a:t> Establishment (segue)</a:t>
            </a:r>
            <a:endParaRPr lang="it-IT" dirty="0"/>
          </a:p>
        </p:txBody>
      </p:sp>
    </p:spTree>
    <p:extLst>
      <p:ext uri="{BB962C8B-B14F-4D97-AF65-F5344CB8AC3E}">
        <p14:creationId xmlns:p14="http://schemas.microsoft.com/office/powerpoint/2010/main" val="4132324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7877" y="1161535"/>
            <a:ext cx="10018713" cy="3983326"/>
          </a:xfrm>
        </p:spPr>
        <p:txBody>
          <a:bodyPr>
            <a:normAutofit fontScale="77500" lnSpcReduction="20000"/>
          </a:bodyPr>
          <a:lstStyle/>
          <a:p>
            <a:pPr marL="0" indent="0" algn="ctr">
              <a:buNone/>
            </a:pPr>
            <a:r>
              <a:rPr lang="it-IT" sz="5200" b="1" i="1" dirty="0" smtClean="0"/>
              <a:t>GRAZIE PER L’ATTENZIONE</a:t>
            </a:r>
          </a:p>
          <a:p>
            <a:endParaRPr lang="it-IT" sz="5200" dirty="0" smtClean="0"/>
          </a:p>
          <a:p>
            <a:pPr marL="0" indent="0">
              <a:buNone/>
            </a:pPr>
            <a:r>
              <a:rPr lang="it-IT" dirty="0" smtClean="0"/>
              <a:t>								</a:t>
            </a:r>
            <a:r>
              <a:rPr lang="it-IT" smtClean="0"/>
              <a:t>	    </a:t>
            </a:r>
            <a:r>
              <a:rPr lang="it-IT" dirty="0" smtClean="0"/>
              <a:t>	</a:t>
            </a:r>
            <a:r>
              <a:rPr lang="it-IT" b="1" dirty="0" smtClean="0"/>
              <a:t>												</a:t>
            </a:r>
            <a:r>
              <a:rPr lang="it-IT" sz="3200" b="1" dirty="0" smtClean="0"/>
              <a:t>      </a:t>
            </a:r>
            <a:r>
              <a:rPr lang="it-IT" sz="3200" b="1" i="1" dirty="0"/>
              <a:t> </a:t>
            </a:r>
            <a:r>
              <a:rPr lang="it-IT" sz="3200" b="1" i="1" dirty="0" smtClean="0"/>
              <a:t>   							</a:t>
            </a:r>
            <a:r>
              <a:rPr lang="it-IT" sz="3200" b="1" i="1" smtClean="0"/>
              <a:t>	              Giambattista </a:t>
            </a:r>
            <a:r>
              <a:rPr lang="it-IT" sz="3200" b="1" i="1" dirty="0" smtClean="0"/>
              <a:t>Poggi</a:t>
            </a:r>
          </a:p>
          <a:p>
            <a:pPr marL="0" indent="0">
              <a:buNone/>
            </a:pPr>
            <a:r>
              <a:rPr lang="it-IT" sz="3200" b="1" i="1" dirty="0"/>
              <a:t>	</a:t>
            </a:r>
            <a:r>
              <a:rPr lang="it-IT" sz="3200" b="1" i="1" dirty="0" smtClean="0"/>
              <a:t>										</a:t>
            </a:r>
            <a:r>
              <a:rPr lang="it-IT" sz="3200" b="1" i="1" dirty="0"/>
              <a:t> </a:t>
            </a:r>
            <a:r>
              <a:rPr lang="it-IT" sz="3200" b="1" i="1" dirty="0" smtClean="0"/>
              <a:t>     </a:t>
            </a:r>
            <a:r>
              <a:rPr lang="it-IT" sz="3200" b="1" i="1" dirty="0" smtClean="0">
                <a:hlinkClick r:id="rId3"/>
              </a:rPr>
              <a:t>gb@studiogbpoggi.it</a:t>
            </a:r>
            <a:endParaRPr lang="it-IT" sz="3200" b="1" i="1" dirty="0" smtClean="0"/>
          </a:p>
          <a:p>
            <a:pPr marL="0" indent="0">
              <a:buNone/>
            </a:pPr>
            <a:endParaRPr lang="it-IT" sz="3200" b="1" i="1" dirty="0" smtClean="0"/>
          </a:p>
          <a:p>
            <a:pPr marL="0" indent="0">
              <a:buNone/>
            </a:pPr>
            <a:endParaRPr lang="it-IT" b="1" i="1" dirty="0"/>
          </a:p>
          <a:p>
            <a:pPr marL="0" indent="0">
              <a:buNone/>
            </a:pPr>
            <a:endParaRPr lang="it-IT" b="1" dirty="0"/>
          </a:p>
          <a:p>
            <a:pPr marL="0" indent="0">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75B8F739-A8F4-4734-8FF1-82FEEB88CCA0}" type="slidenum">
              <a:rPr lang="it-IT" smtClean="0"/>
              <a:pPr/>
              <a:t>19</a:t>
            </a:fld>
            <a:endParaRPr lang="it-IT" dirty="0"/>
          </a:p>
        </p:txBody>
      </p:sp>
    </p:spTree>
    <p:extLst>
      <p:ext uri="{BB962C8B-B14F-4D97-AF65-F5344CB8AC3E}">
        <p14:creationId xmlns:p14="http://schemas.microsoft.com/office/powerpoint/2010/main" val="198364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77022" y="332508"/>
            <a:ext cx="10018713" cy="1340428"/>
          </a:xfrm>
        </p:spPr>
        <p:txBody>
          <a:bodyPr>
            <a:normAutofit fontScale="90000"/>
          </a:bodyPr>
          <a:lstStyle/>
          <a:p>
            <a:r>
              <a:rPr lang="it-IT" sz="4800" b="1" dirty="0" err="1" smtClean="0"/>
              <a:t>Restore-Refit-Rebuild</a:t>
            </a:r>
            <a:r>
              <a:rPr lang="it-IT" sz="4800" b="1" dirty="0" smtClean="0"/>
              <a:t/>
            </a:r>
            <a:br>
              <a:rPr lang="it-IT" sz="4800" b="1" dirty="0" smtClean="0"/>
            </a:br>
            <a:r>
              <a:rPr lang="it-IT" sz="4800" b="1" dirty="0" smtClean="0"/>
              <a:t>Definizione</a:t>
            </a:r>
            <a:endParaRPr lang="it-IT" sz="4800" b="1" dirty="0"/>
          </a:p>
        </p:txBody>
      </p:sp>
      <p:sp>
        <p:nvSpPr>
          <p:cNvPr id="3" name="Segnaposto contenuto 2"/>
          <p:cNvSpPr>
            <a:spLocks noGrp="1"/>
          </p:cNvSpPr>
          <p:nvPr>
            <p:ph idx="1"/>
          </p:nvPr>
        </p:nvSpPr>
        <p:spPr>
          <a:xfrm>
            <a:off x="1480882" y="1401975"/>
            <a:ext cx="10018713" cy="4148819"/>
          </a:xfrm>
        </p:spPr>
        <p:txBody>
          <a:bodyPr>
            <a:normAutofit/>
          </a:bodyPr>
          <a:lstStyle/>
          <a:p>
            <a:pPr marL="0" indent="0" algn="just">
              <a:buNone/>
            </a:pPr>
            <a:r>
              <a:rPr lang="it-IT" sz="2800" dirty="0" smtClean="0"/>
              <a:t> </a:t>
            </a:r>
          </a:p>
          <a:p>
            <a:pPr marL="0" indent="0" algn="just">
              <a:buNone/>
            </a:pPr>
            <a:r>
              <a:rPr lang="it-IT" sz="2800" dirty="0" smtClean="0"/>
              <a:t>Il trinomio racchiude gli interventi di «manutenzione» da effettuare sulle navi sia di ordinaria (di opera morta, viva, tagliandi ecc.) che di straordinaria manutenzione (rifacimento, ammodernamento, ampliamento,  o ristrutturazione) o propriamente di ricostruzione dell’unità navale.</a:t>
            </a:r>
            <a:endParaRPr lang="it-IT" sz="2800" dirty="0"/>
          </a:p>
        </p:txBody>
      </p:sp>
      <p:sp>
        <p:nvSpPr>
          <p:cNvPr id="8" name="Segnaposto numero diapositiva 7"/>
          <p:cNvSpPr>
            <a:spLocks noGrp="1"/>
          </p:cNvSpPr>
          <p:nvPr>
            <p:ph type="sldNum" sz="quarter" idx="12"/>
          </p:nvPr>
        </p:nvSpPr>
        <p:spPr/>
        <p:txBody>
          <a:bodyPr/>
          <a:lstStyle/>
          <a:p>
            <a:fld id="{75B8F739-A8F4-4734-8FF1-82FEEB88CCA0}" type="slidenum">
              <a:rPr lang="it-IT" smtClean="0"/>
              <a:pPr/>
              <a:t>2</a:t>
            </a:fld>
            <a:endParaRPr lang="it-IT" dirty="0"/>
          </a:p>
        </p:txBody>
      </p:sp>
    </p:spTree>
    <p:extLst>
      <p:ext uri="{BB962C8B-B14F-4D97-AF65-F5344CB8AC3E}">
        <p14:creationId xmlns:p14="http://schemas.microsoft.com/office/powerpoint/2010/main" val="3035130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05209" y="446809"/>
            <a:ext cx="10018713" cy="1308559"/>
          </a:xfrm>
        </p:spPr>
        <p:txBody>
          <a:bodyPr>
            <a:normAutofit fontScale="90000"/>
          </a:bodyPr>
          <a:lstStyle/>
          <a:p>
            <a:r>
              <a:rPr lang="it-IT" sz="4800" b="1" dirty="0" smtClean="0"/>
              <a:t>REGIME IVA GENERALE</a:t>
            </a:r>
            <a:br>
              <a:rPr lang="it-IT" sz="4800" b="1" dirty="0" smtClean="0"/>
            </a:br>
            <a:r>
              <a:rPr lang="it-IT" sz="4800" b="1" dirty="0" smtClean="0"/>
              <a:t>DEI SERVIZI DI «MANUTENZIONE»</a:t>
            </a:r>
            <a:br>
              <a:rPr lang="it-IT" sz="4800" b="1" dirty="0" smtClean="0"/>
            </a:br>
            <a:endParaRPr lang="it-IT" sz="4800" b="1" dirty="0"/>
          </a:p>
        </p:txBody>
      </p:sp>
      <p:sp>
        <p:nvSpPr>
          <p:cNvPr id="3" name="Segnaposto contenuto 2"/>
          <p:cNvSpPr>
            <a:spLocks noGrp="1"/>
          </p:cNvSpPr>
          <p:nvPr>
            <p:ph idx="1"/>
          </p:nvPr>
        </p:nvSpPr>
        <p:spPr>
          <a:xfrm>
            <a:off x="1881188" y="1986765"/>
            <a:ext cx="10018712" cy="3620285"/>
          </a:xfrm>
        </p:spPr>
        <p:txBody>
          <a:bodyPr>
            <a:normAutofit fontScale="92500" lnSpcReduction="10000"/>
          </a:bodyPr>
          <a:lstStyle/>
          <a:p>
            <a:pPr algn="just"/>
            <a:r>
              <a:rPr lang="it-IT" sz="2800" dirty="0" smtClean="0"/>
              <a:t>Tutti i servizi di </a:t>
            </a:r>
            <a:r>
              <a:rPr lang="it-IT" sz="2800" dirty="0" err="1" smtClean="0"/>
              <a:t>Restore</a:t>
            </a:r>
            <a:r>
              <a:rPr lang="it-IT" sz="2800" dirty="0" smtClean="0"/>
              <a:t>, </a:t>
            </a:r>
            <a:r>
              <a:rPr lang="it-IT" sz="2800" dirty="0" err="1" smtClean="0"/>
              <a:t>Refit</a:t>
            </a:r>
            <a:r>
              <a:rPr lang="it-IT" sz="2800" dirty="0" smtClean="0"/>
              <a:t>, </a:t>
            </a:r>
            <a:r>
              <a:rPr lang="it-IT" sz="2800" dirty="0" err="1" smtClean="0"/>
              <a:t>Rebuild</a:t>
            </a:r>
            <a:r>
              <a:rPr lang="it-IT" sz="2800" dirty="0" smtClean="0"/>
              <a:t>, </a:t>
            </a:r>
            <a:r>
              <a:rPr lang="it-IT" sz="2800" b="1" dirty="0" smtClean="0">
                <a:effectLst>
                  <a:outerShdw blurRad="38100" dist="38100" dir="2700000" algn="tl">
                    <a:srgbClr val="000000">
                      <a:alpha val="43137"/>
                    </a:srgbClr>
                  </a:outerShdw>
                </a:effectLst>
              </a:rPr>
              <a:t>rappresentano «servizi generici</a:t>
            </a:r>
            <a:r>
              <a:rPr lang="it-IT" sz="2800" dirty="0" smtClean="0"/>
              <a:t>» disciplinati dagli artt. 7 ter, 7 </a:t>
            </a:r>
            <a:r>
              <a:rPr lang="it-IT" sz="2800" dirty="0" err="1" smtClean="0"/>
              <a:t>sexies</a:t>
            </a:r>
            <a:r>
              <a:rPr lang="it-IT" sz="2800" dirty="0" smtClean="0"/>
              <a:t> D.P.R.  633/72</a:t>
            </a:r>
          </a:p>
          <a:p>
            <a:r>
              <a:rPr lang="it-IT" sz="2800" dirty="0" smtClean="0"/>
              <a:t>Art. 7 ter- </a:t>
            </a:r>
            <a:r>
              <a:rPr lang="it-IT" sz="2800" b="1" dirty="0" smtClean="0">
                <a:effectLst>
                  <a:outerShdw blurRad="38100" dist="38100" dir="2700000" algn="tl">
                    <a:srgbClr val="000000">
                      <a:alpha val="43137"/>
                    </a:srgbClr>
                  </a:outerShdw>
                </a:effectLst>
              </a:rPr>
              <a:t>sussistenza del requisito della territorialità </a:t>
            </a:r>
            <a:r>
              <a:rPr lang="it-IT" sz="2800" dirty="0" smtClean="0"/>
              <a:t>(cfr. «Direttiva Servizi, 2008/8/CE):</a:t>
            </a:r>
          </a:p>
          <a:p>
            <a:pPr>
              <a:buFont typeface="Wingdings" panose="05000000000000000000" pitchFamily="2" charset="2"/>
              <a:buChar char="Ø"/>
            </a:pPr>
            <a:r>
              <a:rPr lang="it-IT" sz="2800" dirty="0" smtClean="0"/>
              <a:t>Servizi B2B vale il «criterio del luogo di destinazione»</a:t>
            </a:r>
          </a:p>
          <a:p>
            <a:pPr>
              <a:buFont typeface="Wingdings" panose="05000000000000000000" pitchFamily="2" charset="2"/>
              <a:buChar char="Ø"/>
            </a:pPr>
            <a:r>
              <a:rPr lang="it-IT" sz="2800" dirty="0" smtClean="0"/>
              <a:t>Servizi B2C vale il «criterio del luogo di provenienza»  </a:t>
            </a:r>
          </a:p>
          <a:p>
            <a:pPr>
              <a:buFont typeface="Arial" panose="020B0604020202020204" pitchFamily="34" charset="0"/>
              <a:buChar char="•"/>
            </a:pPr>
            <a:r>
              <a:rPr lang="it-IT" sz="2800" dirty="0" smtClean="0"/>
              <a:t>In materia di servizi di «manutenzione» delle navi </a:t>
            </a:r>
            <a:r>
              <a:rPr lang="it-IT" sz="2800" dirty="0" smtClean="0">
                <a:effectLst>
                  <a:outerShdw blurRad="38100" dist="38100" dir="2700000" algn="tl">
                    <a:srgbClr val="000000">
                      <a:alpha val="43137"/>
                    </a:srgbClr>
                  </a:outerShdw>
                </a:effectLst>
              </a:rPr>
              <a:t>non operano le deroghe specifiche previsti dagli artt. 7 quater – 7 </a:t>
            </a:r>
            <a:r>
              <a:rPr lang="it-IT" sz="2800" dirty="0" err="1" smtClean="0">
                <a:effectLst>
                  <a:outerShdw blurRad="38100" dist="38100" dir="2700000" algn="tl">
                    <a:srgbClr val="000000">
                      <a:alpha val="43137"/>
                    </a:srgbClr>
                  </a:outerShdw>
                </a:effectLst>
              </a:rPr>
              <a:t>quinquies</a:t>
            </a:r>
            <a:r>
              <a:rPr lang="it-IT" sz="2800" dirty="0" smtClean="0"/>
              <a:t>  </a:t>
            </a:r>
            <a:endParaRPr lang="it-IT" sz="2800" dirty="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3</a:t>
            </a:fld>
            <a:endParaRPr lang="it-IT" dirty="0"/>
          </a:p>
        </p:txBody>
      </p:sp>
    </p:spTree>
    <p:extLst>
      <p:ext uri="{BB962C8B-B14F-4D97-AF65-F5344CB8AC3E}">
        <p14:creationId xmlns:p14="http://schemas.microsoft.com/office/powerpoint/2010/main" val="357767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12888" y="55099"/>
            <a:ext cx="10018712" cy="2132515"/>
          </a:xfrm>
        </p:spPr>
        <p:txBody>
          <a:bodyPr>
            <a:normAutofit/>
          </a:bodyPr>
          <a:lstStyle/>
          <a:p>
            <a:r>
              <a:rPr lang="it-IT" sz="4400" b="1" dirty="0"/>
              <a:t>REGIME IVA GENERALE</a:t>
            </a:r>
            <a:br>
              <a:rPr lang="it-IT" sz="4400" b="1" dirty="0"/>
            </a:br>
            <a:r>
              <a:rPr lang="it-IT" sz="4400" b="1" dirty="0"/>
              <a:t>DEI SERVIZI DI «MANUTENZIONE»</a:t>
            </a:r>
            <a:br>
              <a:rPr lang="it-IT" sz="4400" b="1" dirty="0"/>
            </a:br>
            <a:endParaRPr lang="it-IT" sz="4400" b="1" dirty="0"/>
          </a:p>
        </p:txBody>
      </p:sp>
      <p:sp>
        <p:nvSpPr>
          <p:cNvPr id="3" name="Segnaposto contenuto 2"/>
          <p:cNvSpPr>
            <a:spLocks noGrp="1"/>
          </p:cNvSpPr>
          <p:nvPr>
            <p:ph idx="1"/>
          </p:nvPr>
        </p:nvSpPr>
        <p:spPr>
          <a:xfrm>
            <a:off x="1484313" y="1794076"/>
            <a:ext cx="10018712" cy="4907666"/>
          </a:xfrm>
        </p:spPr>
        <p:txBody>
          <a:bodyPr>
            <a:normAutofit/>
          </a:bodyPr>
          <a:lstStyle/>
          <a:p>
            <a:pPr algn="just">
              <a:buFont typeface="Wingdings" panose="05000000000000000000" pitchFamily="2" charset="2"/>
              <a:buChar char="Ø"/>
            </a:pPr>
            <a:r>
              <a:rPr lang="it-IT" sz="2800" b="1" dirty="0" smtClean="0"/>
              <a:t>In linea generale, secondo l’art. 7 ter, c. 1, lett. b), SE</a:t>
            </a:r>
            <a:r>
              <a:rPr lang="it-IT" sz="2800" b="1" u="sng" dirty="0" smtClean="0"/>
              <a:t> il prestatore non ha la sede nel territorio dello Stato la prestazione NON ha il requisito della TERRITORIALITA’.</a:t>
            </a:r>
          </a:p>
          <a:p>
            <a:pPr algn="just">
              <a:buFont typeface="Wingdings" panose="05000000000000000000" pitchFamily="2" charset="2"/>
              <a:buChar char="Ø"/>
            </a:pPr>
            <a:r>
              <a:rPr lang="it-IT" sz="2800" b="1" dirty="0" smtClean="0">
                <a:effectLst>
                  <a:outerShdw blurRad="38100" dist="38100" dir="2700000" algn="tl">
                    <a:srgbClr val="000000">
                      <a:alpha val="43137"/>
                    </a:srgbClr>
                  </a:outerShdw>
                </a:effectLst>
              </a:rPr>
              <a:t>DEROGA dell’art. 7 </a:t>
            </a:r>
            <a:r>
              <a:rPr lang="it-IT" sz="2800" b="1" dirty="0" err="1" smtClean="0">
                <a:effectLst>
                  <a:outerShdw blurRad="38100" dist="38100" dir="2700000" algn="tl">
                    <a:srgbClr val="000000">
                      <a:alpha val="43137"/>
                    </a:srgbClr>
                  </a:outerShdw>
                </a:effectLst>
              </a:rPr>
              <a:t>sexies</a:t>
            </a:r>
            <a:r>
              <a:rPr lang="it-IT" sz="2800" b="1" dirty="0" smtClean="0">
                <a:effectLst>
                  <a:outerShdw blurRad="38100" dist="38100" dir="2700000" algn="tl">
                    <a:srgbClr val="000000">
                      <a:alpha val="43137"/>
                    </a:srgbClr>
                  </a:outerShdw>
                </a:effectLst>
              </a:rPr>
              <a:t> per le prestazioni B2C </a:t>
            </a:r>
            <a:r>
              <a:rPr lang="it-IT" sz="2800" b="1" u="sng" dirty="0"/>
              <a:t>si </a:t>
            </a:r>
            <a:r>
              <a:rPr lang="it-IT" sz="2800" b="1" u="sng" dirty="0" smtClean="0"/>
              <a:t>  considerano comunque effettuate </a:t>
            </a:r>
            <a:r>
              <a:rPr lang="it-IT" sz="2800" b="1" u="sng" dirty="0"/>
              <a:t>nel territorio dello </a:t>
            </a:r>
            <a:r>
              <a:rPr lang="it-IT" sz="2800" b="1" u="sng" dirty="0" smtClean="0"/>
              <a:t>Stato di </a:t>
            </a:r>
            <a:r>
              <a:rPr lang="it-IT" sz="2800" b="1" u="sng" dirty="0"/>
              <a:t>lavorazione, </a:t>
            </a:r>
            <a:r>
              <a:rPr lang="it-IT" sz="2800" b="1" u="sng" dirty="0" smtClean="0"/>
              <a:t>le perizie</a:t>
            </a:r>
            <a:r>
              <a:rPr lang="it-IT" sz="2800" b="1" u="sng" dirty="0"/>
              <a:t>, </a:t>
            </a:r>
            <a:r>
              <a:rPr lang="it-IT" sz="2800" b="1" u="sng" dirty="0" smtClean="0"/>
              <a:t>relative a beni  mobili materiali, le </a:t>
            </a:r>
            <a:r>
              <a:rPr lang="it-IT" sz="2800" b="1" u="sng" dirty="0"/>
              <a:t>operazioni rese in </a:t>
            </a:r>
            <a:r>
              <a:rPr lang="it-IT" sz="2800" b="1" u="sng" dirty="0" smtClean="0"/>
              <a:t>attività </a:t>
            </a:r>
            <a:r>
              <a:rPr lang="it-IT" sz="2800" b="1" u="sng" dirty="0"/>
              <a:t>accessorie ai trasporti</a:t>
            </a:r>
            <a:r>
              <a:rPr lang="it-IT" sz="2800" b="1" dirty="0"/>
              <a:t>, quali quelle di carico, scarico, movimentazione e </a:t>
            </a:r>
            <a:r>
              <a:rPr lang="it-IT" sz="2800" b="1" dirty="0" smtClean="0"/>
              <a:t>simili, </a:t>
            </a:r>
            <a:r>
              <a:rPr lang="it-IT" sz="2800" b="1" u="sng" dirty="0" smtClean="0"/>
              <a:t>quando sono eseguite nel territorio dello Stato.</a:t>
            </a:r>
            <a:r>
              <a:rPr lang="it-IT" sz="2800" dirty="0" smtClean="0"/>
              <a:t> </a:t>
            </a:r>
            <a:endParaRPr lang="it-IT" sz="2800" b="1" dirty="0" smtClean="0"/>
          </a:p>
          <a:p>
            <a:pPr algn="just">
              <a:buFont typeface="Wingdings" panose="05000000000000000000" pitchFamily="2" charset="2"/>
              <a:buChar char="Ø"/>
            </a:pPr>
            <a:endParaRPr lang="it-IT" sz="2800" dirty="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4</a:t>
            </a:fld>
            <a:endParaRPr lang="it-IT" dirty="0"/>
          </a:p>
        </p:txBody>
      </p:sp>
    </p:spTree>
    <p:extLst>
      <p:ext uri="{BB962C8B-B14F-4D97-AF65-F5344CB8AC3E}">
        <p14:creationId xmlns:p14="http://schemas.microsoft.com/office/powerpoint/2010/main" val="2000969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12283" y="2466209"/>
            <a:ext cx="9285121" cy="4042167"/>
          </a:xfrm>
        </p:spPr>
        <p:txBody>
          <a:bodyPr>
            <a:noAutofit/>
          </a:bodyPr>
          <a:lstStyle/>
          <a:p>
            <a:pPr algn="just"/>
            <a:r>
              <a:rPr lang="it-IT" sz="2800" b="1" dirty="0" smtClean="0">
                <a:solidFill>
                  <a:srgbClr val="000000"/>
                </a:solidFill>
                <a:latin typeface="Corbel" charset="0"/>
              </a:rPr>
              <a:t>ACCERTATA </a:t>
            </a:r>
            <a:r>
              <a:rPr lang="it-IT" sz="2800" dirty="0" smtClean="0">
                <a:solidFill>
                  <a:srgbClr val="000000"/>
                </a:solidFill>
                <a:latin typeface="Corbel" charset="0"/>
              </a:rPr>
              <a:t>l’esistenza del requisito di territorialità </a:t>
            </a:r>
            <a:r>
              <a:rPr lang="it-IT" sz="2800" b="1" dirty="0" smtClean="0">
                <a:solidFill>
                  <a:srgbClr val="000000"/>
                </a:solidFill>
                <a:latin typeface="Corbel" charset="0"/>
              </a:rPr>
              <a:t>si può procedere alla valutazione dell’applicazione del «regime di non imponibilità</a:t>
            </a:r>
            <a:r>
              <a:rPr lang="it-IT" sz="2800" dirty="0" smtClean="0">
                <a:solidFill>
                  <a:srgbClr val="000000"/>
                </a:solidFill>
                <a:latin typeface="Corbel" charset="0"/>
              </a:rPr>
              <a:t>» previsto dall’art. 8 bis D.P.R. 633/72. </a:t>
            </a:r>
            <a:r>
              <a:rPr lang="it-IT" sz="2800" b="1" dirty="0" smtClean="0"/>
              <a:t>– </a:t>
            </a:r>
            <a:r>
              <a:rPr lang="it-IT" sz="2800" b="1" u="sng" dirty="0" smtClean="0"/>
              <a:t>se prestazioni assimilate </a:t>
            </a:r>
            <a:r>
              <a:rPr lang="it-IT" sz="2800" b="1" u="sng" dirty="0"/>
              <a:t>alle cessioni </a:t>
            </a:r>
            <a:r>
              <a:rPr lang="it-IT" sz="2800" b="1" u="sng" dirty="0" smtClean="0"/>
              <a:t>all'esportazione, sono «non imponibili» </a:t>
            </a:r>
            <a:r>
              <a:rPr lang="it-IT" sz="2800" b="1" u="sng" dirty="0" smtClean="0"/>
              <a:t>IVA.</a:t>
            </a:r>
            <a:endParaRPr lang="it-IT" sz="2800" b="1" u="sng" dirty="0" smtClean="0"/>
          </a:p>
          <a:p>
            <a:pPr algn="just"/>
            <a:r>
              <a:rPr lang="it-IT" sz="2800" b="1" dirty="0" smtClean="0">
                <a:solidFill>
                  <a:srgbClr val="000000"/>
                </a:solidFill>
                <a:latin typeface="Corbel" charset="0"/>
              </a:rPr>
              <a:t>Secondo l’art. 8 bis, c.1., lett. a), a-bis), sono operazioni non imponibili </a:t>
            </a:r>
            <a:r>
              <a:rPr lang="it-IT" sz="2800" dirty="0" smtClean="0"/>
              <a:t>le </a:t>
            </a:r>
            <a:r>
              <a:rPr lang="it-IT" sz="2800" dirty="0"/>
              <a:t>cessioni di navi </a:t>
            </a:r>
            <a:r>
              <a:rPr lang="it-IT" sz="2800" b="1" u="sng" dirty="0" smtClean="0"/>
              <a:t>destinate ad attività commerciali </a:t>
            </a:r>
            <a:r>
              <a:rPr lang="it-IT" sz="2800" b="1" u="sng" dirty="0" smtClean="0">
                <a:effectLst>
                  <a:outerShdw blurRad="38100" dist="38100" dir="2700000" algn="tl">
                    <a:srgbClr val="000000">
                      <a:alpha val="43137"/>
                    </a:srgbClr>
                  </a:outerShdw>
                </a:effectLst>
              </a:rPr>
              <a:t>adibite </a:t>
            </a:r>
            <a:r>
              <a:rPr lang="it-IT" sz="2800" b="1" u="sng" dirty="0">
                <a:effectLst>
                  <a:outerShdw blurRad="38100" dist="38100" dir="2700000" algn="tl">
                    <a:srgbClr val="000000">
                      <a:alpha val="43137"/>
                    </a:srgbClr>
                  </a:outerShdw>
                </a:effectLst>
              </a:rPr>
              <a:t>alla navigazione in alto </a:t>
            </a:r>
            <a:r>
              <a:rPr lang="it-IT" sz="2800" b="1" u="sng" dirty="0" smtClean="0">
                <a:effectLst>
                  <a:outerShdw blurRad="38100" dist="38100" dir="2700000" algn="tl">
                    <a:srgbClr val="000000">
                      <a:alpha val="43137"/>
                    </a:srgbClr>
                  </a:outerShdw>
                </a:effectLst>
              </a:rPr>
              <a:t>mare</a:t>
            </a:r>
            <a:r>
              <a:rPr lang="it-IT" sz="2800" b="1" dirty="0" smtClean="0"/>
              <a:t>, </a:t>
            </a:r>
            <a:r>
              <a:rPr lang="it-IT" sz="2800" dirty="0" smtClean="0"/>
              <a:t>di </a:t>
            </a:r>
            <a:r>
              <a:rPr lang="it-IT" sz="2800" dirty="0"/>
              <a:t>navi </a:t>
            </a:r>
            <a:r>
              <a:rPr lang="it-IT" sz="2800" dirty="0" smtClean="0"/>
              <a:t>per la pesca costiera, oltre alla cessione di navi militari.</a:t>
            </a:r>
            <a:endParaRPr lang="it-IT" sz="2800" dirty="0">
              <a:latin typeface="Corbel" charset="0"/>
            </a:endParaRPr>
          </a:p>
        </p:txBody>
      </p:sp>
      <p:sp>
        <p:nvSpPr>
          <p:cNvPr id="2" name="CasellaDiTesto 1"/>
          <p:cNvSpPr txBox="1"/>
          <p:nvPr/>
        </p:nvSpPr>
        <p:spPr>
          <a:xfrm>
            <a:off x="1393825" y="-447675"/>
            <a:ext cx="9344826" cy="369332"/>
          </a:xfrm>
          <a:prstGeom prst="rect">
            <a:avLst/>
          </a:prstGeom>
        </p:spPr>
        <p:txBody>
          <a:bodyPr rtlCol="0">
            <a:spAutoFit/>
          </a:bodyPr>
          <a:lstStyle/>
          <a:p>
            <a:pPr algn="ctr"/>
            <a:r>
              <a:rPr lang="it-IT"/>
              <a:t>Fare clic per inserire testo</a:t>
            </a:r>
          </a:p>
        </p:txBody>
      </p:sp>
      <p:sp>
        <p:nvSpPr>
          <p:cNvPr id="4" name="CasellaDiTesto 3"/>
          <p:cNvSpPr txBox="1"/>
          <p:nvPr/>
        </p:nvSpPr>
        <p:spPr>
          <a:xfrm>
            <a:off x="1642325" y="342552"/>
            <a:ext cx="9825038" cy="2123658"/>
          </a:xfrm>
          <a:prstGeom prst="rect">
            <a:avLst/>
          </a:prstGeom>
        </p:spPr>
        <p:txBody>
          <a:bodyPr rtlCol="0">
            <a:spAutoFit/>
          </a:bodyPr>
          <a:lstStyle/>
          <a:p>
            <a:pPr algn="ctr"/>
            <a:r>
              <a:rPr lang="it-IT" sz="4400" b="1" dirty="0" smtClean="0"/>
              <a:t>DALLA VERIFICA DELLA TERRITORIALITA’ ALLA VALUTAZIONE DEL REGIME IVA </a:t>
            </a:r>
            <a:endParaRPr lang="it-IT" sz="2800" b="1" dirty="0"/>
          </a:p>
        </p:txBody>
      </p:sp>
      <p:sp>
        <p:nvSpPr>
          <p:cNvPr id="6" name="Segnaposto numero diapositiva 5"/>
          <p:cNvSpPr>
            <a:spLocks noGrp="1"/>
          </p:cNvSpPr>
          <p:nvPr>
            <p:ph type="sldNum" sz="quarter" idx="12"/>
          </p:nvPr>
        </p:nvSpPr>
        <p:spPr/>
        <p:txBody>
          <a:bodyPr/>
          <a:lstStyle/>
          <a:p>
            <a:fld id="{75B8F739-A8F4-4734-8FF1-82FEEB88CCA0}" type="slidenum">
              <a:rPr lang="it-IT" smtClean="0"/>
              <a:pPr/>
              <a:t>5</a:t>
            </a:fld>
            <a:endParaRPr lang="it-IT" dirty="0"/>
          </a:p>
        </p:txBody>
      </p:sp>
    </p:spTree>
    <p:extLst>
      <p:ext uri="{BB962C8B-B14F-4D97-AF65-F5344CB8AC3E}">
        <p14:creationId xmlns:p14="http://schemas.microsoft.com/office/powerpoint/2010/main" val="1570543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3" y="44450"/>
            <a:ext cx="10018712" cy="2203898"/>
          </a:xfrm>
        </p:spPr>
        <p:txBody>
          <a:bodyPr>
            <a:normAutofit/>
          </a:bodyPr>
          <a:lstStyle/>
          <a:p>
            <a:r>
              <a:rPr lang="it-IT" sz="4400" b="1" dirty="0"/>
              <a:t>DALLA VERIFICA DEL REQUISITO DI TERRITORIALITA’ ALLA VALUTAZIONE DEL REGIME </a:t>
            </a:r>
            <a:r>
              <a:rPr lang="it-IT" sz="4400" b="1" dirty="0" smtClean="0"/>
              <a:t>IVA (segue)</a:t>
            </a:r>
            <a:endParaRPr lang="it-IT" sz="4400" b="1" dirty="0"/>
          </a:p>
        </p:txBody>
      </p:sp>
      <p:sp>
        <p:nvSpPr>
          <p:cNvPr id="3" name="Segnaposto contenuto 2"/>
          <p:cNvSpPr>
            <a:spLocks noGrp="1"/>
          </p:cNvSpPr>
          <p:nvPr>
            <p:ph idx="1"/>
          </p:nvPr>
        </p:nvSpPr>
        <p:spPr>
          <a:xfrm>
            <a:off x="1169043" y="2233915"/>
            <a:ext cx="10333980" cy="4812344"/>
          </a:xfrm>
        </p:spPr>
        <p:txBody>
          <a:bodyPr>
            <a:noAutofit/>
          </a:bodyPr>
          <a:lstStyle/>
          <a:p>
            <a:pPr algn="just"/>
            <a:endParaRPr lang="it-IT" dirty="0" smtClean="0">
              <a:latin typeface="Corbel" charset="0"/>
            </a:endParaRPr>
          </a:p>
          <a:p>
            <a:pPr algn="just"/>
            <a:endParaRPr lang="it-IT" dirty="0">
              <a:latin typeface="Corbel" charset="0"/>
            </a:endParaRPr>
          </a:p>
          <a:p>
            <a:pPr algn="just"/>
            <a:r>
              <a:rPr lang="it-IT" dirty="0" smtClean="0">
                <a:latin typeface="Corbel" charset="0"/>
              </a:rPr>
              <a:t>Secondo lo stesso art. 8 bis, c.1., lett e), </a:t>
            </a:r>
            <a:r>
              <a:rPr lang="it-IT" b="1" dirty="0" smtClean="0">
                <a:effectLst>
                  <a:outerShdw blurRad="38100" dist="38100" dir="2700000" algn="tl">
                    <a:srgbClr val="000000">
                      <a:alpha val="43137"/>
                    </a:srgbClr>
                  </a:outerShdw>
                </a:effectLst>
                <a:latin typeface="Corbel" charset="0"/>
              </a:rPr>
              <a:t>SE </a:t>
            </a:r>
            <a:r>
              <a:rPr lang="it-IT" dirty="0" smtClean="0">
                <a:effectLst>
                  <a:outerShdw blurRad="38100" dist="38100" dir="2700000" algn="tl">
                    <a:srgbClr val="000000">
                      <a:alpha val="43137"/>
                    </a:srgbClr>
                  </a:outerShdw>
                </a:effectLst>
                <a:latin typeface="Corbel" charset="0"/>
              </a:rPr>
              <a:t>destinate alle navi indicate alle lett. a) (</a:t>
            </a:r>
            <a:r>
              <a:rPr lang="it-IT" b="1" dirty="0" smtClean="0">
                <a:effectLst>
                  <a:outerShdw blurRad="38100" dist="38100" dir="2700000" algn="tl">
                    <a:srgbClr val="000000">
                      <a:alpha val="43137"/>
                    </a:srgbClr>
                  </a:outerShdw>
                </a:effectLst>
                <a:latin typeface="Corbel" charset="0"/>
              </a:rPr>
              <a:t>ALTO MARE</a:t>
            </a:r>
            <a:r>
              <a:rPr lang="it-IT" dirty="0" smtClean="0">
                <a:effectLst>
                  <a:outerShdw blurRad="38100" dist="38100" dir="2700000" algn="tl">
                    <a:srgbClr val="000000">
                      <a:alpha val="43137"/>
                    </a:srgbClr>
                  </a:outerShdw>
                </a:effectLst>
                <a:latin typeface="Corbel" charset="0"/>
              </a:rPr>
              <a:t>)</a:t>
            </a:r>
            <a:r>
              <a:rPr lang="it-IT" dirty="0" smtClean="0">
                <a:latin typeface="Corbel" charset="0"/>
              </a:rPr>
              <a:t>, a) bis, </a:t>
            </a:r>
            <a:r>
              <a:rPr lang="it-IT" b="1" dirty="0" smtClean="0"/>
              <a:t>le </a:t>
            </a:r>
            <a:r>
              <a:rPr lang="it-IT" b="1" dirty="0"/>
              <a:t>prestazioni di </a:t>
            </a:r>
            <a:r>
              <a:rPr lang="it-IT" b="1" dirty="0" smtClean="0"/>
              <a:t>servizi sono </a:t>
            </a:r>
            <a:r>
              <a:rPr lang="it-IT" b="1" dirty="0"/>
              <a:t>prestazioni assimilate alle cessioni all’esportazione </a:t>
            </a:r>
            <a:r>
              <a:rPr lang="it-IT" b="1" dirty="0" smtClean="0"/>
              <a:t>ovvero prestazioni </a:t>
            </a:r>
            <a:r>
              <a:rPr lang="it-IT" b="1" dirty="0"/>
              <a:t>non </a:t>
            </a:r>
            <a:r>
              <a:rPr lang="it-IT" b="1" dirty="0" smtClean="0"/>
              <a:t>imponibili IVA.</a:t>
            </a:r>
            <a:endParaRPr lang="it-IT" b="1" dirty="0"/>
          </a:p>
          <a:p>
            <a:pPr algn="just"/>
            <a:r>
              <a:rPr lang="it-IT" b="1" dirty="0" smtClean="0"/>
              <a:t>Tra le prestazioni sono compresi </a:t>
            </a:r>
            <a:r>
              <a:rPr lang="it-IT" dirty="0"/>
              <a:t>l'uso di bacini di carenaggio, </a:t>
            </a:r>
            <a:r>
              <a:rPr lang="it-IT" dirty="0" smtClean="0"/>
              <a:t>i </a:t>
            </a:r>
            <a:r>
              <a:rPr lang="it-IT" b="1" dirty="0" smtClean="0"/>
              <a:t>servizi relativi </a:t>
            </a:r>
            <a:r>
              <a:rPr lang="it-IT" b="1" dirty="0"/>
              <a:t>alla costruzione, manutenzione, riparazione, modificazione, trasformazione, assiemaggio, allestimento, arredamento, locazione e </a:t>
            </a:r>
            <a:r>
              <a:rPr lang="it-IT" b="1" dirty="0" smtClean="0"/>
              <a:t>noleggio</a:t>
            </a:r>
            <a:r>
              <a:rPr lang="it-IT" dirty="0" smtClean="0"/>
              <a:t>, </a:t>
            </a:r>
            <a:r>
              <a:rPr lang="it-IT" b="1" dirty="0"/>
              <a:t>degli apparati motori e loro </a:t>
            </a:r>
            <a:r>
              <a:rPr lang="it-IT" b="1" dirty="0" smtClean="0"/>
              <a:t>componenti, delle </a:t>
            </a:r>
            <a:r>
              <a:rPr lang="it-IT" b="1" dirty="0"/>
              <a:t>dotazioni di bordo, </a:t>
            </a:r>
            <a:r>
              <a:rPr lang="it-IT" b="1" dirty="0" smtClean="0"/>
              <a:t>nonché </a:t>
            </a:r>
            <a:r>
              <a:rPr lang="it-IT" b="1" dirty="0"/>
              <a:t>le prestazioni di servizi relativi alla demolizione delle </a:t>
            </a:r>
            <a:r>
              <a:rPr lang="it-IT" b="1" dirty="0" smtClean="0"/>
              <a:t>navi medesime.</a:t>
            </a:r>
          </a:p>
          <a:p>
            <a:pPr algn="just"/>
            <a:r>
              <a:rPr lang="it-IT" b="1" dirty="0" smtClean="0">
                <a:effectLst>
                  <a:outerShdw blurRad="38100" dist="38100" dir="2700000" algn="tl">
                    <a:srgbClr val="000000">
                      <a:alpha val="43137"/>
                    </a:srgbClr>
                  </a:outerShdw>
                </a:effectLst>
              </a:rPr>
              <a:t> Trattandosi di regime oggettivo di non imponibilità si applica anche ai subappaltatori.</a:t>
            </a:r>
          </a:p>
          <a:p>
            <a:pPr algn="just"/>
            <a:endParaRPr lang="it-IT" b="1" dirty="0" smtClean="0"/>
          </a:p>
          <a:p>
            <a:pPr algn="just"/>
            <a:endParaRPr lang="it-IT" b="1" dirty="0" smtClean="0"/>
          </a:p>
          <a:p>
            <a:pPr algn="just"/>
            <a:endParaRPr lang="it-IT" b="1" dirty="0">
              <a:latin typeface="Corbel" charset="0"/>
            </a:endParaRPr>
          </a:p>
        </p:txBody>
      </p:sp>
      <p:sp>
        <p:nvSpPr>
          <p:cNvPr id="5" name="Segnaposto numero diapositiva 4"/>
          <p:cNvSpPr>
            <a:spLocks noGrp="1"/>
          </p:cNvSpPr>
          <p:nvPr>
            <p:ph type="sldNum" sz="quarter" idx="12"/>
          </p:nvPr>
        </p:nvSpPr>
        <p:spPr/>
        <p:txBody>
          <a:bodyPr/>
          <a:lstStyle/>
          <a:p>
            <a:fld id="{75B8F739-A8F4-4734-8FF1-82FEEB88CCA0}" type="slidenum">
              <a:rPr lang="it-IT" smtClean="0"/>
              <a:pPr/>
              <a:t>6</a:t>
            </a:fld>
            <a:endParaRPr lang="it-IT" dirty="0"/>
          </a:p>
        </p:txBody>
      </p:sp>
    </p:spTree>
    <p:extLst>
      <p:ext uri="{BB962C8B-B14F-4D97-AF65-F5344CB8AC3E}">
        <p14:creationId xmlns:p14="http://schemas.microsoft.com/office/powerpoint/2010/main" val="3524808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487488" y="247650"/>
            <a:ext cx="10018712" cy="3313131"/>
          </a:xfrm>
        </p:spPr>
        <p:txBody>
          <a:bodyPr>
            <a:normAutofit fontScale="90000"/>
          </a:bodyPr>
          <a:lstStyle/>
          <a:p>
            <a:r>
              <a:rPr lang="it-IT" sz="4400" b="1" dirty="0" smtClean="0"/>
              <a:t>REGIME DI NON IMPONIBILITA’</a:t>
            </a:r>
            <a:br>
              <a:rPr lang="it-IT" sz="4400" b="1" dirty="0" smtClean="0"/>
            </a:br>
            <a:r>
              <a:rPr lang="it-IT" sz="4400" b="1" dirty="0" smtClean="0"/>
              <a:t>PER NAVI DESTINATE ALLA NAVIGAZIONE IN ALTO MARE</a:t>
            </a:r>
            <a:br>
              <a:rPr lang="it-IT" sz="4400" b="1" dirty="0" smtClean="0"/>
            </a:br>
            <a:r>
              <a:rPr lang="it-IT" sz="4400" b="1" dirty="0" smtClean="0"/>
              <a:t/>
            </a:r>
            <a:br>
              <a:rPr lang="it-IT" sz="4400" b="1" dirty="0" smtClean="0"/>
            </a:br>
            <a:endParaRPr lang="it-IT" dirty="0"/>
          </a:p>
        </p:txBody>
      </p:sp>
      <p:sp>
        <p:nvSpPr>
          <p:cNvPr id="3" name="Segnaposto contenuto 2"/>
          <p:cNvSpPr>
            <a:spLocks noGrp="1"/>
          </p:cNvSpPr>
          <p:nvPr>
            <p:ph idx="1"/>
          </p:nvPr>
        </p:nvSpPr>
        <p:spPr>
          <a:xfrm>
            <a:off x="1487487" y="2286000"/>
            <a:ext cx="10015537" cy="4572000"/>
          </a:xfrm>
        </p:spPr>
        <p:txBody>
          <a:bodyPr>
            <a:noAutofit/>
          </a:bodyPr>
          <a:lstStyle/>
          <a:p>
            <a:pPr algn="just"/>
            <a:r>
              <a:rPr lang="it-IT" sz="2200" b="1" dirty="0" smtClean="0"/>
              <a:t>Inserimento </a:t>
            </a:r>
            <a:r>
              <a:rPr lang="it-IT" sz="2200" b="1" dirty="0"/>
              <a:t>nell’art. 8 bis </a:t>
            </a:r>
            <a:r>
              <a:rPr lang="it-IT" sz="2200" b="1" dirty="0" smtClean="0"/>
              <a:t>della nozione di nave </a:t>
            </a:r>
            <a:r>
              <a:rPr lang="it-IT" sz="2200" b="1" dirty="0"/>
              <a:t>adibita alla navigazione in alto </a:t>
            </a:r>
            <a:r>
              <a:rPr lang="it-IT" sz="2200" b="1" dirty="0" smtClean="0"/>
              <a:t>previsto nella legge </a:t>
            </a:r>
            <a:r>
              <a:rPr lang="it-IT" sz="2200" b="1" dirty="0"/>
              <a:t>Comunitaria </a:t>
            </a:r>
            <a:r>
              <a:rPr lang="it-IT" sz="2200" b="1" dirty="0" smtClean="0"/>
              <a:t>2010, in conformità alla Direttiva 112/2006/CE.</a:t>
            </a:r>
          </a:p>
          <a:p>
            <a:pPr algn="just"/>
            <a:r>
              <a:rPr lang="it-IT" sz="2200" b="1" dirty="0" smtClean="0"/>
              <a:t>L’art. 8 bis recepisce l’art. 148</a:t>
            </a:r>
            <a:r>
              <a:rPr lang="it-IT" sz="2200" b="1" dirty="0"/>
              <a:t>, lettere a), c) e d</a:t>
            </a:r>
            <a:r>
              <a:rPr lang="it-IT" sz="2200" b="1" dirty="0" smtClean="0"/>
              <a:t>) della Direttiva, </a:t>
            </a:r>
            <a:r>
              <a:rPr lang="it-IT" sz="2200" dirty="0"/>
              <a:t>che </a:t>
            </a:r>
            <a:r>
              <a:rPr lang="it-IT" sz="2200" dirty="0" smtClean="0"/>
              <a:t>prevede l’esenzione </a:t>
            </a:r>
            <a:r>
              <a:rPr lang="it-IT" sz="2200" dirty="0"/>
              <a:t>di </a:t>
            </a:r>
            <a:r>
              <a:rPr lang="it-IT" sz="2200" dirty="0" smtClean="0"/>
              <a:t>cessioni </a:t>
            </a:r>
            <a:r>
              <a:rPr lang="it-IT" sz="2200" dirty="0"/>
              <a:t>di beni </a:t>
            </a:r>
            <a:r>
              <a:rPr lang="it-IT" sz="2200" dirty="0" smtClean="0"/>
              <a:t>e prestazioni </a:t>
            </a:r>
            <a:r>
              <a:rPr lang="it-IT" sz="2200" dirty="0"/>
              <a:t>di servizi </a:t>
            </a:r>
            <a:r>
              <a:rPr lang="it-IT" sz="2200" dirty="0" smtClean="0"/>
              <a:t>relative </a:t>
            </a:r>
            <a:r>
              <a:rPr lang="it-IT" sz="2200" dirty="0"/>
              <a:t>alle </a:t>
            </a:r>
            <a:r>
              <a:rPr lang="it-IT" sz="2200" b="1" dirty="0"/>
              <a:t>“</a:t>
            </a:r>
            <a:r>
              <a:rPr lang="it-IT" sz="2200" b="1" dirty="0">
                <a:effectLst>
                  <a:outerShdw blurRad="38100" dist="38100" dir="2700000" algn="tl">
                    <a:srgbClr val="000000">
                      <a:alpha val="43137"/>
                    </a:srgbClr>
                  </a:outerShdw>
                </a:effectLst>
              </a:rPr>
              <a:t>navi adibite alla navigazione in alto mare e al trasporto a </a:t>
            </a:r>
            <a:r>
              <a:rPr lang="it-IT" sz="2200" b="1" dirty="0" smtClean="0">
                <a:effectLst>
                  <a:outerShdw blurRad="38100" dist="38100" dir="2700000" algn="tl">
                    <a:srgbClr val="000000">
                      <a:alpha val="43137"/>
                    </a:srgbClr>
                  </a:outerShdw>
                </a:effectLst>
              </a:rPr>
              <a:t>pagamento </a:t>
            </a:r>
            <a:r>
              <a:rPr lang="it-IT" sz="2200" b="1" dirty="0">
                <a:effectLst>
                  <a:outerShdw blurRad="38100" dist="38100" dir="2700000" algn="tl">
                    <a:srgbClr val="000000">
                      <a:alpha val="43137"/>
                    </a:srgbClr>
                  </a:outerShdw>
                </a:effectLst>
              </a:rPr>
              <a:t>di passeggeri o utilizzate nell’esercizio di attività commerciale, industriale e della pesca</a:t>
            </a:r>
            <a:r>
              <a:rPr lang="it-IT" sz="2200" dirty="0"/>
              <a:t>”.</a:t>
            </a:r>
            <a:r>
              <a:rPr lang="it-IT" sz="2200" b="1" dirty="0"/>
              <a:t> </a:t>
            </a:r>
            <a:endParaRPr lang="it-IT" sz="2200" b="1" dirty="0" smtClean="0"/>
          </a:p>
          <a:p>
            <a:pPr algn="just"/>
            <a:r>
              <a:rPr lang="it-IT" sz="2200" b="1" dirty="0"/>
              <a:t>La definizione non riguarda </a:t>
            </a:r>
            <a:r>
              <a:rPr lang="it-IT" sz="2200" b="1" dirty="0" smtClean="0"/>
              <a:t>le </a:t>
            </a:r>
            <a:r>
              <a:rPr lang="it-IT" sz="2200" b="1" dirty="0"/>
              <a:t>navi impiegate in operazioni di salvataggio o di assistenza in mare e alle navi adibite alla pesca costiera</a:t>
            </a:r>
            <a:r>
              <a:rPr lang="it-IT" sz="2200" dirty="0"/>
              <a:t> (CGUE, </a:t>
            </a:r>
            <a:r>
              <a:rPr lang="it-IT" sz="2200" dirty="0" err="1"/>
              <a:t>Elmeka</a:t>
            </a:r>
            <a:r>
              <a:rPr lang="it-IT" sz="2200" dirty="0"/>
              <a:t>, cause riunite C181/04 e C183/</a:t>
            </a:r>
            <a:r>
              <a:rPr lang="it-IT" sz="2000" dirty="0"/>
              <a:t>04).</a:t>
            </a:r>
            <a:endParaRPr lang="it-IT" sz="2200" dirty="0"/>
          </a:p>
          <a:p>
            <a:pPr algn="just"/>
            <a:r>
              <a:rPr lang="it-IT" sz="2200" b="1" dirty="0" smtClean="0"/>
              <a:t>Chiarimenti e interpretazione resi con la Ris</a:t>
            </a:r>
            <a:r>
              <a:rPr lang="it-IT" sz="2200" b="1" dirty="0"/>
              <a:t>. 2/E del 12.01.2017). </a:t>
            </a:r>
          </a:p>
          <a:p>
            <a:pPr algn="just"/>
            <a:endParaRPr lang="it-IT" sz="2200" b="1" dirty="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7</a:t>
            </a:fld>
            <a:endParaRPr lang="it-IT" dirty="0"/>
          </a:p>
        </p:txBody>
      </p:sp>
    </p:spTree>
    <p:extLst>
      <p:ext uri="{BB962C8B-B14F-4D97-AF65-F5344CB8AC3E}">
        <p14:creationId xmlns:p14="http://schemas.microsoft.com/office/powerpoint/2010/main" val="41720199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41475" y="-93664"/>
            <a:ext cx="10018713" cy="1666969"/>
          </a:xfrm>
        </p:spPr>
        <p:txBody>
          <a:bodyPr/>
          <a:lstStyle/>
          <a:p>
            <a:r>
              <a:rPr lang="it-IT" sz="4400" b="1" dirty="0" smtClean="0"/>
              <a:t>NAVI </a:t>
            </a:r>
            <a:r>
              <a:rPr lang="it-IT" sz="4400" b="1" dirty="0"/>
              <a:t>DESTINATE ALLA NAVIGAZIONE IN ALTO MARE </a:t>
            </a:r>
            <a:r>
              <a:rPr lang="it-IT" sz="4400" b="1" dirty="0" smtClean="0"/>
              <a:t>(segue)</a:t>
            </a:r>
            <a:endParaRPr lang="it-IT" dirty="0"/>
          </a:p>
        </p:txBody>
      </p:sp>
      <p:sp>
        <p:nvSpPr>
          <p:cNvPr id="3" name="Segnaposto contenuto 2"/>
          <p:cNvSpPr>
            <a:spLocks noGrp="1"/>
          </p:cNvSpPr>
          <p:nvPr>
            <p:ph idx="1"/>
          </p:nvPr>
        </p:nvSpPr>
        <p:spPr>
          <a:xfrm>
            <a:off x="1205802" y="1467059"/>
            <a:ext cx="10297221" cy="6722348"/>
          </a:xfrm>
        </p:spPr>
        <p:txBody>
          <a:bodyPr>
            <a:normAutofit/>
          </a:bodyPr>
          <a:lstStyle/>
          <a:p>
            <a:pPr algn="just"/>
            <a:r>
              <a:rPr lang="it-IT" b="1" dirty="0" smtClean="0"/>
              <a:t>Verifica dei requisiti</a:t>
            </a:r>
            <a:r>
              <a:rPr lang="it-IT" dirty="0" smtClean="0"/>
              <a:t>. Secondo la predetta </a:t>
            </a:r>
            <a:r>
              <a:rPr lang="it-IT" b="1" dirty="0" smtClean="0"/>
              <a:t>ris</a:t>
            </a:r>
            <a:r>
              <a:rPr lang="it-IT" b="1" dirty="0"/>
              <a:t>. 2/E del </a:t>
            </a:r>
            <a:r>
              <a:rPr lang="it-IT" b="1" dirty="0" smtClean="0"/>
              <a:t>12.01.2017</a:t>
            </a:r>
            <a:r>
              <a:rPr lang="it-IT" dirty="0" smtClean="0"/>
              <a:t>, ai  fini </a:t>
            </a:r>
            <a:r>
              <a:rPr lang="it-IT" dirty="0"/>
              <a:t>IVA, </a:t>
            </a:r>
            <a:r>
              <a:rPr lang="it-IT" b="1" dirty="0"/>
              <a:t>per “alto mare” deve intendersi quella parte di mare </a:t>
            </a:r>
            <a:r>
              <a:rPr lang="it-IT" b="1" dirty="0" smtClean="0"/>
              <a:t>che eccede </a:t>
            </a:r>
            <a:r>
              <a:rPr lang="it-IT" b="1" dirty="0"/>
              <a:t>il limite massimo di 12 miglia nautiche misurate a partire </a:t>
            </a:r>
            <a:r>
              <a:rPr lang="it-IT" b="1" dirty="0" smtClean="0"/>
              <a:t>dalle linee </a:t>
            </a:r>
            <a:r>
              <a:rPr lang="it-IT" b="1" dirty="0"/>
              <a:t>di base </a:t>
            </a:r>
            <a:r>
              <a:rPr lang="it-IT" dirty="0"/>
              <a:t>previste dal diritto internazionale del mare (</a:t>
            </a:r>
            <a:r>
              <a:rPr lang="it-IT" dirty="0" smtClean="0"/>
              <a:t>art.3 Convenzione </a:t>
            </a:r>
            <a:r>
              <a:rPr lang="it-IT" dirty="0"/>
              <a:t>sui diritti del </a:t>
            </a:r>
            <a:r>
              <a:rPr lang="it-IT" dirty="0" smtClean="0"/>
              <a:t>mare di Montego </a:t>
            </a:r>
            <a:r>
              <a:rPr lang="it-IT" dirty="0" err="1"/>
              <a:t>Bay</a:t>
            </a:r>
            <a:r>
              <a:rPr lang="it-IT" dirty="0"/>
              <a:t> </a:t>
            </a:r>
            <a:r>
              <a:rPr lang="it-IT" dirty="0" smtClean="0"/>
              <a:t>del 10.12.1982, ratificata </a:t>
            </a:r>
            <a:r>
              <a:rPr lang="it-IT" dirty="0"/>
              <a:t>con legge n. </a:t>
            </a:r>
            <a:r>
              <a:rPr lang="it-IT" dirty="0" smtClean="0"/>
              <a:t>689 del 2.12.1994.</a:t>
            </a:r>
          </a:p>
          <a:p>
            <a:pPr algn="just"/>
            <a:r>
              <a:rPr lang="it-IT" dirty="0"/>
              <a:t>G</a:t>
            </a:r>
            <a:r>
              <a:rPr lang="it-IT" dirty="0" smtClean="0"/>
              <a:t>li </a:t>
            </a:r>
            <a:r>
              <a:rPr lang="it-IT" dirty="0"/>
              <a:t>Stati membri non possono </a:t>
            </a:r>
            <a:r>
              <a:rPr lang="it-IT" dirty="0" smtClean="0"/>
              <a:t>basarsi esclusivamente </a:t>
            </a:r>
            <a:r>
              <a:rPr lang="it-IT" dirty="0"/>
              <a:t>su criteri oggettivi </a:t>
            </a:r>
            <a:r>
              <a:rPr lang="it-IT" dirty="0" smtClean="0"/>
              <a:t> delle navi </a:t>
            </a:r>
            <a:r>
              <a:rPr lang="it-IT" dirty="0"/>
              <a:t>(CGUE, Commissione/Francia, </a:t>
            </a:r>
            <a:r>
              <a:rPr lang="it-IT" dirty="0" smtClean="0"/>
              <a:t>C197/12) dovendo </a:t>
            </a:r>
            <a:r>
              <a:rPr lang="it-IT" b="1" dirty="0" smtClean="0"/>
              <a:t>verificare se la navigazione </a:t>
            </a:r>
            <a:r>
              <a:rPr lang="it-IT" b="1" dirty="0"/>
              <a:t>in alto </a:t>
            </a:r>
            <a:r>
              <a:rPr lang="it-IT" b="1" dirty="0" smtClean="0"/>
              <a:t>mare è avvenuta in concreto in misura prevalente.</a:t>
            </a:r>
          </a:p>
          <a:p>
            <a:pPr algn="just"/>
            <a:r>
              <a:rPr lang="it-IT" b="1" dirty="0" smtClean="0"/>
              <a:t>Secondo la predetta ris. 2/E,</a:t>
            </a:r>
            <a:r>
              <a:rPr lang="it-IT" dirty="0" smtClean="0"/>
              <a:t> se, </a:t>
            </a:r>
            <a:r>
              <a:rPr lang="it-IT" dirty="0"/>
              <a:t>con riferimento all’anno precedente, </a:t>
            </a:r>
            <a:r>
              <a:rPr lang="it-IT" b="1" dirty="0" smtClean="0"/>
              <a:t>la nave ha effettuato </a:t>
            </a:r>
            <a:r>
              <a:rPr lang="it-IT" b="1" dirty="0"/>
              <a:t>in misura superiore al 70 per cento viaggi in alto mare</a:t>
            </a:r>
            <a:r>
              <a:rPr lang="it-IT" dirty="0"/>
              <a:t> </a:t>
            </a:r>
            <a:r>
              <a:rPr lang="it-IT" dirty="0" smtClean="0"/>
              <a:t>(ovvero oltre </a:t>
            </a:r>
            <a:r>
              <a:rPr lang="it-IT" dirty="0"/>
              <a:t>le 12 miglia marine).</a:t>
            </a:r>
            <a:endParaRPr lang="it-IT" dirty="0" smtClean="0"/>
          </a:p>
          <a:p>
            <a:endParaRPr lang="it-IT" b="1" dirty="0" smtClean="0"/>
          </a:p>
          <a:p>
            <a:pPr marL="0" indent="0" algn="just">
              <a:buNone/>
            </a:pPr>
            <a:endParaRPr lang="it-IT" b="1" dirty="0"/>
          </a:p>
          <a:p>
            <a:pPr marL="0" indent="0" algn="just">
              <a:buNone/>
            </a:pPr>
            <a:endParaRPr lang="it-IT" b="1" dirty="0" smtClean="0"/>
          </a:p>
        </p:txBody>
      </p:sp>
      <p:sp>
        <p:nvSpPr>
          <p:cNvPr id="5" name="Segnaposto numero diapositiva 4"/>
          <p:cNvSpPr>
            <a:spLocks noGrp="1"/>
          </p:cNvSpPr>
          <p:nvPr>
            <p:ph type="sldNum" sz="quarter" idx="12"/>
          </p:nvPr>
        </p:nvSpPr>
        <p:spPr/>
        <p:txBody>
          <a:bodyPr/>
          <a:lstStyle/>
          <a:p>
            <a:fld id="{75B8F739-A8F4-4734-8FF1-82FEEB88CCA0}" type="slidenum">
              <a:rPr lang="it-IT" smtClean="0"/>
              <a:pPr/>
              <a:t>8</a:t>
            </a:fld>
            <a:endParaRPr lang="it-IT" dirty="0"/>
          </a:p>
        </p:txBody>
      </p:sp>
    </p:spTree>
    <p:extLst>
      <p:ext uri="{BB962C8B-B14F-4D97-AF65-F5344CB8AC3E}">
        <p14:creationId xmlns:p14="http://schemas.microsoft.com/office/powerpoint/2010/main" val="999851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1138" y="464457"/>
            <a:ext cx="10018712" cy="1727200"/>
          </a:xfrm>
        </p:spPr>
        <p:txBody>
          <a:bodyPr>
            <a:normAutofit/>
          </a:bodyPr>
          <a:lstStyle/>
          <a:p>
            <a:r>
              <a:rPr lang="it-IT" b="1" dirty="0" smtClean="0"/>
              <a:t>NAVI </a:t>
            </a:r>
            <a:r>
              <a:rPr lang="it-IT" b="1" dirty="0"/>
              <a:t>DESTINATE ALLA NAVIGAZIONE IN ALTO MARE (segue)</a:t>
            </a:r>
          </a:p>
        </p:txBody>
      </p:sp>
      <p:sp>
        <p:nvSpPr>
          <p:cNvPr id="3" name="Segnaposto contenuto 2"/>
          <p:cNvSpPr>
            <a:spLocks noGrp="1"/>
          </p:cNvSpPr>
          <p:nvPr>
            <p:ph idx="1"/>
          </p:nvPr>
        </p:nvSpPr>
        <p:spPr>
          <a:xfrm>
            <a:off x="1484313" y="1438835"/>
            <a:ext cx="10018712" cy="6166650"/>
          </a:xfrm>
        </p:spPr>
        <p:txBody>
          <a:bodyPr>
            <a:normAutofit/>
          </a:bodyPr>
          <a:lstStyle/>
          <a:p>
            <a:pPr algn="just"/>
            <a:r>
              <a:rPr lang="it-IT" b="1" dirty="0" smtClean="0"/>
              <a:t>Dichiarazione dell’armatore</a:t>
            </a:r>
            <a:r>
              <a:rPr lang="it-IT" dirty="0" smtClean="0"/>
              <a:t>: </a:t>
            </a:r>
            <a:r>
              <a:rPr lang="it-IT" b="1" dirty="0" smtClean="0"/>
              <a:t>il </a:t>
            </a:r>
            <a:r>
              <a:rPr lang="it-IT" b="1" dirty="0"/>
              <a:t>regime di non imponibilità può applicarsi </a:t>
            </a:r>
            <a:r>
              <a:rPr lang="it-IT" b="1" dirty="0">
                <a:effectLst>
                  <a:outerShdw blurRad="38100" dist="38100" dir="2700000" algn="tl">
                    <a:srgbClr val="000000">
                      <a:alpha val="43137"/>
                    </a:srgbClr>
                  </a:outerShdw>
                </a:effectLst>
              </a:rPr>
              <a:t>in via anticipata sulla base di una dichiarazione dell’armatore dalla quale risulti che, una volta ultimata, la nave sarà adibita alla navigazione in alto </a:t>
            </a:r>
            <a:r>
              <a:rPr lang="it-IT" b="1" dirty="0" smtClean="0">
                <a:effectLst>
                  <a:outerShdw blurRad="38100" dist="38100" dir="2700000" algn="tl">
                    <a:srgbClr val="000000">
                      <a:alpha val="43137"/>
                    </a:srgbClr>
                  </a:outerShdw>
                </a:effectLst>
              </a:rPr>
              <a:t>mare</a:t>
            </a:r>
            <a:r>
              <a:rPr lang="it-IT" dirty="0" smtClean="0"/>
              <a:t>.</a:t>
            </a:r>
          </a:p>
          <a:p>
            <a:pPr algn="just"/>
            <a:r>
              <a:rPr lang="it-IT" b="1" dirty="0" smtClean="0"/>
              <a:t>La </a:t>
            </a:r>
            <a:r>
              <a:rPr lang="it-IT" b="1" dirty="0"/>
              <a:t>condizione dell’effettiva navigazione della nave in alto mare </a:t>
            </a:r>
            <a:r>
              <a:rPr lang="it-IT" b="1" dirty="0" smtClean="0"/>
              <a:t>per oltre </a:t>
            </a:r>
            <a:r>
              <a:rPr lang="it-IT" b="1" dirty="0"/>
              <a:t>il 70 per cento dei viaggi </a:t>
            </a:r>
            <a:r>
              <a:rPr lang="it-IT" b="1" dirty="0">
                <a:effectLst>
                  <a:outerShdw blurRad="38100" dist="38100" dir="2700000" algn="tl">
                    <a:srgbClr val="000000">
                      <a:alpha val="43137"/>
                    </a:srgbClr>
                  </a:outerShdw>
                </a:effectLst>
              </a:rPr>
              <a:t>deve essere verificata entro l’anno successivo al varo della nave in </a:t>
            </a:r>
            <a:r>
              <a:rPr lang="it-IT" b="1" dirty="0" smtClean="0">
                <a:effectLst>
                  <a:outerShdw blurRad="38100" dist="38100" dir="2700000" algn="tl">
                    <a:srgbClr val="000000">
                      <a:alpha val="43137"/>
                    </a:srgbClr>
                  </a:outerShdw>
                </a:effectLst>
              </a:rPr>
              <a:t>mare</a:t>
            </a:r>
            <a:r>
              <a:rPr lang="it-IT" dirty="0"/>
              <a:t>.</a:t>
            </a:r>
            <a:endParaRPr lang="it-IT" dirty="0" smtClean="0"/>
          </a:p>
          <a:p>
            <a:pPr algn="just"/>
            <a:r>
              <a:rPr lang="it-IT" dirty="0" smtClean="0"/>
              <a:t>In caso contrario occorre procedere alle variazioni </a:t>
            </a:r>
            <a:r>
              <a:rPr lang="it-IT" dirty="0"/>
              <a:t>dell’imposta </a:t>
            </a:r>
            <a:r>
              <a:rPr lang="it-IT" dirty="0" smtClean="0"/>
              <a:t>ai sensi </a:t>
            </a:r>
            <a:r>
              <a:rPr lang="it-IT" dirty="0"/>
              <a:t>dell’art. 26 del DPR 633/72.</a:t>
            </a:r>
          </a:p>
          <a:p>
            <a:pPr algn="just"/>
            <a:endParaRPr lang="it-IT" dirty="0"/>
          </a:p>
        </p:txBody>
      </p:sp>
      <p:sp>
        <p:nvSpPr>
          <p:cNvPr id="5" name="Segnaposto numero diapositiva 4"/>
          <p:cNvSpPr>
            <a:spLocks noGrp="1"/>
          </p:cNvSpPr>
          <p:nvPr>
            <p:ph type="sldNum" sz="quarter" idx="12"/>
          </p:nvPr>
        </p:nvSpPr>
        <p:spPr/>
        <p:txBody>
          <a:bodyPr/>
          <a:lstStyle/>
          <a:p>
            <a:pPr algn="ctr"/>
            <a:fld id="{75B8F739-A8F4-4734-8FF1-82FEEB88CCA0}" type="slidenum">
              <a:rPr lang="it-IT" smtClean="0"/>
              <a:pPr algn="ctr"/>
              <a:t>9</a:t>
            </a:fld>
            <a:endParaRPr lang="it-IT" dirty="0"/>
          </a:p>
        </p:txBody>
      </p:sp>
    </p:spTree>
    <p:extLst>
      <p:ext uri="{BB962C8B-B14F-4D97-AF65-F5344CB8AC3E}">
        <p14:creationId xmlns:p14="http://schemas.microsoft.com/office/powerpoint/2010/main" val="2581211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ss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ss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rallass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themeOverride>
</file>

<file path=docProps/app.xml><?xml version="1.0" encoding="utf-8"?>
<Properties xmlns="http://schemas.openxmlformats.org/officeDocument/2006/extended-properties" xmlns:vt="http://schemas.openxmlformats.org/officeDocument/2006/docPropsVTypes">
  <Template/>
  <TotalTime>4768</TotalTime>
  <Words>7216</Words>
  <Application>Microsoft Office PowerPoint</Application>
  <PresentationFormat>Widescreen</PresentationFormat>
  <Paragraphs>422</Paragraphs>
  <Slides>19</Slides>
  <Notes>19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Calibri</vt:lpstr>
      <vt:lpstr>Corbel</vt:lpstr>
      <vt:lpstr>Times New Roman</vt:lpstr>
      <vt:lpstr>Wingdings</vt:lpstr>
      <vt:lpstr>Parallasse</vt:lpstr>
      <vt:lpstr>Il regime IVA nelle attività di Restore-Refit-Rebuild</vt:lpstr>
      <vt:lpstr>Restore-Refit-Rebuild Definizione</vt:lpstr>
      <vt:lpstr>REGIME IVA GENERALE DEI SERVIZI DI «MANUTENZIONE» </vt:lpstr>
      <vt:lpstr>REGIME IVA GENERALE DEI SERVIZI DI «MANUTENZIONE» </vt:lpstr>
      <vt:lpstr>Presentazione standard di PowerPoint</vt:lpstr>
      <vt:lpstr>DALLA VERIFICA DEL REQUISITO DI TERRITORIALITA’ ALLA VALUTAZIONE DEL REGIME IVA (segue)</vt:lpstr>
      <vt:lpstr>REGIME DI NON IMPONIBILITA’ PER NAVI DESTINATE ALLA NAVIGAZIONE IN ALTO MARE  </vt:lpstr>
      <vt:lpstr>NAVI DESTINATE ALLA NAVIGAZIONE IN ALTO MARE (segue)</vt:lpstr>
      <vt:lpstr>NAVI DESTINATE ALLA NAVIGAZIONE IN ALTO MARE (segue)</vt:lpstr>
      <vt:lpstr>NAVI DESTINATE ALLA NAVIGAZIONE IN ALTO MARE (segue)</vt:lpstr>
      <vt:lpstr> La prova della prevalenza dei viaggi effettuati in alto mare</vt:lpstr>
      <vt:lpstr>La prova della prevalenza dei viaggi effettuati in alto mare (segue) </vt:lpstr>
      <vt:lpstr>ESCLUSIONE DA RESPONSABILITA’ DEL PRESTATORE</vt:lpstr>
      <vt:lpstr>Regime IVA applicabile per la manutenzione delle navi da crociera</vt:lpstr>
      <vt:lpstr>Regime IVA applicabile per la manutenzione delle navi da crociera (segue)</vt:lpstr>
      <vt:lpstr>Quando il cantiere si configura come  Permanent Establishment</vt:lpstr>
      <vt:lpstr>Quando il cantiere si configura come  Permanent Establishment (segue)</vt:lpstr>
      <vt:lpstr>Quando il cantiere si configura come  Permanent Establishment (segue)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CONFERIMENTO</dc:title>
  <dc:creator>Roberto Pischedda</dc:creator>
  <cp:lastModifiedBy>Giambattista Poggi</cp:lastModifiedBy>
  <cp:revision>206</cp:revision>
  <dcterms:created xsi:type="dcterms:W3CDTF">2015-01-14T14:04:59Z</dcterms:created>
  <dcterms:modified xsi:type="dcterms:W3CDTF">2018-11-06T21:27:20Z</dcterms:modified>
</cp:coreProperties>
</file>